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Barlow ExtraLight"/>
      <p:regular r:id="rId32"/>
      <p:bold r:id="rId33"/>
      <p:italic r:id="rId34"/>
      <p:boldItalic r:id="rId35"/>
    </p:embeddedFont>
    <p:embeddedFont>
      <p:font typeface="Libre Baskerville"/>
      <p:regular r:id="rId36"/>
      <p:bold r:id="rId37"/>
      <p:italic r:id="rId38"/>
    </p:embeddedFont>
    <p:embeddedFont>
      <p:font typeface="Barlow Medium"/>
      <p:regular r:id="rId39"/>
      <p:bold r:id="rId40"/>
      <p:italic r:id="rId41"/>
      <p:boldItalic r:id="rId42"/>
    </p:embeddedFont>
    <p:embeddedFont>
      <p:font typeface="Offside"/>
      <p:regular r:id="rId43"/>
    </p:embeddedFont>
    <p:embeddedFont>
      <p:font typeface="Barlow SemiBold"/>
      <p:regular r:id="rId44"/>
      <p:bold r:id="rId45"/>
      <p:italic r:id="rId46"/>
      <p:boldItalic r:id="rId47"/>
    </p:embeddedFont>
    <p:embeddedFont>
      <p:font typeface="Barlow"/>
      <p:regular r:id="rId48"/>
      <p:bold r:id="rId49"/>
      <p:italic r:id="rId50"/>
      <p:boldItalic r:id="rId51"/>
    </p:embeddedFont>
    <p:embeddedFont>
      <p:font typeface="Barlow Light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86C455F-38FC-4E9D-A0B5-703A91A1C40A}">
  <a:tblStyle styleId="{B86C455F-38FC-4E9D-A0B5-703A91A1C4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Medium-bold.fntdata"/><Relationship Id="rId42" Type="http://schemas.openxmlformats.org/officeDocument/2006/relationships/font" Target="fonts/BarlowMedium-boldItalic.fntdata"/><Relationship Id="rId41" Type="http://schemas.openxmlformats.org/officeDocument/2006/relationships/font" Target="fonts/BarlowMedium-italic.fntdata"/><Relationship Id="rId44" Type="http://schemas.openxmlformats.org/officeDocument/2006/relationships/font" Target="fonts/BarlowSemiBold-regular.fntdata"/><Relationship Id="rId43" Type="http://schemas.openxmlformats.org/officeDocument/2006/relationships/font" Target="fonts/Offside-regular.fntdata"/><Relationship Id="rId46" Type="http://schemas.openxmlformats.org/officeDocument/2006/relationships/font" Target="fonts/BarlowSemiBold-italic.fntdata"/><Relationship Id="rId45" Type="http://schemas.openxmlformats.org/officeDocument/2006/relationships/font" Target="fonts/BarlowSemiBold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Barlow-regular.fntdata"/><Relationship Id="rId47" Type="http://schemas.openxmlformats.org/officeDocument/2006/relationships/font" Target="fonts/BarlowSemiBold-boldItalic.fntdata"/><Relationship Id="rId49" Type="http://schemas.openxmlformats.org/officeDocument/2006/relationships/font" Target="fonts/Barlow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BarlowExtraLight-bold.fntdata"/><Relationship Id="rId32" Type="http://schemas.openxmlformats.org/officeDocument/2006/relationships/font" Target="fonts/BarlowExtraLight-regular.fntdata"/><Relationship Id="rId35" Type="http://schemas.openxmlformats.org/officeDocument/2006/relationships/font" Target="fonts/BarlowExtraLight-boldItalic.fntdata"/><Relationship Id="rId34" Type="http://schemas.openxmlformats.org/officeDocument/2006/relationships/font" Target="fonts/BarlowExtraLight-italic.fntdata"/><Relationship Id="rId37" Type="http://schemas.openxmlformats.org/officeDocument/2006/relationships/font" Target="fonts/LibreBaskerville-bold.fntdata"/><Relationship Id="rId36" Type="http://schemas.openxmlformats.org/officeDocument/2006/relationships/font" Target="fonts/LibreBaskerville-regular.fntdata"/><Relationship Id="rId39" Type="http://schemas.openxmlformats.org/officeDocument/2006/relationships/font" Target="fonts/BarlowMedium-regular.fntdata"/><Relationship Id="rId38" Type="http://schemas.openxmlformats.org/officeDocument/2006/relationships/font" Target="fonts/LibreBaskerville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arlow-boldItalic.fntdata"/><Relationship Id="rId50" Type="http://schemas.openxmlformats.org/officeDocument/2006/relationships/font" Target="fonts/Barlow-italic.fntdata"/><Relationship Id="rId53" Type="http://schemas.openxmlformats.org/officeDocument/2006/relationships/font" Target="fonts/BarlowLight-bold.fntdata"/><Relationship Id="rId52" Type="http://schemas.openxmlformats.org/officeDocument/2006/relationships/font" Target="fonts/BarlowLight-regular.fntdata"/><Relationship Id="rId11" Type="http://schemas.openxmlformats.org/officeDocument/2006/relationships/slide" Target="slides/slide6.xml"/><Relationship Id="rId55" Type="http://schemas.openxmlformats.org/officeDocument/2006/relationships/font" Target="fonts/BarlowLight-boldItalic.fntdata"/><Relationship Id="rId10" Type="http://schemas.openxmlformats.org/officeDocument/2006/relationships/slide" Target="slides/slide5.xml"/><Relationship Id="rId54" Type="http://schemas.openxmlformats.org/officeDocument/2006/relationships/font" Target="fonts/BarlowLigh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5aa3bf9b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45aa3bf9b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5aa3bf9ba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5aa3bf9ba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59" name="Google Shape;59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62" name="Google Shape;6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34" name="Google Shape;3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39" name="Google Shape;3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43" name="Google Shape;4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50" name="Google Shape;5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ascacielos" id="54" name="Google Shape;5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0" y="4233125"/>
            <a:ext cx="411850" cy="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CCCC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/>
            </a:lvl1pPr>
            <a:lvl2pPr lvl="1" algn="r">
              <a:buNone/>
              <a:defRPr sz="1000"/>
            </a:lvl2pPr>
            <a:lvl3pPr lvl="2" algn="r">
              <a:buNone/>
              <a:defRPr sz="1000"/>
            </a:lvl3pPr>
            <a:lvl4pPr lvl="3" algn="r">
              <a:buNone/>
              <a:defRPr sz="1000"/>
            </a:lvl4pPr>
            <a:lvl5pPr lvl="4" algn="r">
              <a:buNone/>
              <a:defRPr sz="1000"/>
            </a:lvl5pPr>
            <a:lvl6pPr lvl="5" algn="r">
              <a:buNone/>
              <a:defRPr sz="1000"/>
            </a:lvl6pPr>
            <a:lvl7pPr lvl="6" algn="r">
              <a:buNone/>
              <a:defRPr sz="1000"/>
            </a:lvl7pPr>
            <a:lvl8pPr lvl="7" algn="r">
              <a:buNone/>
              <a:defRPr sz="1000"/>
            </a:lvl8pPr>
            <a:lvl9pPr lvl="8" algn="r"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cxnSp>
        <p:nvCxnSpPr>
          <p:cNvPr id="9" name="Google Shape;9;p1"/>
          <p:cNvCxnSpPr/>
          <p:nvPr/>
        </p:nvCxnSpPr>
        <p:spPr>
          <a:xfrm>
            <a:off x="0" y="946288"/>
            <a:ext cx="91545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" name="Google Shape;10;p1"/>
          <p:cNvCxnSpPr/>
          <p:nvPr/>
        </p:nvCxnSpPr>
        <p:spPr>
          <a:xfrm>
            <a:off x="0" y="946288"/>
            <a:ext cx="91545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" name="Google Shape;11;p1"/>
          <p:cNvCxnSpPr/>
          <p:nvPr/>
        </p:nvCxnSpPr>
        <p:spPr>
          <a:xfrm>
            <a:off x="0" y="4184788"/>
            <a:ext cx="91545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5.png"/><Relationship Id="rId4" Type="http://schemas.openxmlformats.org/officeDocument/2006/relationships/image" Target="../media/image36.png"/><Relationship Id="rId5" Type="http://schemas.openxmlformats.org/officeDocument/2006/relationships/image" Target="../media/image43.png"/><Relationship Id="rId6" Type="http://schemas.openxmlformats.org/officeDocument/2006/relationships/image" Target="../media/image4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1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33.png"/><Relationship Id="rId5" Type="http://schemas.openxmlformats.org/officeDocument/2006/relationships/image" Target="../media/image3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Relationship Id="rId4" Type="http://schemas.openxmlformats.org/officeDocument/2006/relationships/image" Target="../media/image42.jpg"/><Relationship Id="rId5" Type="http://schemas.openxmlformats.org/officeDocument/2006/relationships/image" Target="../media/image4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jpg"/><Relationship Id="rId4" Type="http://schemas.openxmlformats.org/officeDocument/2006/relationships/hyperlink" Target="http://www.slidespower.com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3.png"/><Relationship Id="rId13" Type="http://schemas.openxmlformats.org/officeDocument/2006/relationships/image" Target="../media/image19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15" Type="http://schemas.openxmlformats.org/officeDocument/2006/relationships/image" Target="../media/image30.png"/><Relationship Id="rId14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pire State Building, Ciudad De Nueva York, Horizonte" id="67" name="Google Shape;67;p13"/>
          <p:cNvPicPr preferRelativeResize="0"/>
          <p:nvPr/>
        </p:nvPicPr>
        <p:blipFill rotWithShape="1">
          <a:blip r:embed="rId3">
            <a:alphaModFix/>
          </a:blip>
          <a:srcRect b="9884" l="0" r="0" t="5634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 txBox="1"/>
          <p:nvPr>
            <p:ph type="ctrTitle"/>
          </p:nvPr>
        </p:nvSpPr>
        <p:spPr>
          <a:xfrm>
            <a:off x="0" y="0"/>
            <a:ext cx="91440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PRESENTATION TITLE</a:t>
            </a:r>
            <a:endParaRPr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Nyc, Arquitectura, Ciudad, City, Urbana" id="151" name="Google Shape;151;p22"/>
          <p:cNvPicPr preferRelativeResize="0"/>
          <p:nvPr/>
        </p:nvPicPr>
        <p:blipFill rotWithShape="1">
          <a:blip r:embed="rId3">
            <a:alphaModFix/>
          </a:blip>
          <a:srcRect b="34565" l="14197" r="12810" t="11627"/>
          <a:stretch/>
        </p:blipFill>
        <p:spPr>
          <a:xfrm>
            <a:off x="298950" y="955150"/>
            <a:ext cx="2502925" cy="2767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eva York, Nyc, Arquitectura, Ciudad, City, Urbana" id="152" name="Google Shape;152;p22"/>
          <p:cNvPicPr preferRelativeResize="0"/>
          <p:nvPr/>
        </p:nvPicPr>
        <p:blipFill rotWithShape="1">
          <a:blip r:embed="rId3">
            <a:alphaModFix/>
          </a:blip>
          <a:srcRect b="34565" l="14197" r="12810" t="11627"/>
          <a:stretch/>
        </p:blipFill>
        <p:spPr>
          <a:xfrm>
            <a:off x="3269675" y="955150"/>
            <a:ext cx="2502950" cy="2767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eva York, Nyc, Arquitectura, Ciudad, City, Urbana" id="153" name="Google Shape;153;p22"/>
          <p:cNvPicPr preferRelativeResize="0"/>
          <p:nvPr/>
        </p:nvPicPr>
        <p:blipFill rotWithShape="1">
          <a:blip r:embed="rId3">
            <a:alphaModFix/>
          </a:blip>
          <a:srcRect b="34565" l="14197" r="12810" t="11627"/>
          <a:stretch/>
        </p:blipFill>
        <p:spPr>
          <a:xfrm>
            <a:off x="6342025" y="955150"/>
            <a:ext cx="2502925" cy="27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/>
          <p:nvPr/>
        </p:nvSpPr>
        <p:spPr>
          <a:xfrm>
            <a:off x="298950" y="2965900"/>
            <a:ext cx="2502900" cy="1222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55" name="Google Shape;155;p22"/>
          <p:cNvSpPr txBox="1"/>
          <p:nvPr>
            <p:ph type="title"/>
          </p:nvPr>
        </p:nvSpPr>
        <p:spPr>
          <a:xfrm>
            <a:off x="590550" y="216425"/>
            <a:ext cx="47055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INFOGRAPHIC DIAGRAM</a:t>
            </a:r>
            <a:endParaRPr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56" name="Google Shape;156;p22"/>
          <p:cNvSpPr txBox="1"/>
          <p:nvPr>
            <p:ph idx="1" type="body"/>
          </p:nvPr>
        </p:nvSpPr>
        <p:spPr>
          <a:xfrm>
            <a:off x="364095" y="3058465"/>
            <a:ext cx="2357400" cy="11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Less is More.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57" name="Google Shape;15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58" name="Google Shape;158;p22"/>
          <p:cNvSpPr/>
          <p:nvPr/>
        </p:nvSpPr>
        <p:spPr>
          <a:xfrm>
            <a:off x="3269675" y="2965975"/>
            <a:ext cx="2502900" cy="1222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59" name="Google Shape;159;p22"/>
          <p:cNvSpPr txBox="1"/>
          <p:nvPr>
            <p:ph idx="1" type="body"/>
          </p:nvPr>
        </p:nvSpPr>
        <p:spPr>
          <a:xfrm>
            <a:off x="3334818" y="3058542"/>
            <a:ext cx="2357100" cy="11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Less is More.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60" name="Google Shape;160;p22"/>
          <p:cNvSpPr/>
          <p:nvPr/>
        </p:nvSpPr>
        <p:spPr>
          <a:xfrm>
            <a:off x="6342150" y="2965825"/>
            <a:ext cx="2502900" cy="1222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61" name="Google Shape;161;p22"/>
          <p:cNvSpPr txBox="1"/>
          <p:nvPr>
            <p:ph idx="1" type="body"/>
          </p:nvPr>
        </p:nvSpPr>
        <p:spPr>
          <a:xfrm>
            <a:off x="6407289" y="3058391"/>
            <a:ext cx="2356800" cy="11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Less is More.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67" name="Google Shape;167;p23"/>
          <p:cNvSpPr txBox="1"/>
          <p:nvPr/>
        </p:nvSpPr>
        <p:spPr>
          <a:xfrm>
            <a:off x="311700" y="133575"/>
            <a:ext cx="8520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THREE COLUMNS TEXT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68" name="Google Shape;168;p23"/>
          <p:cNvSpPr txBox="1"/>
          <p:nvPr/>
        </p:nvSpPr>
        <p:spPr>
          <a:xfrm>
            <a:off x="482400" y="1724025"/>
            <a:ext cx="2318700" cy="23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Barlow ExtraLight"/>
                <a:ea typeface="Barlow ExtraLight"/>
                <a:cs typeface="Barlow ExtraLight"/>
                <a:sym typeface="Barlow ExtraLight"/>
              </a:rPr>
              <a:t>The less information you give, better remember your audience. Create shorts and concise messages.</a:t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3325401" y="1724025"/>
            <a:ext cx="2318700" cy="23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Barlow ExtraLight"/>
                <a:ea typeface="Barlow ExtraLight"/>
                <a:cs typeface="Barlow ExtraLight"/>
                <a:sym typeface="Barlow ExtraLight"/>
              </a:rPr>
              <a:t>The contrast gives you the option to call attention to what you want to highlight. Use the size, colour, composition.</a:t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6168400" y="1724038"/>
            <a:ext cx="2318700" cy="23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Barlow ExtraLight"/>
                <a:ea typeface="Barlow ExtraLight"/>
                <a:cs typeface="Barlow ExtraLight"/>
                <a:sym typeface="Barlow ExtraLight"/>
              </a:rPr>
              <a:t>You must choose a template that suits the type of work your are about to submit.</a:t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742200" y="1097152"/>
            <a:ext cx="17991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Barlow SemiBold"/>
                <a:ea typeface="Barlow SemiBold"/>
                <a:cs typeface="Barlow SemiBold"/>
                <a:sym typeface="Barlow SemiBold"/>
              </a:rPr>
              <a:t>Less is more</a:t>
            </a:r>
            <a:endParaRPr sz="18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3325390" y="1097152"/>
            <a:ext cx="23187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Barlow SemiBold"/>
                <a:ea typeface="Barlow SemiBold"/>
                <a:cs typeface="Barlow SemiBold"/>
                <a:sym typeface="Barlow SemiBold"/>
              </a:rPr>
              <a:t>Use the contrast</a:t>
            </a:r>
            <a:endParaRPr sz="18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6018599" y="1097165"/>
            <a:ext cx="26430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Barlow SemiBold"/>
                <a:ea typeface="Barlow SemiBold"/>
                <a:cs typeface="Barlow SemiBold"/>
                <a:sym typeface="Barlow SemiBold"/>
              </a:rPr>
              <a:t>Use a good template</a:t>
            </a:r>
            <a:endParaRPr sz="18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pic>
        <p:nvPicPr>
          <p:cNvPr descr="Imperio, Estado, Edificio, Arquitectura" id="174" name="Google Shape;17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9437" y="4188325"/>
            <a:ext cx="1545125" cy="95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perio, Estado, Edificio, Arquitectura"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0937" y="4188325"/>
            <a:ext cx="1545125" cy="95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perio, Estado, Edificio, Arquitectura"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7937" y="4188325"/>
            <a:ext cx="1545125" cy="95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513850" y="1154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USE IMAGES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82" name="Google Shape;182;p24"/>
          <p:cNvSpPr txBox="1"/>
          <p:nvPr>
            <p:ph idx="1" type="body"/>
          </p:nvPr>
        </p:nvSpPr>
        <p:spPr>
          <a:xfrm>
            <a:off x="513850" y="1780350"/>
            <a:ext cx="2808000" cy="15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A good image in your presentation is worth a thousand words.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Choose good themes for your presentations.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83" name="Google Shape;18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iudad, Horizonte, Rascacielos, Estructura" id="184" name="Google Shape;1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4100" y="962000"/>
            <a:ext cx="4847151" cy="32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ueva York, Empire State Building, Manhattan, Horizonte" id="189" name="Google Shape;18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91" name="Google Shape;191;p25"/>
          <p:cNvSpPr txBox="1"/>
          <p:nvPr/>
        </p:nvSpPr>
        <p:spPr>
          <a:xfrm>
            <a:off x="128100" y="4058675"/>
            <a:ext cx="8887800" cy="9420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Offside"/>
                <a:ea typeface="Offside"/>
                <a:cs typeface="Offside"/>
                <a:sym typeface="Offside"/>
              </a:rPr>
              <a:t>WITH A GOOD IMAGE YOU CAN EXPLAIN A COMPLEX</a:t>
            </a:r>
            <a:r>
              <a:rPr lang="es" sz="3000">
                <a:latin typeface="Offside"/>
                <a:ea typeface="Offside"/>
                <a:cs typeface="Offside"/>
                <a:sym typeface="Offside"/>
              </a:rPr>
              <a:t> CONCEPT IN A SIMPLE WAY</a:t>
            </a:r>
            <a:endParaRPr sz="3000">
              <a:latin typeface="Offside"/>
              <a:ea typeface="Offside"/>
              <a:cs typeface="Offside"/>
              <a:sym typeface="Offsi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355450" y="19952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USE TABLES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97" name="Google Shape;197;p26"/>
          <p:cNvSpPr txBox="1"/>
          <p:nvPr>
            <p:ph idx="1" type="body"/>
          </p:nvPr>
        </p:nvSpPr>
        <p:spPr>
          <a:xfrm>
            <a:off x="6498150" y="1671750"/>
            <a:ext cx="2132700" cy="18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98" name="Google Shape;19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99" name="Google Shape;199;p26"/>
          <p:cNvGraphicFramePr/>
          <p:nvPr/>
        </p:nvGraphicFramePr>
        <p:xfrm>
          <a:off x="355450" y="14412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{B86C455F-38FC-4E9D-A0B5-703A91A1C40A}</a:tableStyleId>
              </a:tblPr>
              <a:tblGrid>
                <a:gridCol w="1072350"/>
                <a:gridCol w="2176975"/>
                <a:gridCol w="1393550"/>
                <a:gridCol w="1077475"/>
              </a:tblGrid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CAPITAL</a:t>
                      </a:r>
                      <a:endParaRPr sz="1400"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INHABITANTS (Millions)</a:t>
                      </a:r>
                      <a:endParaRPr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 sz="1400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CURRENCY</a:t>
                      </a:r>
                      <a:endParaRPr sz="1100"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</a:tr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MÉXICO</a:t>
                      </a:r>
                      <a:endParaRPr sz="1100"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CIUDAD DE MÉXICO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122 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PESO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USA</a:t>
                      </a:r>
                      <a:endParaRPr sz="1400"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WASHINGTON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270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DOLLAR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SemiBold"/>
                          <a:ea typeface="Barlow SemiBold"/>
                          <a:cs typeface="Barlow SemiBold"/>
                          <a:sym typeface="Barlow SemiBold"/>
                        </a:rPr>
                        <a:t>GERMANY</a:t>
                      </a:r>
                      <a:endParaRPr sz="1400">
                        <a:latin typeface="Barlow SemiBold"/>
                        <a:ea typeface="Barlow SemiBold"/>
                        <a:cs typeface="Barlow SemiBold"/>
                        <a:sym typeface="Barlow SemiBold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BERLIN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82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Barlow ExtraLight"/>
                          <a:ea typeface="Barlow ExtraLight"/>
                          <a:cs typeface="Barlow ExtraLight"/>
                          <a:sym typeface="Barlow ExtraLight"/>
                        </a:rPr>
                        <a:t>EURO</a:t>
                      </a:r>
                      <a:endParaRPr sz="1400">
                        <a:latin typeface="Barlow ExtraLight"/>
                        <a:ea typeface="Barlow ExtraLight"/>
                        <a:cs typeface="Barlow ExtraLight"/>
                        <a:sym typeface="Barlow ExtraLight"/>
                      </a:endParaRPr>
                    </a:p>
                  </a:txBody>
                  <a:tcPr marT="34300" marB="34300" marR="91450" marL="91450" anchor="ctr">
                    <a:solidFill>
                      <a:srgbClr val="D9EA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/>
          <p:nvPr>
            <p:ph type="title"/>
          </p:nvPr>
        </p:nvSpPr>
        <p:spPr>
          <a:xfrm>
            <a:off x="209550" y="226563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USE CHARTS</a:t>
            </a:r>
            <a:endParaRPr sz="28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05" name="Google Shape;205;p27"/>
          <p:cNvSpPr txBox="1"/>
          <p:nvPr>
            <p:ph idx="1" type="body"/>
          </p:nvPr>
        </p:nvSpPr>
        <p:spPr>
          <a:xfrm>
            <a:off x="627750" y="1486825"/>
            <a:ext cx="40785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Graphics help us to understand the relationships between numerical values.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pic>
        <p:nvPicPr>
          <p:cNvPr id="206" name="Google Shape;206;p27" title="Points scored"/>
          <p:cNvPicPr preferRelativeResize="0"/>
          <p:nvPr/>
        </p:nvPicPr>
        <p:blipFill rotWithShape="1">
          <a:blip r:embed="rId3">
            <a:alphaModFix/>
          </a:blip>
          <a:srcRect b="14324" l="13966" r="23207" t="0"/>
          <a:stretch/>
        </p:blipFill>
        <p:spPr>
          <a:xfrm>
            <a:off x="5487950" y="1313600"/>
            <a:ext cx="2984501" cy="25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harts icon" id="208" name="Google Shape;20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2913" y="2528500"/>
            <a:ext cx="1128175" cy="11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/>
          <p:nvPr>
            <p:ph idx="1" type="body"/>
          </p:nvPr>
        </p:nvSpPr>
        <p:spPr>
          <a:xfrm>
            <a:off x="241475" y="277850"/>
            <a:ext cx="3600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USE CHARTS</a:t>
            </a:r>
            <a:endParaRPr sz="36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pic>
        <p:nvPicPr>
          <p:cNvPr id="214" name="Google Shape;214;p28" title="Points scored"/>
          <p:cNvPicPr preferRelativeResize="0"/>
          <p:nvPr/>
        </p:nvPicPr>
        <p:blipFill rotWithShape="1">
          <a:blip r:embed="rId3">
            <a:alphaModFix/>
          </a:blip>
          <a:srcRect b="10522" l="9204" r="11518" t="0"/>
          <a:stretch/>
        </p:blipFill>
        <p:spPr>
          <a:xfrm>
            <a:off x="2391825" y="1050138"/>
            <a:ext cx="4360350" cy="304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8"/>
          <p:cNvSpPr txBox="1"/>
          <p:nvPr/>
        </p:nvSpPr>
        <p:spPr>
          <a:xfrm>
            <a:off x="2919000" y="4645225"/>
            <a:ext cx="37833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ExtraLight"/>
                <a:ea typeface="Barlow ExtraLight"/>
                <a:cs typeface="Barlow ExtraLight"/>
                <a:sym typeface="Barlow ExtraLight"/>
              </a:rPr>
              <a:t>You can insert charts from Google Sheets </a:t>
            </a:r>
            <a:endParaRPr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businesses, career, charts, emplyment, field, statistics, work icon" id="217" name="Google Shape;21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2275" y="1883838"/>
            <a:ext cx="1375825" cy="137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alysis, analytics, chart, charts, diagram, graph, report icon" id="218" name="Google Shape;21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000" y="1883838"/>
            <a:ext cx="1375825" cy="137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lp, info, question, reference icon" id="219" name="Google Shape;21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41700" y="4663225"/>
            <a:ext cx="393600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"/>
          <p:cNvSpPr txBox="1"/>
          <p:nvPr>
            <p:ph idx="1" type="body"/>
          </p:nvPr>
        </p:nvSpPr>
        <p:spPr>
          <a:xfrm>
            <a:off x="632500" y="3242150"/>
            <a:ext cx="7878900" cy="6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225" name="Google Shape;225;p29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FLOW CHARTS (Process)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26" name="Google Shape;22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27" name="Google Shape;227;p29"/>
          <p:cNvSpPr/>
          <p:nvPr/>
        </p:nvSpPr>
        <p:spPr>
          <a:xfrm>
            <a:off x="632488" y="1267363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1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28" name="Google Shape;228;p29"/>
          <p:cNvSpPr/>
          <p:nvPr/>
        </p:nvSpPr>
        <p:spPr>
          <a:xfrm>
            <a:off x="1651670" y="1607307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2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29" name="Google Shape;229;p29"/>
          <p:cNvSpPr/>
          <p:nvPr/>
        </p:nvSpPr>
        <p:spPr>
          <a:xfrm>
            <a:off x="2670848" y="1947250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3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30" name="Google Shape;230;p29"/>
          <p:cNvSpPr/>
          <p:nvPr/>
        </p:nvSpPr>
        <p:spPr>
          <a:xfrm>
            <a:off x="3690054" y="2282548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4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31" name="Google Shape;231;p29"/>
          <p:cNvSpPr/>
          <p:nvPr/>
        </p:nvSpPr>
        <p:spPr>
          <a:xfrm>
            <a:off x="4719004" y="2282541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5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32" name="Google Shape;232;p29"/>
          <p:cNvSpPr/>
          <p:nvPr/>
        </p:nvSpPr>
        <p:spPr>
          <a:xfrm>
            <a:off x="5747975" y="1947239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6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33" name="Google Shape;233;p29"/>
          <p:cNvSpPr/>
          <p:nvPr/>
        </p:nvSpPr>
        <p:spPr>
          <a:xfrm>
            <a:off x="6767181" y="1607311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7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34" name="Google Shape;234;p29"/>
          <p:cNvSpPr/>
          <p:nvPr/>
        </p:nvSpPr>
        <p:spPr>
          <a:xfrm>
            <a:off x="7812207" y="1267376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Offside"/>
                <a:ea typeface="Offside"/>
                <a:cs typeface="Offside"/>
                <a:sym typeface="Offside"/>
              </a:rPr>
              <a:t>8</a:t>
            </a:r>
            <a:endParaRPr sz="2200">
              <a:latin typeface="Offside"/>
              <a:ea typeface="Offside"/>
              <a:cs typeface="Offside"/>
              <a:sym typeface="Offside"/>
            </a:endParaRPr>
          </a:p>
        </p:txBody>
      </p:sp>
      <p:cxnSp>
        <p:nvCxnSpPr>
          <p:cNvPr id="235" name="Google Shape;235;p29"/>
          <p:cNvCxnSpPr>
            <a:stCxn id="230" idx="6"/>
            <a:endCxn id="231" idx="2"/>
          </p:cNvCxnSpPr>
          <p:nvPr/>
        </p:nvCxnSpPr>
        <p:spPr>
          <a:xfrm>
            <a:off x="4389354" y="2622448"/>
            <a:ext cx="329700" cy="600"/>
          </a:xfrm>
          <a:prstGeom prst="curvedConnector3">
            <a:avLst>
              <a:gd fmla="val 49992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6" name="Google Shape;236;p29"/>
          <p:cNvCxnSpPr>
            <a:stCxn id="228" idx="6"/>
            <a:endCxn id="229" idx="2"/>
          </p:cNvCxnSpPr>
          <p:nvPr/>
        </p:nvCxnSpPr>
        <p:spPr>
          <a:xfrm>
            <a:off x="2350970" y="1947207"/>
            <a:ext cx="319800" cy="339900"/>
          </a:xfrm>
          <a:prstGeom prst="curvedConnector3">
            <a:avLst>
              <a:gd fmla="val 50012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7" name="Google Shape;237;p29"/>
          <p:cNvCxnSpPr>
            <a:stCxn id="227" idx="6"/>
            <a:endCxn id="228" idx="2"/>
          </p:cNvCxnSpPr>
          <p:nvPr/>
        </p:nvCxnSpPr>
        <p:spPr>
          <a:xfrm>
            <a:off x="1331788" y="1607263"/>
            <a:ext cx="319800" cy="339900"/>
          </a:xfrm>
          <a:prstGeom prst="curvedConnector3">
            <a:avLst>
              <a:gd fmla="val 50013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8" name="Google Shape;238;p29"/>
          <p:cNvCxnSpPr>
            <a:stCxn id="229" idx="6"/>
            <a:endCxn id="230" idx="2"/>
          </p:cNvCxnSpPr>
          <p:nvPr/>
        </p:nvCxnSpPr>
        <p:spPr>
          <a:xfrm>
            <a:off x="3370148" y="2287150"/>
            <a:ext cx="319800" cy="335400"/>
          </a:xfrm>
          <a:prstGeom prst="curvedConnector3">
            <a:avLst>
              <a:gd fmla="val 5001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9" name="Google Shape;239;p29"/>
          <p:cNvCxnSpPr>
            <a:stCxn id="231" idx="6"/>
            <a:endCxn id="232" idx="2"/>
          </p:cNvCxnSpPr>
          <p:nvPr/>
        </p:nvCxnSpPr>
        <p:spPr>
          <a:xfrm flipH="1" rot="10800000">
            <a:off x="5418304" y="2287041"/>
            <a:ext cx="329700" cy="335400"/>
          </a:xfrm>
          <a:prstGeom prst="curvedConnector3">
            <a:avLst>
              <a:gd fmla="val 49996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0" name="Google Shape;240;p29"/>
          <p:cNvCxnSpPr>
            <a:stCxn id="232" idx="6"/>
            <a:endCxn id="233" idx="2"/>
          </p:cNvCxnSpPr>
          <p:nvPr/>
        </p:nvCxnSpPr>
        <p:spPr>
          <a:xfrm flipH="1" rot="10800000">
            <a:off x="6447275" y="1947239"/>
            <a:ext cx="319800" cy="339900"/>
          </a:xfrm>
          <a:prstGeom prst="curvedConnector3">
            <a:avLst>
              <a:gd fmla="val 5001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1" name="Google Shape;241;p29"/>
          <p:cNvCxnSpPr>
            <a:stCxn id="233" idx="6"/>
            <a:endCxn id="234" idx="2"/>
          </p:cNvCxnSpPr>
          <p:nvPr/>
        </p:nvCxnSpPr>
        <p:spPr>
          <a:xfrm flipH="1" rot="10800000">
            <a:off x="7466481" y="1607311"/>
            <a:ext cx="345600" cy="339900"/>
          </a:xfrm>
          <a:prstGeom prst="curvedConnector3">
            <a:avLst>
              <a:gd fmla="val 50018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"/>
          <p:cNvSpPr txBox="1"/>
          <p:nvPr>
            <p:ph type="title"/>
          </p:nvPr>
        </p:nvSpPr>
        <p:spPr>
          <a:xfrm>
            <a:off x="3443938" y="89925"/>
            <a:ext cx="1476900" cy="75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MAPS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47" name="Google Shape;24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cation, map, maps, pin icon" id="248" name="Google Shape;24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4363" y="89925"/>
            <a:ext cx="755700" cy="75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 Del Mundo, Fondo, Papel, Color, Azul, Globo" id="249" name="Google Shape;249;p30"/>
          <p:cNvPicPr preferRelativeResize="0"/>
          <p:nvPr/>
        </p:nvPicPr>
        <p:blipFill rotWithShape="1">
          <a:blip r:embed="rId4">
            <a:alphaModFix/>
          </a:blip>
          <a:srcRect b="5244" l="0" r="0" t="16244"/>
          <a:stretch/>
        </p:blipFill>
        <p:spPr>
          <a:xfrm>
            <a:off x="0" y="845625"/>
            <a:ext cx="9144000" cy="429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rica Del Norte, Norte, América, Estados Unidos, Nos" id="254" name="Google Shape;254;p31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1"/>
          <p:cNvSpPr txBox="1"/>
          <p:nvPr>
            <p:ph type="title"/>
          </p:nvPr>
        </p:nvSpPr>
        <p:spPr>
          <a:xfrm>
            <a:off x="481900" y="171450"/>
            <a:ext cx="6338100" cy="70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TECHNOLOGY PRESENTATIONS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56" name="Google Shape;25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Dispositivos Móviles, Sitio Web, Maqueta, Web" id="257" name="Google Shape;25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3438" y="1976838"/>
            <a:ext cx="5117124" cy="255856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1"/>
          <p:cNvSpPr txBox="1"/>
          <p:nvPr>
            <p:ph idx="1" type="body"/>
          </p:nvPr>
        </p:nvSpPr>
        <p:spPr>
          <a:xfrm>
            <a:off x="1974600" y="4230600"/>
            <a:ext cx="5194800" cy="912900"/>
          </a:xfrm>
          <a:prstGeom prst="rect">
            <a:avLst/>
          </a:prstGeom>
          <a:solidFill>
            <a:srgbClr val="F4CCC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243425" y="278950"/>
            <a:ext cx="5715000" cy="6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INSTRUCTIONS FOR USE</a:t>
            </a:r>
            <a:endParaRPr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243425" y="1116050"/>
            <a:ext cx="5715000" cy="307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Open this document in Google Slides, or click on the button “use this template”. To do this you must be logged in with your google profile.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EDIT IN GOOGLE SLIDES</a:t>
            </a:r>
            <a:endParaRPr b="1" sz="14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Open File menu and select make a copy.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EDIT IN POWERPOINT</a:t>
            </a:r>
            <a:endParaRPr b="1" sz="14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1528800" y="4671763"/>
            <a:ext cx="42888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latin typeface="Barlow Light"/>
                <a:ea typeface="Barlow Light"/>
                <a:cs typeface="Barlow Light"/>
                <a:sym typeface="Barlow Light"/>
              </a:rPr>
              <a:t>For further information, go to</a:t>
            </a:r>
            <a:r>
              <a:rPr lang="es">
                <a:latin typeface="Barlow SemiBold"/>
                <a:ea typeface="Barlow SemiBold"/>
                <a:cs typeface="Barlow SemiBold"/>
                <a:sym typeface="Barlow SemiBold"/>
              </a:rPr>
              <a:t> </a:t>
            </a:r>
            <a:r>
              <a:rPr lang="es" u="sng">
                <a:latin typeface="Barlow SemiBold"/>
                <a:ea typeface="Barlow SemiBold"/>
                <a:cs typeface="Barlow SemiBold"/>
                <a:sym typeface="Barlow SemiBold"/>
                <a:hlinkClick r:id="rId3"/>
              </a:rPr>
              <a:t>www.slidespower.com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76" name="Google Shape;7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0" y="946288"/>
            <a:ext cx="91545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about, help, info, information icon"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2300" y="4671763"/>
            <a:ext cx="376500" cy="37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mpire State Building, Ciudad De Nueva York" id="79" name="Google Shape;7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0300" y="0"/>
            <a:ext cx="2933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/>
          <p:nvPr>
            <p:ph idx="1" type="body"/>
          </p:nvPr>
        </p:nvSpPr>
        <p:spPr>
          <a:xfrm>
            <a:off x="3749850" y="2852938"/>
            <a:ext cx="4370700" cy="10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Introduce your app using this template. You can change the picture or introduce a text.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pic>
        <p:nvPicPr>
          <p:cNvPr id="264" name="Google Shape;2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9850" y="1282538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pple Iphone, Sistema Operativo Android" id="266" name="Google Shape;26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3450" y="1308672"/>
            <a:ext cx="1344558" cy="2526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dificio, Ile, Nueva York, Urbana, Río, Torre" id="267" name="Google Shape;267;p32"/>
          <p:cNvPicPr preferRelativeResize="0"/>
          <p:nvPr/>
        </p:nvPicPr>
        <p:blipFill rotWithShape="1">
          <a:blip r:embed="rId5">
            <a:alphaModFix/>
          </a:blip>
          <a:srcRect b="42053" l="0" r="0" t="38349"/>
          <a:stretch/>
        </p:blipFill>
        <p:spPr>
          <a:xfrm>
            <a:off x="0" y="-58725"/>
            <a:ext cx="9144000" cy="10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2"/>
          <p:cNvSpPr/>
          <p:nvPr/>
        </p:nvSpPr>
        <p:spPr>
          <a:xfrm>
            <a:off x="2862125" y="1679637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2"/>
          <p:cNvSpPr/>
          <p:nvPr/>
        </p:nvSpPr>
        <p:spPr>
          <a:xfrm>
            <a:off x="2862125" y="2365437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2"/>
          <p:cNvSpPr/>
          <p:nvPr/>
        </p:nvSpPr>
        <p:spPr>
          <a:xfrm>
            <a:off x="2862125" y="3070287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5366113" y="114737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7" name="Google Shape;277;p33"/>
          <p:cNvSpPr txBox="1"/>
          <p:nvPr>
            <p:ph idx="1" type="body"/>
          </p:nvPr>
        </p:nvSpPr>
        <p:spPr>
          <a:xfrm>
            <a:off x="4268375" y="3139975"/>
            <a:ext cx="4047000" cy="10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Introduce your app using this template. You can change the picture or introduce a text.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278" name="Google Shape;278;p33"/>
          <p:cNvSpPr/>
          <p:nvPr/>
        </p:nvSpPr>
        <p:spPr>
          <a:xfrm>
            <a:off x="3538338" y="1751662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3"/>
          <p:cNvSpPr/>
          <p:nvPr/>
        </p:nvSpPr>
        <p:spPr>
          <a:xfrm>
            <a:off x="3538338" y="2437462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3"/>
          <p:cNvSpPr/>
          <p:nvPr/>
        </p:nvSpPr>
        <p:spPr>
          <a:xfrm>
            <a:off x="3538338" y="3142312"/>
            <a:ext cx="393600" cy="393600"/>
          </a:xfrm>
          <a:prstGeom prst="ellipse">
            <a:avLst/>
          </a:prstGeom>
          <a:solidFill>
            <a:srgbClr val="666666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ndroid, Samsung, Samsung Galaxia, Teléfono Android" id="281" name="Google Shape;281;p33"/>
          <p:cNvPicPr preferRelativeResize="0"/>
          <p:nvPr/>
        </p:nvPicPr>
        <p:blipFill rotWithShape="1">
          <a:blip r:embed="rId4">
            <a:alphaModFix/>
          </a:blip>
          <a:srcRect b="0" l="25199" r="32765" t="12663"/>
          <a:stretch/>
        </p:blipFill>
        <p:spPr>
          <a:xfrm>
            <a:off x="828612" y="1100238"/>
            <a:ext cx="2228851" cy="308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ooklyn, Nyc, Nueva York, Horizonte" id="282" name="Google Shape;282;p33"/>
          <p:cNvPicPr preferRelativeResize="0"/>
          <p:nvPr/>
        </p:nvPicPr>
        <p:blipFill rotWithShape="1">
          <a:blip r:embed="rId5">
            <a:alphaModFix/>
          </a:blip>
          <a:srcRect b="32377" l="0" r="0" t="40001"/>
          <a:stretch/>
        </p:blipFill>
        <p:spPr>
          <a:xfrm>
            <a:off x="0" y="0"/>
            <a:ext cx="9144000" cy="94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mbre, La Lectura, Pantalla Táctil, Blog, Digitales" id="287" name="Google Shape;287;p34"/>
          <p:cNvPicPr preferRelativeResize="0"/>
          <p:nvPr/>
        </p:nvPicPr>
        <p:blipFill rotWithShape="1">
          <a:blip r:embed="rId3">
            <a:alphaModFix/>
          </a:blip>
          <a:srcRect b="21198" l="28266" r="26535" t="18798"/>
          <a:stretch/>
        </p:blipFill>
        <p:spPr>
          <a:xfrm>
            <a:off x="5192813" y="1028700"/>
            <a:ext cx="3487299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4"/>
          <p:cNvSpPr txBox="1"/>
          <p:nvPr>
            <p:ph type="title"/>
          </p:nvPr>
        </p:nvSpPr>
        <p:spPr>
          <a:xfrm>
            <a:off x="463888" y="1455175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TABLETS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289" name="Google Shape;289;p34"/>
          <p:cNvSpPr txBox="1"/>
          <p:nvPr/>
        </p:nvSpPr>
        <p:spPr>
          <a:xfrm>
            <a:off x="5505301" y="3591153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uFill>
                  <a:noFill/>
                </a:uFill>
                <a:latin typeface="Barlow ExtraLight"/>
                <a:ea typeface="Barlow ExtraLight"/>
                <a:cs typeface="Barlow ExtraLight"/>
                <a:sym typeface="Barlow ExtraLight"/>
                <a:hlinkClick r:id="rId4"/>
              </a:rPr>
              <a:t>www.slidespower.com</a:t>
            </a:r>
            <a:endParaRPr sz="1800"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290" name="Google Shape;290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91" name="Google Shape;291;p34"/>
          <p:cNvSpPr txBox="1"/>
          <p:nvPr>
            <p:ph idx="1" type="body"/>
          </p:nvPr>
        </p:nvSpPr>
        <p:spPr>
          <a:xfrm>
            <a:off x="463888" y="2414515"/>
            <a:ext cx="4370700" cy="12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"/>
          <p:cNvSpPr txBox="1"/>
          <p:nvPr/>
        </p:nvSpPr>
        <p:spPr>
          <a:xfrm>
            <a:off x="671775" y="1161875"/>
            <a:ext cx="1897500" cy="18939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SemiBold"/>
                <a:ea typeface="Barlow SemiBold"/>
                <a:cs typeface="Barlow SemiBold"/>
                <a:sym typeface="Barlow SemiBold"/>
              </a:rPr>
              <a:t>TYPE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ExtraLight"/>
                <a:ea typeface="Barlow ExtraLight"/>
                <a:cs typeface="Barlow ExtraLight"/>
                <a:sym typeface="Barlow ExtraLight"/>
              </a:rPr>
              <a:t>It is important to use fonts that read well, without being in bold. Example: helvetica.</a:t>
            </a:r>
            <a:endParaRPr b="1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97" name="Google Shape;297;p35"/>
          <p:cNvSpPr txBox="1"/>
          <p:nvPr/>
        </p:nvSpPr>
        <p:spPr>
          <a:xfrm>
            <a:off x="2639425" y="1161875"/>
            <a:ext cx="1897500" cy="18939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SemiBold"/>
                <a:ea typeface="Barlow SemiBold"/>
                <a:cs typeface="Barlow SemiBold"/>
                <a:sym typeface="Barlow SemiBold"/>
              </a:rPr>
              <a:t>DESIGN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ExtraLight"/>
                <a:ea typeface="Barlow ExtraLight"/>
                <a:cs typeface="Barlow ExtraLight"/>
                <a:sym typeface="Barlow ExtraLight"/>
              </a:rPr>
              <a:t>A well-designed template is an ideal way to communicate a message simply and clearly.</a:t>
            </a:r>
            <a:endParaRPr b="1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98" name="Google Shape;298;p35"/>
          <p:cNvSpPr txBox="1"/>
          <p:nvPr/>
        </p:nvSpPr>
        <p:spPr>
          <a:xfrm>
            <a:off x="4607075" y="1161875"/>
            <a:ext cx="1897500" cy="18939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SemiBold"/>
                <a:ea typeface="Barlow SemiBold"/>
                <a:cs typeface="Barlow SemiBold"/>
                <a:sym typeface="Barlow SemiBold"/>
              </a:rPr>
              <a:t>TIME PER SLIDE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ExtraLight"/>
                <a:ea typeface="Barlow ExtraLight"/>
                <a:cs typeface="Barlow ExtraLight"/>
                <a:sym typeface="Barlow ExtraLight"/>
              </a:rPr>
              <a:t>In a quality slideshow, the time of exposure should not exceed 30 seconds.</a:t>
            </a:r>
            <a:endParaRPr b="1">
              <a:solidFill>
                <a:srgbClr val="434343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99" name="Google Shape;299;p35"/>
          <p:cNvSpPr txBox="1"/>
          <p:nvPr/>
        </p:nvSpPr>
        <p:spPr>
          <a:xfrm>
            <a:off x="6574725" y="1161875"/>
            <a:ext cx="1897500" cy="18939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SemiBold"/>
                <a:ea typeface="Barlow SemiBold"/>
                <a:cs typeface="Barlow SemiBold"/>
                <a:sym typeface="Barlow SemiBold"/>
              </a:rPr>
              <a:t>PREPARATION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Barlow ExtraLight"/>
                <a:ea typeface="Barlow ExtraLight"/>
                <a:cs typeface="Barlow ExtraLight"/>
                <a:sym typeface="Barlow ExtraLight"/>
              </a:rPr>
              <a:t>Out of respect for the audience, it is essential to prepare well the presentation and try not to leave anything to chance.</a:t>
            </a:r>
            <a:endParaRPr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300" name="Google Shape;30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01" name="Google Shape;301;p35"/>
          <p:cNvSpPr txBox="1"/>
          <p:nvPr>
            <p:ph type="title"/>
          </p:nvPr>
        </p:nvSpPr>
        <p:spPr>
          <a:xfrm>
            <a:off x="152050" y="171725"/>
            <a:ext cx="382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FINAL CONCLUSIONS</a:t>
            </a:r>
            <a:endParaRPr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302" name="Google Shape;302;p35"/>
          <p:cNvSpPr txBox="1"/>
          <p:nvPr>
            <p:ph idx="1" type="body"/>
          </p:nvPr>
        </p:nvSpPr>
        <p:spPr>
          <a:xfrm>
            <a:off x="2036250" y="3473225"/>
            <a:ext cx="5071500" cy="6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cxnSp>
        <p:nvCxnSpPr>
          <p:cNvPr id="303" name="Google Shape;303;p35"/>
          <p:cNvCxnSpPr>
            <a:stCxn id="296" idx="2"/>
            <a:endCxn id="302" idx="1"/>
          </p:cNvCxnSpPr>
          <p:nvPr/>
        </p:nvCxnSpPr>
        <p:spPr>
          <a:xfrm flipH="1" rot="-5400000">
            <a:off x="1446675" y="3229625"/>
            <a:ext cx="763500" cy="4158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4" name="Google Shape;304;p35"/>
          <p:cNvCxnSpPr>
            <a:stCxn id="299" idx="2"/>
            <a:endCxn id="302" idx="3"/>
          </p:cNvCxnSpPr>
          <p:nvPr/>
        </p:nvCxnSpPr>
        <p:spPr>
          <a:xfrm rot="5400000">
            <a:off x="6933825" y="3229625"/>
            <a:ext cx="763500" cy="4158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5" name="Google Shape;305;p35"/>
          <p:cNvCxnSpPr>
            <a:stCxn id="297" idx="2"/>
            <a:endCxn id="302" idx="0"/>
          </p:cNvCxnSpPr>
          <p:nvPr/>
        </p:nvCxnSpPr>
        <p:spPr>
          <a:xfrm flipH="1" rot="-5400000">
            <a:off x="3871225" y="2772725"/>
            <a:ext cx="417600" cy="983700"/>
          </a:xfrm>
          <a:prstGeom prst="curvedConnector3">
            <a:avLst>
              <a:gd fmla="val 50018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6" name="Google Shape;306;p35"/>
          <p:cNvCxnSpPr>
            <a:stCxn id="298" idx="2"/>
            <a:endCxn id="302" idx="0"/>
          </p:cNvCxnSpPr>
          <p:nvPr/>
        </p:nvCxnSpPr>
        <p:spPr>
          <a:xfrm rot="5400000">
            <a:off x="4855175" y="2772725"/>
            <a:ext cx="417600" cy="983700"/>
          </a:xfrm>
          <a:prstGeom prst="curvedConnector3">
            <a:avLst>
              <a:gd fmla="val 50018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tado Del Imperio, La Construcción De, Nueva York" id="311" name="Google Shape;311;p36"/>
          <p:cNvPicPr preferRelativeResize="0"/>
          <p:nvPr/>
        </p:nvPicPr>
        <p:blipFill rotWithShape="1">
          <a:blip r:embed="rId3">
            <a:alphaModFix/>
          </a:blip>
          <a:srcRect b="7655" l="0" r="0" t="765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13" name="Google Shape;313;p36"/>
          <p:cNvSpPr/>
          <p:nvPr/>
        </p:nvSpPr>
        <p:spPr>
          <a:xfrm>
            <a:off x="1888163" y="1023563"/>
            <a:ext cx="5367669" cy="309637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0000"/>
                </a:solidFill>
                <a:latin typeface="Offside"/>
              </a:rPr>
              <a:t>Thank</a:t>
            </a:r>
            <a:br>
              <a:rPr b="0" i="0">
                <a:ln>
                  <a:noFill/>
                </a:ln>
                <a:solidFill>
                  <a:srgbClr val="000000"/>
                </a:solidFill>
                <a:latin typeface="Offside"/>
              </a:rPr>
            </a:br>
            <a:r>
              <a:rPr b="0" i="0">
                <a:ln>
                  <a:noFill/>
                </a:ln>
                <a:solidFill>
                  <a:srgbClr val="000000"/>
                </a:solidFill>
                <a:latin typeface="Offside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7"/>
          <p:cNvSpPr txBox="1"/>
          <p:nvPr>
            <p:ph type="title"/>
          </p:nvPr>
        </p:nvSpPr>
        <p:spPr>
          <a:xfrm>
            <a:off x="5264700" y="1082700"/>
            <a:ext cx="3495600" cy="5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BIBLIOGRAPHY</a:t>
            </a:r>
            <a:endParaRPr sz="30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319" name="Google Shape;319;p37"/>
          <p:cNvSpPr txBox="1"/>
          <p:nvPr>
            <p:ph idx="1" type="body"/>
          </p:nvPr>
        </p:nvSpPr>
        <p:spPr>
          <a:xfrm>
            <a:off x="5264700" y="1701606"/>
            <a:ext cx="3566700" cy="235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rlow ExtraLight"/>
              <a:buChar char="•"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Google Images.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rlow ExtraLight"/>
              <a:buChar char="•"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Prof. Reynel A. Llanes Belett.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rlow ExtraLight"/>
              <a:buChar char="•"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Google Images.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rlow ExtraLight"/>
              <a:buChar char="•"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Prof. Reynel A. Llanes Belett.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320" name="Google Shape;320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Kayak, Río, Río Hudson, Nyc, Nueva York, Horizonte" id="321" name="Google Shape;3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973150"/>
            <a:ext cx="4795799" cy="319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pire State Building, Estados Unidos" id="326" name="Google Shape;326;p38"/>
          <p:cNvPicPr preferRelativeResize="0"/>
          <p:nvPr/>
        </p:nvPicPr>
        <p:blipFill rotWithShape="1">
          <a:blip r:embed="rId3">
            <a:alphaModFix/>
          </a:blip>
          <a:srcRect b="0" l="0" r="17776" t="0"/>
          <a:stretch/>
        </p:blipFill>
        <p:spPr>
          <a:xfrm>
            <a:off x="2800350" y="0"/>
            <a:ext cx="63436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8"/>
          <p:cNvSpPr txBox="1"/>
          <p:nvPr>
            <p:ph type="title"/>
          </p:nvPr>
        </p:nvSpPr>
        <p:spPr>
          <a:xfrm>
            <a:off x="1341025" y="102225"/>
            <a:ext cx="4774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PRESENTATION DESIGN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328" name="Google Shape;328;p38"/>
          <p:cNvSpPr txBox="1"/>
          <p:nvPr>
            <p:ph idx="1" type="body"/>
          </p:nvPr>
        </p:nvSpPr>
        <p:spPr>
          <a:xfrm>
            <a:off x="242350" y="981325"/>
            <a:ext cx="2475300" cy="137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FONTS</a:t>
            </a: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:		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 	Barlow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IMAGES</a:t>
            </a: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: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329" name="Google Shape;329;p38"/>
          <p:cNvSpPr txBox="1"/>
          <p:nvPr>
            <p:ph idx="1" type="body"/>
          </p:nvPr>
        </p:nvSpPr>
        <p:spPr>
          <a:xfrm>
            <a:off x="242350" y="2354554"/>
            <a:ext cx="2475300" cy="18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ICONS</a:t>
            </a:r>
            <a:r>
              <a:rPr lang="es" sz="14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: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Medium"/>
              <a:buChar char="●"/>
            </a:pPr>
            <a:r>
              <a:rPr lang="es" sz="140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DESIGN BY:</a:t>
            </a:r>
            <a:endParaRPr sz="140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330" name="Google Shape;33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2543550" y="1674300"/>
            <a:ext cx="4056900" cy="17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My name: </a:t>
            </a:r>
            <a:r>
              <a:rPr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NAME &amp; SURNAME</a:t>
            </a:r>
            <a:endParaRPr sz="16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Email: </a:t>
            </a:r>
            <a:r>
              <a:rPr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slidespower@gmail.com</a:t>
            </a:r>
            <a:endParaRPr sz="16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Phone: </a:t>
            </a:r>
            <a:r>
              <a:rPr lang="es" sz="16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(+31) 123 45 67 89</a:t>
            </a:r>
            <a:endParaRPr sz="16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85" name="Google Shape;8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social network, twitter icon"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4357" y="1619613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youtube icon"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4350" y="2748675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, social network icon" id="88" name="Google Shape;8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0933" y="4397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erest, social network icon" id="89" name="Google Shape;8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4427" y="1619613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ype, social network icon" id="90" name="Google Shape;9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5638" y="4397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tumblr icon" id="91" name="Google Shape;9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20920" y="274867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opbox, social network icon" id="92" name="Google Shape;9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33128" y="43975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agram, photos, social network icon" id="93" name="Google Shape;93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84379" y="43975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plus, social network icon" id="94" name="Google Shape;94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26136" y="4281600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ed, rss, social network icon" id="95" name="Google Shape;95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509625" y="4281600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video, vimeo icon" id="96" name="Google Shape;96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859152" y="4281600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drive, social network icon" id="97" name="Google Shape;97;p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742647" y="4281600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, social network icon" id="98" name="Google Shape;98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117839" y="43975"/>
            <a:ext cx="775228" cy="77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0" y="0"/>
            <a:ext cx="91440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s" sz="2800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TITLE TO INTRODUCE THE FOLLOWING SLIDES</a:t>
            </a:r>
            <a:endParaRPr sz="2800"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mpire State Building, Reflexión, Nueva York" id="105" name="Google Shape;105;p16"/>
          <p:cNvPicPr preferRelativeResize="0"/>
          <p:nvPr/>
        </p:nvPicPr>
        <p:blipFill rotWithShape="1">
          <a:blip r:embed="rId3">
            <a:alphaModFix/>
          </a:blip>
          <a:srcRect b="26047" l="0" r="0" t="5024"/>
          <a:stretch/>
        </p:blipFill>
        <p:spPr>
          <a:xfrm>
            <a:off x="0" y="942000"/>
            <a:ext cx="9144001" cy="420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412863" y="1479750"/>
            <a:ext cx="3619500" cy="21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11" name="Google Shape;11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Nueva York, Gran Ciudad, Ee Uu, Ciudad De Nueva York" id="112" name="Google Shape;112;p17"/>
          <p:cNvPicPr preferRelativeResize="0"/>
          <p:nvPr/>
        </p:nvPicPr>
        <p:blipFill rotWithShape="1">
          <a:blip r:embed="rId3">
            <a:alphaModFix/>
          </a:blip>
          <a:srcRect b="0" l="38819" r="0" t="0"/>
          <a:stretch/>
        </p:blipFill>
        <p:spPr>
          <a:xfrm>
            <a:off x="4423825" y="0"/>
            <a:ext cx="47201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new york skyline png" id="113" name="Google Shape;113;p17"/>
          <p:cNvPicPr preferRelativeResize="0"/>
          <p:nvPr/>
        </p:nvPicPr>
        <p:blipFill rotWithShape="1">
          <a:blip r:embed="rId4">
            <a:alphaModFix/>
          </a:blip>
          <a:srcRect b="34711" l="0" r="0" t="34714"/>
          <a:stretch/>
        </p:blipFill>
        <p:spPr>
          <a:xfrm>
            <a:off x="661516" y="0"/>
            <a:ext cx="3122175" cy="95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rizonte, Nueva York, Empire State Building" id="118" name="Google Shape;118;p18"/>
          <p:cNvPicPr preferRelativeResize="0"/>
          <p:nvPr/>
        </p:nvPicPr>
        <p:blipFill rotWithShape="1">
          <a:blip r:embed="rId3">
            <a:alphaModFix/>
          </a:blip>
          <a:srcRect b="5455" l="11806" r="36458" t="32405"/>
          <a:stretch/>
        </p:blipFill>
        <p:spPr>
          <a:xfrm>
            <a:off x="0" y="973675"/>
            <a:ext cx="4730750" cy="319615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>
            <p:ph type="title"/>
          </p:nvPr>
        </p:nvSpPr>
        <p:spPr>
          <a:xfrm>
            <a:off x="1524000" y="64600"/>
            <a:ext cx="5644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TOPICS TO TALK ABOUT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4682100" y="952525"/>
            <a:ext cx="4461900" cy="325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 ExtraLight"/>
              <a:buChar char="•"/>
            </a:pPr>
            <a:r>
              <a:rPr lang="es" sz="16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 ExtraLight"/>
              <a:buChar char="•"/>
            </a:pPr>
            <a:r>
              <a:rPr lang="es" sz="16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Transmit only one idea per slide .</a:t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 ExtraLight"/>
              <a:buChar char="•"/>
            </a:pPr>
            <a:r>
              <a:rPr lang="es" sz="16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 ExtraLight"/>
              <a:buChar char="•"/>
            </a:pPr>
            <a:r>
              <a:rPr lang="es" sz="16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Each line no more than 7 words.</a:t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arlow ExtraLight"/>
              <a:buChar char="•"/>
            </a:pPr>
            <a:r>
              <a:rPr lang="es" sz="16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It 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21" name="Google Shape;12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e Uu, Nueva York, Manhattan, La Roca" id="126" name="Google Shape;126;p19"/>
          <p:cNvPicPr preferRelativeResize="0"/>
          <p:nvPr/>
        </p:nvPicPr>
        <p:blipFill rotWithShape="1">
          <a:blip r:embed="rId3">
            <a:alphaModFix/>
          </a:blip>
          <a:srcRect b="0" l="40740" r="0" t="0"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THE </a:t>
            </a:r>
            <a:r>
              <a:rPr lang="es">
                <a:solidFill>
                  <a:srgbClr val="000000"/>
                </a:solidFill>
                <a:latin typeface="Offside"/>
                <a:ea typeface="Offside"/>
                <a:cs typeface="Offside"/>
                <a:sym typeface="Offside"/>
              </a:rPr>
              <a:t>IDEA</a:t>
            </a:r>
            <a:endParaRPr>
              <a:solidFill>
                <a:srgbClr val="000000"/>
              </a:solidFill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28" name="Google Shape;128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Define the main idea that will be the focus of your presentation.</a:t>
            </a:r>
            <a:endParaRPr sz="2200">
              <a:solidFill>
                <a:srgbClr val="FFFFFF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Use icons or illustrations to attract the attention of your audience.</a:t>
            </a:r>
            <a:endParaRPr sz="2200">
              <a:solidFill>
                <a:srgbClr val="FFFFFF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29" name="Google Shape;12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35" name="Google Shape;135;p20"/>
          <p:cNvSpPr txBox="1"/>
          <p:nvPr>
            <p:ph type="title"/>
          </p:nvPr>
        </p:nvSpPr>
        <p:spPr>
          <a:xfrm>
            <a:off x="0" y="963075"/>
            <a:ext cx="3927600" cy="321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Citizens:</a:t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850.000</a:t>
            </a:r>
            <a:endParaRPr sz="30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Mobile users</a:t>
            </a: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:</a:t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80 %</a:t>
            </a:r>
            <a:endParaRPr sz="30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Profit</a:t>
            </a: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:</a:t>
            </a:r>
            <a:endParaRPr sz="30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200 Million $</a:t>
            </a:r>
            <a:endParaRPr sz="30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pic>
        <p:nvPicPr>
          <p:cNvPr descr="Nueva York, Empire State Building, Horizonte, Edificios" id="136" name="Google Shape;136;p20"/>
          <p:cNvPicPr preferRelativeResize="0"/>
          <p:nvPr/>
        </p:nvPicPr>
        <p:blipFill rotWithShape="1">
          <a:blip r:embed="rId3">
            <a:alphaModFix/>
          </a:blip>
          <a:srcRect b="0" l="29180" r="3288" t="0"/>
          <a:stretch/>
        </p:blipFill>
        <p:spPr>
          <a:xfrm>
            <a:off x="3927475" y="0"/>
            <a:ext cx="52165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/>
        </p:nvSpPr>
        <p:spPr>
          <a:xfrm>
            <a:off x="391575" y="179925"/>
            <a:ext cx="2921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Offside"/>
                <a:ea typeface="Offside"/>
                <a:cs typeface="Offside"/>
                <a:sym typeface="Offside"/>
              </a:rPr>
              <a:t>THE MARKET</a:t>
            </a:r>
            <a:endParaRPr sz="2800">
              <a:latin typeface="Offside"/>
              <a:ea typeface="Offside"/>
              <a:cs typeface="Offside"/>
              <a:sym typeface="Offsi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152950" y="148700"/>
            <a:ext cx="69084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Offside"/>
                <a:ea typeface="Offside"/>
                <a:cs typeface="Offside"/>
                <a:sym typeface="Offside"/>
              </a:rPr>
              <a:t>TWO COLUMNS TEXT</a:t>
            </a:r>
            <a:endParaRPr>
              <a:latin typeface="Offside"/>
              <a:ea typeface="Offside"/>
              <a:cs typeface="Offside"/>
              <a:sym typeface="Offside"/>
            </a:endParaRPr>
          </a:p>
        </p:txBody>
      </p:sp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0" y="1365300"/>
            <a:ext cx="2857500" cy="241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Text Size</a:t>
            </a:r>
            <a:endParaRPr sz="18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4" name="Google Shape;14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45" name="Google Shape;145;p21"/>
          <p:cNvSpPr txBox="1"/>
          <p:nvPr>
            <p:ph idx="1" type="body"/>
          </p:nvPr>
        </p:nvSpPr>
        <p:spPr>
          <a:xfrm>
            <a:off x="6286500" y="1241550"/>
            <a:ext cx="2857500" cy="266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Margins around the text</a:t>
            </a:r>
            <a:endParaRPr sz="1800">
              <a:solidFill>
                <a:srgbClr val="0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descr="Empire State Building, Flatiron, Edificios, Nueva York" id="146" name="Google Shape;146;p21"/>
          <p:cNvPicPr preferRelativeResize="0"/>
          <p:nvPr/>
        </p:nvPicPr>
        <p:blipFill rotWithShape="1">
          <a:blip r:embed="rId3">
            <a:alphaModFix/>
          </a:blip>
          <a:srcRect b="16042" l="0" r="0" t="3298"/>
          <a:stretch/>
        </p:blipFill>
        <p:spPr>
          <a:xfrm>
            <a:off x="2857500" y="994825"/>
            <a:ext cx="3429000" cy="414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