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aleway"/>
      <p:regular r:id="rId33"/>
      <p:bold r:id="rId34"/>
      <p:italic r:id="rId35"/>
      <p:boldItalic r:id="rId36"/>
    </p:embeddedFont>
    <p:embeddedFont>
      <p:font typeface="Lobster"/>
      <p:regular r:id="rId37"/>
    </p:embeddedFont>
    <p:embeddedFont>
      <p:font typeface="Nunito"/>
      <p:regular r:id="rId38"/>
      <p:bold r:id="rId39"/>
      <p:italic r:id="rId40"/>
      <p:boldItalic r:id="rId41"/>
    </p:embeddedFont>
    <p:embeddedFont>
      <p:font typeface="Gloria Hallelujah"/>
      <p:regular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A9AA8CA-B469-477E-BC19-45932DC0F4A5}">
  <a:tblStyle styleId="{4A9AA8CA-B469-477E-BC19-45932DC0F4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-italic.fntdata"/><Relationship Id="rId42" Type="http://schemas.openxmlformats.org/officeDocument/2006/relationships/font" Target="fonts/GloriaHallelujah-regular.fntdata"/><Relationship Id="rId41" Type="http://schemas.openxmlformats.org/officeDocument/2006/relationships/font" Target="fonts/Nunito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font" Target="fonts/Raleway-regular.fntdata"/><Relationship Id="rId32" Type="http://schemas.openxmlformats.org/officeDocument/2006/relationships/slide" Target="slides/slide27.xml"/><Relationship Id="rId35" Type="http://schemas.openxmlformats.org/officeDocument/2006/relationships/font" Target="fonts/Raleway-italic.fntdata"/><Relationship Id="rId34" Type="http://schemas.openxmlformats.org/officeDocument/2006/relationships/font" Target="fonts/Raleway-bold.fntdata"/><Relationship Id="rId37" Type="http://schemas.openxmlformats.org/officeDocument/2006/relationships/font" Target="fonts/Lobster-regular.fntdata"/><Relationship Id="rId36" Type="http://schemas.openxmlformats.org/officeDocument/2006/relationships/font" Target="fonts/Raleway-boldItalic.fntdata"/><Relationship Id="rId39" Type="http://schemas.openxmlformats.org/officeDocument/2006/relationships/font" Target="fonts/Nunito-bold.fntdata"/><Relationship Id="rId38" Type="http://schemas.openxmlformats.org/officeDocument/2006/relationships/font" Target="fonts/Nunito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Relationship Id="rId4" Type="http://schemas.openxmlformats.org/officeDocument/2006/relationships/image" Target="../media/image4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4.png"/><Relationship Id="rId4" Type="http://schemas.openxmlformats.org/officeDocument/2006/relationships/image" Target="../media/image27.jpg"/><Relationship Id="rId5" Type="http://schemas.openxmlformats.org/officeDocument/2006/relationships/image" Target="../media/image10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4.png"/><Relationship Id="rId4" Type="http://schemas.openxmlformats.org/officeDocument/2006/relationships/image" Target="../media/image2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44.png"/><Relationship Id="rId5" Type="http://schemas.openxmlformats.org/officeDocument/2006/relationships/image" Target="../media/image21.png"/><Relationship Id="rId6" Type="http://schemas.openxmlformats.org/officeDocument/2006/relationships/hyperlink" Target="http://www.google.com/sheets/about/" TargetMode="External"/><Relationship Id="rId7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4.png"/><Relationship Id="rId4" Type="http://schemas.openxmlformats.org/officeDocument/2006/relationships/image" Target="../media/image2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jpg"/><Relationship Id="rId4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jpg"/><Relationship Id="rId4" Type="http://schemas.openxmlformats.org/officeDocument/2006/relationships/image" Target="../media/image4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Relationship Id="rId4" Type="http://schemas.openxmlformats.org/officeDocument/2006/relationships/image" Target="../media/image30.png"/><Relationship Id="rId5" Type="http://schemas.openxmlformats.org/officeDocument/2006/relationships/image" Target="../media/image33.png"/><Relationship Id="rId6" Type="http://schemas.openxmlformats.org/officeDocument/2006/relationships/image" Target="../media/image31.png"/><Relationship Id="rId7" Type="http://schemas.openxmlformats.org/officeDocument/2006/relationships/image" Target="../media/image3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2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hyperlink" Target="https://www.slidespower.com" TargetMode="External"/><Relationship Id="rId7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4.png"/><Relationship Id="rId4" Type="http://schemas.openxmlformats.org/officeDocument/2006/relationships/image" Target="../media/image35.png"/><Relationship Id="rId5" Type="http://schemas.openxmlformats.org/officeDocument/2006/relationships/image" Target="../media/image34.png"/><Relationship Id="rId6" Type="http://schemas.openxmlformats.org/officeDocument/2006/relationships/image" Target="../media/image32.jpg"/><Relationship Id="rId7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pn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unsplash.com" TargetMode="External"/><Relationship Id="rId6" Type="http://schemas.openxmlformats.org/officeDocument/2006/relationships/hyperlink" Target="http://www.iconfinder.com" TargetMode="External"/><Relationship Id="rId7" Type="http://schemas.openxmlformats.org/officeDocument/2006/relationships/hyperlink" Target="http://www.thecarrot.com" TargetMode="External"/></Relationships>
</file>

<file path=ppt/slides/_rels/slide26.xml.rels><?xml version="1.0" encoding="UTF-8" standalone="yes"?><Relationships xmlns="http://schemas.openxmlformats.org/package/2006/relationships"><Relationship Id="rId40" Type="http://schemas.openxmlformats.org/officeDocument/2006/relationships/image" Target="../media/image74.png"/><Relationship Id="rId42" Type="http://schemas.openxmlformats.org/officeDocument/2006/relationships/image" Target="../media/image87.png"/><Relationship Id="rId41" Type="http://schemas.openxmlformats.org/officeDocument/2006/relationships/image" Target="../media/image77.png"/><Relationship Id="rId44" Type="http://schemas.openxmlformats.org/officeDocument/2006/relationships/image" Target="../media/image81.png"/><Relationship Id="rId43" Type="http://schemas.openxmlformats.org/officeDocument/2006/relationships/image" Target="../media/image85.png"/><Relationship Id="rId46" Type="http://schemas.openxmlformats.org/officeDocument/2006/relationships/image" Target="../media/image83.png"/><Relationship Id="rId45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48" Type="http://schemas.openxmlformats.org/officeDocument/2006/relationships/image" Target="../media/image86.png"/><Relationship Id="rId47" Type="http://schemas.openxmlformats.org/officeDocument/2006/relationships/image" Target="../media/image82.png"/><Relationship Id="rId49" Type="http://schemas.openxmlformats.org/officeDocument/2006/relationships/image" Target="../media/image91.png"/><Relationship Id="rId5" Type="http://schemas.openxmlformats.org/officeDocument/2006/relationships/image" Target="../media/image43.png"/><Relationship Id="rId6" Type="http://schemas.openxmlformats.org/officeDocument/2006/relationships/image" Target="../media/image47.png"/><Relationship Id="rId7" Type="http://schemas.openxmlformats.org/officeDocument/2006/relationships/image" Target="../media/image45.png"/><Relationship Id="rId8" Type="http://schemas.openxmlformats.org/officeDocument/2006/relationships/image" Target="../media/image48.png"/><Relationship Id="rId31" Type="http://schemas.openxmlformats.org/officeDocument/2006/relationships/image" Target="../media/image75.png"/><Relationship Id="rId30" Type="http://schemas.openxmlformats.org/officeDocument/2006/relationships/image" Target="../media/image84.png"/><Relationship Id="rId33" Type="http://schemas.openxmlformats.org/officeDocument/2006/relationships/image" Target="../media/image71.png"/><Relationship Id="rId32" Type="http://schemas.openxmlformats.org/officeDocument/2006/relationships/image" Target="../media/image79.png"/><Relationship Id="rId35" Type="http://schemas.openxmlformats.org/officeDocument/2006/relationships/image" Target="../media/image76.png"/><Relationship Id="rId34" Type="http://schemas.openxmlformats.org/officeDocument/2006/relationships/image" Target="../media/image68.png"/><Relationship Id="rId37" Type="http://schemas.openxmlformats.org/officeDocument/2006/relationships/image" Target="../media/image70.png"/><Relationship Id="rId36" Type="http://schemas.openxmlformats.org/officeDocument/2006/relationships/image" Target="../media/image73.png"/><Relationship Id="rId39" Type="http://schemas.openxmlformats.org/officeDocument/2006/relationships/image" Target="../media/image78.png"/><Relationship Id="rId38" Type="http://schemas.openxmlformats.org/officeDocument/2006/relationships/image" Target="../media/image69.png"/><Relationship Id="rId20" Type="http://schemas.openxmlformats.org/officeDocument/2006/relationships/image" Target="../media/image57.png"/><Relationship Id="rId22" Type="http://schemas.openxmlformats.org/officeDocument/2006/relationships/image" Target="../media/image53.png"/><Relationship Id="rId21" Type="http://schemas.openxmlformats.org/officeDocument/2006/relationships/image" Target="../media/image52.png"/><Relationship Id="rId24" Type="http://schemas.openxmlformats.org/officeDocument/2006/relationships/image" Target="../media/image59.png"/><Relationship Id="rId23" Type="http://schemas.openxmlformats.org/officeDocument/2006/relationships/image" Target="../media/image64.png"/><Relationship Id="rId26" Type="http://schemas.openxmlformats.org/officeDocument/2006/relationships/image" Target="../media/image65.png"/><Relationship Id="rId25" Type="http://schemas.openxmlformats.org/officeDocument/2006/relationships/image" Target="../media/image51.png"/><Relationship Id="rId28" Type="http://schemas.openxmlformats.org/officeDocument/2006/relationships/image" Target="../media/image67.png"/><Relationship Id="rId27" Type="http://schemas.openxmlformats.org/officeDocument/2006/relationships/image" Target="../media/image63.png"/><Relationship Id="rId29" Type="http://schemas.openxmlformats.org/officeDocument/2006/relationships/image" Target="../media/image72.png"/><Relationship Id="rId51" Type="http://schemas.openxmlformats.org/officeDocument/2006/relationships/image" Target="../media/image88.png"/><Relationship Id="rId50" Type="http://schemas.openxmlformats.org/officeDocument/2006/relationships/image" Target="../media/image98.png"/><Relationship Id="rId53" Type="http://schemas.openxmlformats.org/officeDocument/2006/relationships/image" Target="../media/image92.png"/><Relationship Id="rId52" Type="http://schemas.openxmlformats.org/officeDocument/2006/relationships/image" Target="../media/image93.png"/><Relationship Id="rId11" Type="http://schemas.openxmlformats.org/officeDocument/2006/relationships/image" Target="../media/image50.png"/><Relationship Id="rId55" Type="http://schemas.openxmlformats.org/officeDocument/2006/relationships/image" Target="../media/image89.png"/><Relationship Id="rId10" Type="http://schemas.openxmlformats.org/officeDocument/2006/relationships/image" Target="../media/image49.png"/><Relationship Id="rId54" Type="http://schemas.openxmlformats.org/officeDocument/2006/relationships/image" Target="../media/image95.png"/><Relationship Id="rId13" Type="http://schemas.openxmlformats.org/officeDocument/2006/relationships/image" Target="../media/image58.png"/><Relationship Id="rId57" Type="http://schemas.openxmlformats.org/officeDocument/2006/relationships/image" Target="../media/image102.png"/><Relationship Id="rId12" Type="http://schemas.openxmlformats.org/officeDocument/2006/relationships/image" Target="../media/image60.png"/><Relationship Id="rId56" Type="http://schemas.openxmlformats.org/officeDocument/2006/relationships/image" Target="../media/image94.png"/><Relationship Id="rId15" Type="http://schemas.openxmlformats.org/officeDocument/2006/relationships/image" Target="../media/image61.png"/><Relationship Id="rId14" Type="http://schemas.openxmlformats.org/officeDocument/2006/relationships/image" Target="../media/image54.png"/><Relationship Id="rId58" Type="http://schemas.openxmlformats.org/officeDocument/2006/relationships/image" Target="../media/image90.png"/><Relationship Id="rId17" Type="http://schemas.openxmlformats.org/officeDocument/2006/relationships/image" Target="../media/image62.png"/><Relationship Id="rId16" Type="http://schemas.openxmlformats.org/officeDocument/2006/relationships/image" Target="../media/image66.png"/><Relationship Id="rId19" Type="http://schemas.openxmlformats.org/officeDocument/2006/relationships/image" Target="../media/image56.png"/><Relationship Id="rId18" Type="http://schemas.openxmlformats.org/officeDocument/2006/relationships/image" Target="../media/image5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1.jpg"/><Relationship Id="rId4" Type="http://schemas.openxmlformats.org/officeDocument/2006/relationships/image" Target="../media/image42.png"/><Relationship Id="rId9" Type="http://schemas.openxmlformats.org/officeDocument/2006/relationships/image" Target="../media/image97.png"/><Relationship Id="rId5" Type="http://schemas.openxmlformats.org/officeDocument/2006/relationships/image" Target="../media/image103.png"/><Relationship Id="rId6" Type="http://schemas.openxmlformats.org/officeDocument/2006/relationships/image" Target="../media/image96.png"/><Relationship Id="rId7" Type="http://schemas.openxmlformats.org/officeDocument/2006/relationships/image" Target="../media/image100.png"/><Relationship Id="rId8" Type="http://schemas.openxmlformats.org/officeDocument/2006/relationships/image" Target="../media/image9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2.png"/><Relationship Id="rId4" Type="http://schemas.openxmlformats.org/officeDocument/2006/relationships/hyperlink" Target="mailto:pablo@miemail.com" TargetMode="External"/><Relationship Id="rId9" Type="http://schemas.openxmlformats.org/officeDocument/2006/relationships/image" Target="../media/image10.jpg"/><Relationship Id="rId5" Type="http://schemas.openxmlformats.org/officeDocument/2006/relationships/image" Target="../media/image17.pn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Relationship Id="rId4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9.png"/><Relationship Id="rId4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4.png"/><Relationship Id="rId4" Type="http://schemas.openxmlformats.org/officeDocument/2006/relationships/image" Target="../media/image11.png"/><Relationship Id="rId5" Type="http://schemas.openxmlformats.org/officeDocument/2006/relationships/image" Target="../media/image16.png"/><Relationship Id="rId6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UERDAS" id="54" name="Google Shape;54;p13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76200"/>
            <a:ext cx="9144003" cy="523112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372400" y="2089788"/>
            <a:ext cx="4399200" cy="9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Presentation Title</a:t>
            </a:r>
            <a:endParaRPr sz="48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2"/>
          <p:cNvSpPr/>
          <p:nvPr/>
        </p:nvSpPr>
        <p:spPr>
          <a:xfrm>
            <a:off x="391950" y="2896750"/>
            <a:ext cx="8363400" cy="192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2"/>
          <p:cNvSpPr txBox="1"/>
          <p:nvPr>
            <p:ph type="title"/>
          </p:nvPr>
        </p:nvSpPr>
        <p:spPr>
          <a:xfrm>
            <a:off x="311700" y="897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Infographic Diagram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2"/>
          <p:cNvSpPr/>
          <p:nvPr/>
        </p:nvSpPr>
        <p:spPr>
          <a:xfrm>
            <a:off x="373850" y="1912800"/>
            <a:ext cx="2793851" cy="2030969"/>
          </a:xfrm>
          <a:prstGeom prst="flowChartPunchedTape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4" name="Google Shape;154;p22"/>
          <p:cNvSpPr/>
          <p:nvPr/>
        </p:nvSpPr>
        <p:spPr>
          <a:xfrm>
            <a:off x="5961549" y="1912800"/>
            <a:ext cx="2793851" cy="2030969"/>
          </a:xfrm>
          <a:prstGeom prst="flowChartPunchedTape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5" name="Google Shape;155;p22"/>
          <p:cNvSpPr/>
          <p:nvPr/>
        </p:nvSpPr>
        <p:spPr>
          <a:xfrm>
            <a:off x="3167703" y="1912806"/>
            <a:ext cx="2793851" cy="2030969"/>
          </a:xfrm>
          <a:prstGeom prst="flowChartPunchedTape">
            <a:avLst/>
          </a:prstGeom>
          <a:solidFill>
            <a:srgbClr val="FFFFFF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3"/>
          <p:cNvSpPr/>
          <p:nvPr/>
        </p:nvSpPr>
        <p:spPr>
          <a:xfrm>
            <a:off x="724100" y="4090825"/>
            <a:ext cx="7510500" cy="259200"/>
          </a:xfrm>
          <a:prstGeom prst="parallelogram">
            <a:avLst>
              <a:gd fmla="val 42141" name="adj"/>
            </a:avLst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3"/>
          <p:cNvSpPr/>
          <p:nvPr/>
        </p:nvSpPr>
        <p:spPr>
          <a:xfrm>
            <a:off x="3273950" y="1576523"/>
            <a:ext cx="2511600" cy="25143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Use the contrast</a:t>
            </a: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The contrast gives you the option to call attention to what you want to highlight. Use the size, colour, composition. </a:t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3"/>
          <p:cNvSpPr/>
          <p:nvPr/>
        </p:nvSpPr>
        <p:spPr>
          <a:xfrm>
            <a:off x="824950" y="1576523"/>
            <a:ext cx="2449000" cy="2514175"/>
          </a:xfrm>
          <a:prstGeom prst="flowChartPunchedCard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Less is More.</a:t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The less information you give, better remember your audience. Create shorts and concise messages.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3"/>
          <p:cNvSpPr txBox="1"/>
          <p:nvPr>
            <p:ph type="title"/>
          </p:nvPr>
        </p:nvSpPr>
        <p:spPr>
          <a:xfrm>
            <a:off x="328800" y="721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Three Column Text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5" name="Google Shape;165;p23"/>
          <p:cNvSpPr/>
          <p:nvPr/>
        </p:nvSpPr>
        <p:spPr>
          <a:xfrm flipH="1">
            <a:off x="5785600" y="1576500"/>
            <a:ext cx="2449025" cy="2514175"/>
          </a:xfrm>
          <a:prstGeom prst="flowChartPunchedCard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Use a Good Template</a:t>
            </a: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You must choose a template that suits the type of work your are about to submit.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4"/>
          <p:cNvSpPr/>
          <p:nvPr/>
        </p:nvSpPr>
        <p:spPr>
          <a:xfrm>
            <a:off x="657225" y="502900"/>
            <a:ext cx="6117012" cy="4076190"/>
          </a:xfrm>
          <a:prstGeom prst="flowChartMultidocument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4"/>
          <p:cNvSpPr txBox="1"/>
          <p:nvPr>
            <p:ph type="title"/>
          </p:nvPr>
        </p:nvSpPr>
        <p:spPr>
          <a:xfrm>
            <a:off x="795925" y="1822525"/>
            <a:ext cx="3782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USE IMAGES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" name="Google Shape;173;p24"/>
          <p:cNvSpPr txBox="1"/>
          <p:nvPr/>
        </p:nvSpPr>
        <p:spPr>
          <a:xfrm>
            <a:off x="934625" y="2440925"/>
            <a:ext cx="3147600" cy="17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A good image in your presentation is worth a thousand words.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Choose good themes for your presentations.</a:t>
            </a:r>
            <a:endParaRPr sz="18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fondo-presentacion-ppt.jpg" id="174" name="Google Shape;174;p24"/>
          <p:cNvPicPr preferRelativeResize="0"/>
          <p:nvPr/>
        </p:nvPicPr>
        <p:blipFill rotWithShape="1">
          <a:blip r:embed="rId4">
            <a:alphaModFix/>
          </a:blip>
          <a:srcRect b="10095" l="0" r="0" t="10095"/>
          <a:stretch/>
        </p:blipFill>
        <p:spPr>
          <a:xfrm>
            <a:off x="4226925" y="502900"/>
            <a:ext cx="3471174" cy="4156434"/>
          </a:xfrm>
          <a:prstGeom prst="flowChartMultidocument">
            <a:avLst/>
          </a:prstGeom>
          <a:noFill/>
          <a:ln>
            <a:noFill/>
          </a:ln>
        </p:spPr>
      </p:pic>
      <p:pic>
        <p:nvPicPr>
          <p:cNvPr descr="photo-1472291734596-afa4db0cb088.jpeg" id="175" name="Google Shape;17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2450" y="811475"/>
            <a:ext cx="2783862" cy="3333474"/>
          </a:xfrm>
          <a:prstGeom prst="flowChartMultidocumen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654" y="157401"/>
            <a:ext cx="3163972" cy="145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ndo-presentacion-powerpoint.jpg" id="181" name="Google Shape;18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5825" y="0"/>
            <a:ext cx="9179827" cy="5148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5"/>
          <p:cNvSpPr/>
          <p:nvPr/>
        </p:nvSpPr>
        <p:spPr>
          <a:xfrm>
            <a:off x="266400" y="157400"/>
            <a:ext cx="8611200" cy="817200"/>
          </a:xfrm>
          <a:prstGeom prst="rect">
            <a:avLst/>
          </a:prstGeom>
          <a:solidFill>
            <a:srgbClr val="EEEEEE">
              <a:alpha val="66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With a good image you can explain a complex concept in a simple way.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6"/>
          <p:cNvSpPr/>
          <p:nvPr/>
        </p:nvSpPr>
        <p:spPr>
          <a:xfrm>
            <a:off x="2651400" y="1799325"/>
            <a:ext cx="3841200" cy="1489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6"/>
          <p:cNvSpPr txBox="1"/>
          <p:nvPr>
            <p:ph type="title"/>
          </p:nvPr>
        </p:nvSpPr>
        <p:spPr>
          <a:xfrm>
            <a:off x="2139975" y="6429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USE TABLES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0" name="Google Shape;190;p26"/>
          <p:cNvSpPr txBox="1"/>
          <p:nvPr/>
        </p:nvSpPr>
        <p:spPr>
          <a:xfrm>
            <a:off x="2216400" y="3927875"/>
            <a:ext cx="4711200" cy="7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tables are very useful for displaying information ordered.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191" name="Google Shape;191;p26"/>
          <p:cNvGraphicFramePr/>
          <p:nvPr/>
        </p:nvGraphicFramePr>
        <p:xfrm>
          <a:off x="2174200" y="14133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{4A9AA8CA-B469-477E-BC19-45932DC0F4A5}</a:tableStyleId>
              </a:tblPr>
              <a:tblGrid>
                <a:gridCol w="1017075"/>
                <a:gridCol w="1465375"/>
                <a:gridCol w="1211650"/>
                <a:gridCol w="1017050"/>
              </a:tblGrid>
              <a:tr h="669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CAPITAL</a:t>
                      </a:r>
                      <a:endParaRPr b="1"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CITIZENS</a:t>
                      </a:r>
                      <a:endParaRPr b="1"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(MILLIONS)</a:t>
                      </a:r>
                      <a:endParaRPr b="1" sz="7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CURRENCY</a:t>
                      </a:r>
                      <a:endParaRPr b="1"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49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MEXICO</a:t>
                      </a:r>
                      <a:endParaRPr b="1"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26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CIUDAD DE </a:t>
                      </a: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MÉXICO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122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PESO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49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U.S.A</a:t>
                      </a:r>
                      <a:endParaRPr b="1"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26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WASHINGTON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270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DOLLAR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49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ALEMANIA</a:t>
                      </a:r>
                      <a:endParaRPr b="1"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26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BERLIN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82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EURO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1420" y="1718576"/>
            <a:ext cx="3134900" cy="19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7"/>
          <p:cNvSpPr/>
          <p:nvPr/>
        </p:nvSpPr>
        <p:spPr>
          <a:xfrm>
            <a:off x="7745789" y="3753936"/>
            <a:ext cx="750600" cy="765000"/>
          </a:xfrm>
          <a:prstGeom prst="snip2Same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8" name="Google Shape;19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7"/>
          <p:cNvSpPr txBox="1"/>
          <p:nvPr>
            <p:ph type="title"/>
          </p:nvPr>
        </p:nvSpPr>
        <p:spPr>
          <a:xfrm>
            <a:off x="1952625" y="8158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USE CHARTS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0" name="Google Shape;200;p27"/>
          <p:cNvSpPr txBox="1"/>
          <p:nvPr/>
        </p:nvSpPr>
        <p:spPr>
          <a:xfrm>
            <a:off x="2150475" y="3755850"/>
            <a:ext cx="5175000" cy="7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1" name="Google Shape;201;p27" title="Points scored"/>
          <p:cNvPicPr preferRelativeResize="0"/>
          <p:nvPr/>
        </p:nvPicPr>
        <p:blipFill rotWithShape="1">
          <a:blip r:embed="rId5">
            <a:alphaModFix/>
          </a:blip>
          <a:srcRect b="16412" l="0" r="0" t="5094"/>
          <a:stretch/>
        </p:blipFill>
        <p:spPr>
          <a:xfrm>
            <a:off x="1349500" y="1799325"/>
            <a:ext cx="3462349" cy="168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7"/>
          <p:cNvSpPr txBox="1"/>
          <p:nvPr/>
        </p:nvSpPr>
        <p:spPr>
          <a:xfrm>
            <a:off x="7715850" y="3931931"/>
            <a:ext cx="838200" cy="58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7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You can  insert charts from </a:t>
            </a:r>
            <a:r>
              <a:rPr lang="en-GB" sz="700" u="sng">
                <a:solidFill>
                  <a:srgbClr val="0B5394"/>
                </a:solidFill>
                <a:latin typeface="Nunito"/>
                <a:ea typeface="Nunito"/>
                <a:cs typeface="Nunito"/>
                <a:sym typeface="Nunito"/>
                <a:hlinkClick r:id="rId6"/>
              </a:rPr>
              <a:t>Google Sheets </a:t>
            </a:r>
            <a:endParaRPr sz="700">
              <a:solidFill>
                <a:srgbClr val="0B5394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03" name="Google Shape;203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03103" y="3624050"/>
            <a:ext cx="263691" cy="263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8"/>
          <p:cNvSpPr txBox="1"/>
          <p:nvPr>
            <p:ph type="title"/>
          </p:nvPr>
        </p:nvSpPr>
        <p:spPr>
          <a:xfrm>
            <a:off x="2182188" y="6892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FLOW CHARTS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0" name="Google Shape;210;p28"/>
          <p:cNvSpPr txBox="1"/>
          <p:nvPr/>
        </p:nvSpPr>
        <p:spPr>
          <a:xfrm>
            <a:off x="1488675" y="3617150"/>
            <a:ext cx="60822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Flowcharts are used to graphically represent the flow or sequences of simple routines.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11" name="Google Shape;21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7050" y="1859600"/>
            <a:ext cx="1464475" cy="124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/>
          <p:nvPr/>
        </p:nvSpPr>
        <p:spPr>
          <a:xfrm>
            <a:off x="3590100" y="1483000"/>
            <a:ext cx="1963800" cy="19131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-tierra-ppt.jpg" id="217" name="Google Shape;217;p29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9"/>
          <p:cNvSpPr txBox="1"/>
          <p:nvPr>
            <p:ph type="title"/>
          </p:nvPr>
        </p:nvSpPr>
        <p:spPr>
          <a:xfrm>
            <a:off x="3615950" y="2981600"/>
            <a:ext cx="152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Nunito"/>
                <a:ea typeface="Nunito"/>
                <a:cs typeface="Nunito"/>
                <a:sym typeface="Nunito"/>
              </a:rPr>
              <a:t>MAPS</a:t>
            </a:r>
            <a:endParaRPr sz="3000">
              <a:solidFill>
                <a:srgbClr val="EFEFE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9" name="Google Shape;219;p29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3834763" y="1897625"/>
            <a:ext cx="1083975" cy="108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9"/>
          <p:cNvSpPr/>
          <p:nvPr/>
        </p:nvSpPr>
        <p:spPr>
          <a:xfrm>
            <a:off x="144725" y="135075"/>
            <a:ext cx="753600" cy="693300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FFFFFF">
              <a:alpha val="50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9"/>
          <p:cNvSpPr/>
          <p:nvPr/>
        </p:nvSpPr>
        <p:spPr>
          <a:xfrm rot="-5400000">
            <a:off x="144725" y="4310100"/>
            <a:ext cx="753600" cy="693300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FFFFFF">
              <a:alpha val="50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9"/>
          <p:cNvSpPr/>
          <p:nvPr/>
        </p:nvSpPr>
        <p:spPr>
          <a:xfrm rot="5400000">
            <a:off x="8262625" y="165225"/>
            <a:ext cx="753600" cy="693300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FFFFFF">
              <a:alpha val="50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9"/>
          <p:cNvSpPr/>
          <p:nvPr/>
        </p:nvSpPr>
        <p:spPr>
          <a:xfrm rot="10800000">
            <a:off x="8232475" y="4310100"/>
            <a:ext cx="753600" cy="693300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FFFFFF">
              <a:alpha val="50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-fondo-powerpoint" id="228" name="Google Shape;228;p30"/>
          <p:cNvPicPr preferRelativeResize="0"/>
          <p:nvPr/>
        </p:nvPicPr>
        <p:blipFill rotWithShape="1">
          <a:blip r:embed="rId3">
            <a:alphaModFix/>
          </a:blip>
          <a:srcRect b="0" l="17401" r="17401" t="0"/>
          <a:stretch/>
        </p:blipFill>
        <p:spPr>
          <a:xfrm>
            <a:off x="0" y="0"/>
            <a:ext cx="5071154" cy="5185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0"/>
          <p:cNvPicPr preferRelativeResize="0"/>
          <p:nvPr/>
        </p:nvPicPr>
        <p:blipFill rotWithShape="1">
          <a:blip r:embed="rId4">
            <a:alphaModFix/>
          </a:blip>
          <a:srcRect b="0" l="0" r="0" t="1671"/>
          <a:stretch/>
        </p:blipFill>
        <p:spPr>
          <a:xfrm>
            <a:off x="-9075" y="0"/>
            <a:ext cx="499064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0"/>
          <p:cNvSpPr/>
          <p:nvPr/>
        </p:nvSpPr>
        <p:spPr>
          <a:xfrm>
            <a:off x="180975" y="213350"/>
            <a:ext cx="4638600" cy="4695900"/>
          </a:xfrm>
          <a:prstGeom prst="rect">
            <a:avLst/>
          </a:prstGeom>
          <a:solidFill>
            <a:srgbClr val="F6B26B">
              <a:alpha val="2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0"/>
          <p:cNvSpPr txBox="1"/>
          <p:nvPr/>
        </p:nvSpPr>
        <p:spPr>
          <a:xfrm>
            <a:off x="5396750" y="2013200"/>
            <a:ext cx="36963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Below we provide a set of slides for your Apps or Web presentations.</a:t>
            </a:r>
            <a:endParaRPr sz="18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2" name="Google Shape;232;p30"/>
          <p:cNvSpPr txBox="1"/>
          <p:nvPr>
            <p:ph idx="4294967295" type="ctrTitle"/>
          </p:nvPr>
        </p:nvSpPr>
        <p:spPr>
          <a:xfrm>
            <a:off x="-9075" y="2175450"/>
            <a:ext cx="50712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F6B26B"/>
                </a:solidFill>
                <a:latin typeface="Lobster"/>
                <a:ea typeface="Lobster"/>
                <a:cs typeface="Lobster"/>
                <a:sym typeface="Lobster"/>
              </a:rPr>
              <a:t>Tecnología</a:t>
            </a:r>
            <a:endParaRPr sz="6000">
              <a:solidFill>
                <a:srgbClr val="F6B26B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233" name="Google Shape;233;p30"/>
          <p:cNvSpPr txBox="1"/>
          <p:nvPr>
            <p:ph idx="4294967295" type="ctrTitle"/>
          </p:nvPr>
        </p:nvSpPr>
        <p:spPr>
          <a:xfrm>
            <a:off x="-25" y="1382850"/>
            <a:ext cx="50712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Technology</a:t>
            </a:r>
            <a:endParaRPr sz="60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presentations</a:t>
            </a:r>
            <a:endParaRPr sz="60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1"/>
          <p:cNvSpPr txBox="1"/>
          <p:nvPr/>
        </p:nvSpPr>
        <p:spPr>
          <a:xfrm>
            <a:off x="785525" y="2468925"/>
            <a:ext cx="3994500" cy="21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Introduce your app using this template.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You can change the picture or introduce a text.</a:t>
            </a:r>
            <a:endParaRPr sz="16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40" name="Google Shape;24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5550" y="1220250"/>
            <a:ext cx="3501175" cy="14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0175" y="2432650"/>
            <a:ext cx="4363825" cy="1576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phone.png" id="242" name="Google Shape;242;p31"/>
          <p:cNvPicPr preferRelativeResize="0"/>
          <p:nvPr/>
        </p:nvPicPr>
        <p:blipFill rotWithShape="1">
          <a:blip r:embed="rId6">
            <a:alphaModFix/>
          </a:blip>
          <a:srcRect b="0" l="23820" r="52787" t="0"/>
          <a:stretch/>
        </p:blipFill>
        <p:spPr>
          <a:xfrm>
            <a:off x="5629014" y="778961"/>
            <a:ext cx="1251571" cy="2411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s.jpg" id="243" name="Google Shape;243;p31"/>
          <p:cNvPicPr preferRelativeResize="0"/>
          <p:nvPr/>
        </p:nvPicPr>
        <p:blipFill rotWithShape="1">
          <a:blip r:embed="rId7">
            <a:alphaModFix/>
          </a:blip>
          <a:srcRect b="9673" l="15469" r="13274" t="0"/>
          <a:stretch/>
        </p:blipFill>
        <p:spPr>
          <a:xfrm>
            <a:off x="5745655" y="1159477"/>
            <a:ext cx="1042752" cy="1647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-94825"/>
            <a:ext cx="9144003" cy="5231127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/>
          <p:nvPr/>
        </p:nvSpPr>
        <p:spPr>
          <a:xfrm>
            <a:off x="0" y="0"/>
            <a:ext cx="4171800" cy="51435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5105400" y="1317150"/>
            <a:ext cx="37269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EDIT IN GOOGLE SLIDES</a:t>
            </a:r>
            <a:endParaRPr b="1" sz="12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Open File menu and select make a copy.</a:t>
            </a:r>
            <a:endParaRPr sz="12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That will open a copy of this template in your google drive you can edit, add or delete.</a:t>
            </a:r>
            <a:endParaRPr sz="12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EDIT IN POWERPOINT</a:t>
            </a:r>
            <a:endParaRPr b="1" sz="12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0221" y="14751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21335" y="2801125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4882950" y="4670975"/>
            <a:ext cx="41718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</a:rPr>
              <a:t>For further information, go to </a:t>
            </a:r>
            <a:r>
              <a:rPr lang="en-GB" sz="1000" u="sng">
                <a:solidFill>
                  <a:schemeClr val="accent5"/>
                </a:solidFill>
                <a:hlinkClick r:id="rId6"/>
              </a:rPr>
              <a:t>https://www.slidespower.com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466725" y="1819350"/>
            <a:ext cx="37269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Open this document in Google Slides, or click on the button “use this template”. To do this you must be logged in with your google.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00225" y="4670976"/>
            <a:ext cx="376499" cy="37649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/>
          <p:nvPr/>
        </p:nvSpPr>
        <p:spPr>
          <a:xfrm>
            <a:off x="3924225" y="461000"/>
            <a:ext cx="952500" cy="733500"/>
          </a:xfrm>
          <a:prstGeom prst="uturnArrow">
            <a:avLst>
              <a:gd fmla="val 25000" name="adj1"/>
              <a:gd fmla="val 25000" name="adj2"/>
              <a:gd fmla="val 36533" name="adj3"/>
              <a:gd fmla="val 6502" name="adj4"/>
              <a:gd fmla="val 96094" name="adj5"/>
            </a:avLst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2"/>
          <p:cNvSpPr txBox="1"/>
          <p:nvPr/>
        </p:nvSpPr>
        <p:spPr>
          <a:xfrm>
            <a:off x="826025" y="2742550"/>
            <a:ext cx="3954300" cy="11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Introduce your app using this template.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You can change the picture or introduce a text.</a:t>
            </a:r>
            <a:endParaRPr sz="16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50" name="Google Shape;250;p32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997200" y="1106275"/>
            <a:ext cx="1641850" cy="15293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" name="Google Shape;251;p32"/>
          <p:cNvGrpSpPr/>
          <p:nvPr/>
        </p:nvGrpSpPr>
        <p:grpSpPr>
          <a:xfrm>
            <a:off x="5624357" y="612536"/>
            <a:ext cx="1249531" cy="2633472"/>
            <a:chOff x="5691200" y="1143000"/>
            <a:chExt cx="2169325" cy="4572000"/>
          </a:xfrm>
        </p:grpSpPr>
        <p:pic>
          <p:nvPicPr>
            <p:cNvPr descr="iphone.png" id="252" name="Google Shape;252;p32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91200" y="1143000"/>
              <a:ext cx="2169325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pps.jpg" id="253" name="Google Shape;253;p32"/>
            <p:cNvPicPr preferRelativeResize="0"/>
            <p:nvPr/>
          </p:nvPicPr>
          <p:blipFill rotWithShape="1">
            <a:blip r:embed="rId6">
              <a:alphaModFix/>
            </a:blip>
            <a:srcRect b="5580" l="15466" r="11477" t="0"/>
            <a:stretch/>
          </p:blipFill>
          <p:spPr>
            <a:xfrm>
              <a:off x="5776219" y="1711900"/>
              <a:ext cx="2026574" cy="32637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4" name="Google Shape;254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80175" y="2432650"/>
            <a:ext cx="4363825" cy="157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/>
          <p:nvPr/>
        </p:nvSpPr>
        <p:spPr>
          <a:xfrm>
            <a:off x="826025" y="2804300"/>
            <a:ext cx="4090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Introduce your app using this template.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You can change the picture or introduce a text.</a:t>
            </a:r>
            <a:endParaRPr sz="16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Tablet.png" id="261" name="Google Shape;26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5175" y="1586950"/>
            <a:ext cx="2160000" cy="152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3"/>
          <p:cNvSpPr txBox="1"/>
          <p:nvPr/>
        </p:nvSpPr>
        <p:spPr>
          <a:xfrm>
            <a:off x="5260344" y="2153762"/>
            <a:ext cx="18117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3" name="Google Shape;263;p33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966350" y="1367950"/>
            <a:ext cx="1436349" cy="143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80175" y="2599575"/>
            <a:ext cx="4363825" cy="157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1" y="97975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4"/>
          <p:cNvSpPr txBox="1"/>
          <p:nvPr>
            <p:ph type="title"/>
          </p:nvPr>
        </p:nvSpPr>
        <p:spPr>
          <a:xfrm>
            <a:off x="732575" y="806725"/>
            <a:ext cx="7301400" cy="3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FINAL </a:t>
            </a: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CONCLUSIONS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1" name="Google Shape;271;p34"/>
          <p:cNvSpPr txBox="1"/>
          <p:nvPr/>
        </p:nvSpPr>
        <p:spPr>
          <a:xfrm>
            <a:off x="770500" y="1389250"/>
            <a:ext cx="51447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2" name="Google Shape;272;p34"/>
          <p:cNvSpPr/>
          <p:nvPr/>
        </p:nvSpPr>
        <p:spPr>
          <a:xfrm>
            <a:off x="812025" y="2383775"/>
            <a:ext cx="1377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34"/>
          <p:cNvSpPr/>
          <p:nvPr/>
        </p:nvSpPr>
        <p:spPr>
          <a:xfrm>
            <a:off x="2763074" y="2383775"/>
            <a:ext cx="1377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4"/>
          <p:cNvSpPr/>
          <p:nvPr/>
        </p:nvSpPr>
        <p:spPr>
          <a:xfrm>
            <a:off x="4667946" y="2383775"/>
            <a:ext cx="1377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4"/>
          <p:cNvSpPr/>
          <p:nvPr/>
        </p:nvSpPr>
        <p:spPr>
          <a:xfrm>
            <a:off x="6656101" y="2383775"/>
            <a:ext cx="1377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4"/>
          <p:cNvSpPr txBox="1"/>
          <p:nvPr/>
        </p:nvSpPr>
        <p:spPr>
          <a:xfrm>
            <a:off x="840675" y="2398650"/>
            <a:ext cx="16455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FONTS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It is important to use fonts that read well, without being in bold. Example: helvética.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7" name="Google Shape;277;p34"/>
          <p:cNvSpPr txBox="1"/>
          <p:nvPr/>
        </p:nvSpPr>
        <p:spPr>
          <a:xfrm>
            <a:off x="2786050" y="2398650"/>
            <a:ext cx="15030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DESIGN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A well-designed template is an ideal way to communicate a message simply and clearly.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8" name="Google Shape;278;p34"/>
          <p:cNvSpPr txBox="1"/>
          <p:nvPr/>
        </p:nvSpPr>
        <p:spPr>
          <a:xfrm>
            <a:off x="4667875" y="2398650"/>
            <a:ext cx="1503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TIME PER SLIDE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In a quality slideshow, the time of exposure should not exceed 30 seconds.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9" name="Google Shape;279;p34"/>
          <p:cNvSpPr txBox="1"/>
          <p:nvPr/>
        </p:nvSpPr>
        <p:spPr>
          <a:xfrm>
            <a:off x="6625774" y="2398650"/>
            <a:ext cx="16455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PREPARATION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284" name="Google Shape;28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2965065" y="1066923"/>
            <a:ext cx="2805302" cy="2906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6"/>
          <p:cNvSpPr/>
          <p:nvPr/>
        </p:nvSpPr>
        <p:spPr>
          <a:xfrm>
            <a:off x="122250" y="146100"/>
            <a:ext cx="8899500" cy="4851300"/>
          </a:xfrm>
          <a:prstGeom prst="rect">
            <a:avLst/>
          </a:prstGeom>
          <a:noFill/>
          <a:ln cap="flat" cmpd="sng" w="152400">
            <a:solidFill>
              <a:srgbClr val="F6B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0" name="Google Shape;29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75" y="69900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6"/>
          <p:cNvSpPr txBox="1"/>
          <p:nvPr/>
        </p:nvSpPr>
        <p:spPr>
          <a:xfrm>
            <a:off x="812125" y="1421575"/>
            <a:ext cx="5427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El Arte de presentar.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Google Images.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Prof. Reynel A. Llanes Belett.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El Arte de presentar.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2" name="Google Shape;292;p36"/>
          <p:cNvSpPr txBox="1"/>
          <p:nvPr/>
        </p:nvSpPr>
        <p:spPr>
          <a:xfrm>
            <a:off x="874750" y="1465850"/>
            <a:ext cx="3000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BIBLIOGRAPHY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7"/>
          <p:cNvSpPr/>
          <p:nvPr/>
        </p:nvSpPr>
        <p:spPr>
          <a:xfrm>
            <a:off x="122250" y="146100"/>
            <a:ext cx="8899500" cy="4851300"/>
          </a:xfrm>
          <a:prstGeom prst="rect">
            <a:avLst/>
          </a:prstGeom>
          <a:noFill/>
          <a:ln cap="flat" cmpd="sng" w="152400">
            <a:solidFill>
              <a:srgbClr val="F6B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75" y="69900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/>
          <p:nvPr/>
        </p:nvSpPr>
        <p:spPr>
          <a:xfrm>
            <a:off x="944400" y="1892350"/>
            <a:ext cx="3708300" cy="26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</a:t>
            </a: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 	</a:t>
            </a:r>
            <a:r>
              <a:rPr lang="en-GB">
                <a:solidFill>
                  <a:srgbClr val="F6B26B"/>
                </a:solidFill>
                <a:latin typeface="Nunito"/>
                <a:ea typeface="Nunito"/>
                <a:cs typeface="Nunito"/>
                <a:sym typeface="Nunito"/>
              </a:rPr>
              <a:t>Nunito</a:t>
            </a:r>
            <a:endParaRPr>
              <a:solidFill>
                <a:srgbClr val="F6B26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IMAGES: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6B26B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www.pixabay.com</a:t>
            </a:r>
            <a:endParaRPr>
              <a:solidFill>
                <a:srgbClr val="F6B26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6B26B"/>
                </a:solidFill>
                <a:latin typeface="Nunito"/>
                <a:ea typeface="Nunito"/>
                <a:cs typeface="Nunito"/>
                <a:sym typeface="Nunito"/>
                <a:hlinkClick r:id="rId5"/>
              </a:rPr>
              <a:t>www.unsplash.com</a:t>
            </a:r>
            <a:endParaRPr>
              <a:solidFill>
                <a:srgbClr val="F6B26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0" name="Google Shape;300;p37"/>
          <p:cNvSpPr txBox="1"/>
          <p:nvPr/>
        </p:nvSpPr>
        <p:spPr>
          <a:xfrm>
            <a:off x="944400" y="630250"/>
            <a:ext cx="39249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PRESENTATION DESIGN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1" name="Google Shape;301;p37"/>
          <p:cNvSpPr txBox="1"/>
          <p:nvPr/>
        </p:nvSpPr>
        <p:spPr>
          <a:xfrm>
            <a:off x="5139225" y="1892350"/>
            <a:ext cx="3000000" cy="271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ICONS: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6B26B"/>
                </a:solidFill>
                <a:latin typeface="Nunito"/>
                <a:ea typeface="Nunito"/>
                <a:cs typeface="Nunito"/>
                <a:sym typeface="Nunito"/>
                <a:hlinkClick r:id="rId6"/>
              </a:rPr>
              <a:t>www.iconfinder.com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DESIGN BY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6B26B"/>
                </a:solidFill>
                <a:latin typeface="Nunito"/>
                <a:ea typeface="Nunito"/>
                <a:cs typeface="Nunito"/>
                <a:sym typeface="Nunito"/>
                <a:hlinkClick r:id="rId7"/>
              </a:rPr>
              <a:t>www.</a:t>
            </a:r>
            <a:r>
              <a:rPr lang="en-GB">
                <a:solidFill>
                  <a:srgbClr val="F6B26B"/>
                </a:solidFill>
                <a:latin typeface="Nunito"/>
                <a:ea typeface="Nunito"/>
                <a:cs typeface="Nunito"/>
                <a:sym typeface="Nunito"/>
              </a:rPr>
              <a:t>slidespower.com</a:t>
            </a:r>
            <a:endParaRPr>
              <a:solidFill>
                <a:srgbClr val="F6B26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8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You can find different Icons in our other presentations.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07" name="Google Shape;30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9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91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7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53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29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091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15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67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853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377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329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615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091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139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377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853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67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3615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5901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329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5139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8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2091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8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4377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8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5901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8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2853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8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6663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8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5139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8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3615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8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6663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8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567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8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5901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8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4377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8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7425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8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1329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8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5139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8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2091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8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6663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8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7425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8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2853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8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5901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8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3615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8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8187225" y="1118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8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7425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8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4377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8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6663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8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8187225" y="1880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8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5139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8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7425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8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5901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8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8187225" y="2642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8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6663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38"/>
          <p:cNvPicPr preferRelativeResize="0"/>
          <p:nvPr/>
        </p:nvPicPr>
        <p:blipFill>
          <a:blip r:embed="rId56">
            <a:alphaModFix/>
          </a:blip>
          <a:stretch>
            <a:fillRect/>
          </a:stretch>
        </p:blipFill>
        <p:spPr>
          <a:xfrm>
            <a:off x="8187225" y="3404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8"/>
          <p:cNvPicPr preferRelativeResize="0"/>
          <p:nvPr/>
        </p:nvPicPr>
        <p:blipFill>
          <a:blip r:embed="rId57">
            <a:alphaModFix/>
          </a:blip>
          <a:stretch>
            <a:fillRect/>
          </a:stretch>
        </p:blipFill>
        <p:spPr>
          <a:xfrm>
            <a:off x="7425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8"/>
          <p:cNvPicPr preferRelativeResize="0"/>
          <p:nvPr/>
        </p:nvPicPr>
        <p:blipFill>
          <a:blip r:embed="rId58">
            <a:alphaModFix/>
          </a:blip>
          <a:stretch>
            <a:fillRect/>
          </a:stretch>
        </p:blipFill>
        <p:spPr>
          <a:xfrm>
            <a:off x="8187225" y="416685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-fondo-powerpoint" id="367" name="Google Shape;367;p39"/>
          <p:cNvPicPr preferRelativeResize="0"/>
          <p:nvPr/>
        </p:nvPicPr>
        <p:blipFill rotWithShape="1">
          <a:blip r:embed="rId3">
            <a:alphaModFix/>
          </a:blip>
          <a:srcRect b="7088" l="0" r="0" t="7096"/>
          <a:stretch/>
        </p:blipFill>
        <p:spPr>
          <a:xfrm>
            <a:off x="0" y="-87625"/>
            <a:ext cx="9144000" cy="5231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87637"/>
            <a:ext cx="9144003" cy="52311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369" name="Google Shape;369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92250" y="4178088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70" name="Google Shape;370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52091" y="4178088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71" name="Google Shape;371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11933" y="4178088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72" name="Google Shape;372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71774" y="4178088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73" name="Google Shape;373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32400" y="4178088"/>
            <a:ext cx="488950" cy="488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" name="Google Shape;374;p39"/>
          <p:cNvGrpSpPr/>
          <p:nvPr/>
        </p:nvGrpSpPr>
        <p:grpSpPr>
          <a:xfrm>
            <a:off x="1830175" y="1543200"/>
            <a:ext cx="5766625" cy="1570825"/>
            <a:chOff x="1830175" y="1543200"/>
            <a:chExt cx="5766625" cy="1570825"/>
          </a:xfrm>
        </p:grpSpPr>
        <p:sp>
          <p:nvSpPr>
            <p:cNvPr id="375" name="Google Shape;375;p39"/>
            <p:cNvSpPr/>
            <p:nvPr/>
          </p:nvSpPr>
          <p:spPr>
            <a:xfrm>
              <a:off x="1830175" y="1543200"/>
              <a:ext cx="753600" cy="693300"/>
            </a:xfrm>
            <a:prstGeom prst="halfFrame">
              <a:avLst>
                <a:gd fmla="val 33333" name="adj1"/>
                <a:gd fmla="val 33333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9"/>
            <p:cNvSpPr/>
            <p:nvPr/>
          </p:nvSpPr>
          <p:spPr>
            <a:xfrm rot="10800000">
              <a:off x="6843200" y="2420725"/>
              <a:ext cx="753600" cy="693300"/>
            </a:xfrm>
            <a:prstGeom prst="halfFrame">
              <a:avLst>
                <a:gd fmla="val 33333" name="adj1"/>
                <a:gd fmla="val 33333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9"/>
            <p:cNvSpPr txBox="1"/>
            <p:nvPr/>
          </p:nvSpPr>
          <p:spPr>
            <a:xfrm>
              <a:off x="2162725" y="1895450"/>
              <a:ext cx="5070300" cy="854700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3600">
                  <a:solidFill>
                    <a:srgbClr val="FFFFFF"/>
                  </a:solidFill>
                </a:rPr>
                <a:t>www.slidespower.com</a:t>
              </a:r>
              <a:endParaRPr b="1" sz="36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5029200" y="1976100"/>
            <a:ext cx="3933900" cy="1723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2400">
                <a:solidFill>
                  <a:srgbClr val="F6B26B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Name &amp; Surname</a:t>
            </a:r>
            <a:endParaRPr b="1" sz="2400">
              <a:solidFill>
                <a:srgbClr val="F6B26B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slidespower@gmail</a:t>
            </a:r>
            <a:r>
              <a:rPr b="1" lang="en-GB" sz="1800">
                <a:solidFill>
                  <a:srgbClr val="434343"/>
                </a:solidFill>
                <a:uFill>
                  <a:noFill/>
                </a:uFill>
                <a:latin typeface="Gloria Hallelujah"/>
                <a:ea typeface="Gloria Hallelujah"/>
                <a:cs typeface="Gloria Hallelujah"/>
                <a:sym typeface="Gloria Hallelujah"/>
                <a:hlinkClick r:id="rId4"/>
              </a:rPr>
              <a:t>.com</a:t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+1 123 45 67 89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8897" y="40698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14500" y="40698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41400" y="41228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09225" y="4122900"/>
            <a:ext cx="390150" cy="390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rsona-background-ppt.jpg" id="80" name="Google Shape;80;p15"/>
          <p:cNvPicPr preferRelativeResize="0"/>
          <p:nvPr/>
        </p:nvPicPr>
        <p:blipFill rotWithShape="1">
          <a:blip r:embed="rId9">
            <a:alphaModFix/>
          </a:blip>
          <a:srcRect b="0" l="20690" r="20696" t="0"/>
          <a:stretch/>
        </p:blipFill>
        <p:spPr>
          <a:xfrm>
            <a:off x="0" y="0"/>
            <a:ext cx="45221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UERDAS"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975" y="154350"/>
            <a:ext cx="4696274" cy="483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UERDAS" id="86" name="Google Shape;86;p16"/>
          <p:cNvPicPr preferRelativeResize="0"/>
          <p:nvPr/>
        </p:nvPicPr>
        <p:blipFill rotWithShape="1">
          <a:blip r:embed="rId4">
            <a:alphaModFix/>
          </a:blip>
          <a:srcRect b="0" l="17659" r="17653" t="0"/>
          <a:stretch/>
        </p:blipFill>
        <p:spPr>
          <a:xfrm>
            <a:off x="154725" y="154350"/>
            <a:ext cx="4760398" cy="490619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>
            <p:ph type="ctrTitle"/>
          </p:nvPr>
        </p:nvSpPr>
        <p:spPr>
          <a:xfrm>
            <a:off x="-9075" y="2175450"/>
            <a:ext cx="50712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F6B26B"/>
                </a:solidFill>
                <a:latin typeface="Lobster"/>
                <a:ea typeface="Lobster"/>
                <a:cs typeface="Lobster"/>
                <a:sym typeface="Lobster"/>
              </a:rPr>
              <a:t>Titular</a:t>
            </a:r>
            <a:endParaRPr sz="6000">
              <a:solidFill>
                <a:srgbClr val="F6B26B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88" name="Google Shape;88;p16"/>
          <p:cNvSpPr/>
          <p:nvPr/>
        </p:nvSpPr>
        <p:spPr>
          <a:xfrm>
            <a:off x="322475" y="333500"/>
            <a:ext cx="4444500" cy="4499700"/>
          </a:xfrm>
          <a:prstGeom prst="rect">
            <a:avLst/>
          </a:prstGeom>
          <a:solidFill>
            <a:srgbClr val="F6B26B">
              <a:alpha val="2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 txBox="1"/>
          <p:nvPr>
            <p:ph idx="1" type="subTitle"/>
          </p:nvPr>
        </p:nvSpPr>
        <p:spPr>
          <a:xfrm>
            <a:off x="5062125" y="1661150"/>
            <a:ext cx="4081800" cy="196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3000">
                <a:solidFill>
                  <a:srgbClr val="E69138"/>
                </a:solidFill>
                <a:latin typeface="Nunito"/>
                <a:ea typeface="Nunito"/>
                <a:cs typeface="Nunito"/>
                <a:sym typeface="Nunito"/>
              </a:rPr>
              <a:t>“How to make a good presentation”</a:t>
            </a:r>
            <a:endParaRPr sz="30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90;p16"/>
          <p:cNvSpPr txBox="1"/>
          <p:nvPr>
            <p:ph type="ctrTitle"/>
          </p:nvPr>
        </p:nvSpPr>
        <p:spPr>
          <a:xfrm>
            <a:off x="450" y="2171450"/>
            <a:ext cx="50712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Title</a:t>
            </a:r>
            <a:endParaRPr sz="60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/>
          <p:nvPr/>
        </p:nvSpPr>
        <p:spPr>
          <a:xfrm>
            <a:off x="0" y="-15250"/>
            <a:ext cx="3458400" cy="5158800"/>
          </a:xfrm>
          <a:prstGeom prst="rtTriangle">
            <a:avLst/>
          </a:prstGeom>
          <a:solidFill>
            <a:srgbClr val="F6B26B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825" y="3739550"/>
            <a:ext cx="5727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/>
          <p:nvPr/>
        </p:nvSpPr>
        <p:spPr>
          <a:xfrm rot="10800000">
            <a:off x="19742" y="-12898"/>
            <a:ext cx="9144000" cy="3587100"/>
          </a:xfrm>
          <a:prstGeom prst="rtTriangle">
            <a:avLst/>
          </a:prstGeom>
          <a:solidFill>
            <a:srgbClr val="E69138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fondos-powerpoint-gratis.png" id="98" name="Google Shape;98;p17"/>
          <p:cNvPicPr preferRelativeResize="0"/>
          <p:nvPr/>
        </p:nvPicPr>
        <p:blipFill rotWithShape="1">
          <a:blip r:embed="rId4">
            <a:alphaModFix/>
          </a:blip>
          <a:srcRect b="278" l="0" r="0" t="278"/>
          <a:stretch/>
        </p:blipFill>
        <p:spPr>
          <a:xfrm>
            <a:off x="3171037" y="2172829"/>
            <a:ext cx="2801925" cy="25634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2522375" y="221850"/>
            <a:ext cx="6178200" cy="14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</a:rPr>
              <a:t>To get a good presentation is essential to make a good design of the slides, this help us to communicate our message in a clear and simple way and thus 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</a:rPr>
              <a:t>Guarantee to the Success of the 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</a:rPr>
              <a:t>presentation.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>
            <a:off x="-9525" y="4023350"/>
            <a:ext cx="9144000" cy="11202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/>
          <p:nvPr/>
        </p:nvSpPr>
        <p:spPr>
          <a:xfrm>
            <a:off x="0" y="2089775"/>
            <a:ext cx="9144000" cy="3053725"/>
          </a:xfrm>
          <a:prstGeom prst="flowChartOffpageConnector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8"/>
          <p:cNvSpPr txBox="1"/>
          <p:nvPr>
            <p:ph type="ctrTitle"/>
          </p:nvPr>
        </p:nvSpPr>
        <p:spPr>
          <a:xfrm>
            <a:off x="1716075" y="11247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TOPICS TO TALK ABOUT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" name="Google Shape;107;p18"/>
          <p:cNvSpPr txBox="1"/>
          <p:nvPr>
            <p:ph idx="1" type="subTitle"/>
          </p:nvPr>
        </p:nvSpPr>
        <p:spPr>
          <a:xfrm>
            <a:off x="838200" y="2508875"/>
            <a:ext cx="3714600" cy="25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unito"/>
              <a:buChar char="•"/>
            </a:pPr>
            <a:r>
              <a:rPr lang="en-GB" sz="14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Choose a clean background to avoid distracting.</a:t>
            </a:r>
            <a:endParaRPr sz="14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unito"/>
              <a:buChar char="•"/>
            </a:pPr>
            <a:r>
              <a:rPr lang="en-GB" sz="14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Transmit only one idea per slide .</a:t>
            </a:r>
            <a:endParaRPr sz="14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unito"/>
              <a:buChar char="•"/>
            </a:pPr>
            <a:r>
              <a:rPr lang="en-GB" sz="14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Do not overload slides, just 6 or 7 lines.</a:t>
            </a:r>
            <a:endParaRPr sz="14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4876800" y="2399300"/>
            <a:ext cx="34767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unito"/>
              <a:buChar char="•"/>
            </a:pPr>
            <a:r>
              <a:rPr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Each line no more than 7 words.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unito"/>
              <a:buChar char="•"/>
            </a:pPr>
            <a:r>
              <a:rPr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Is preferable that the audience listen to your, rather that read to the presentation.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0800" y="257175"/>
            <a:ext cx="962400" cy="96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 rot="5400000">
            <a:off x="2590800" y="2175500"/>
            <a:ext cx="209400" cy="238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8"/>
          <p:cNvSpPr/>
          <p:nvPr/>
        </p:nvSpPr>
        <p:spPr>
          <a:xfrm rot="5400000">
            <a:off x="5676900" y="2175500"/>
            <a:ext cx="209400" cy="238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idx="1" type="subTitle"/>
          </p:nvPr>
        </p:nvSpPr>
        <p:spPr>
          <a:xfrm>
            <a:off x="5715000" y="1097975"/>
            <a:ext cx="2869500" cy="32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4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Define the main idea that will be the focus of your presentation.</a:t>
            </a:r>
            <a:endParaRPr sz="24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4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Use icons or illustrations to attract the attention of your audience.</a:t>
            </a:r>
            <a:endParaRPr sz="24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E69138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E69138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7" name="Google Shape;117;p19"/>
          <p:cNvPicPr preferRelativeResize="0"/>
          <p:nvPr/>
        </p:nvPicPr>
        <p:blipFill rotWithShape="1">
          <a:blip r:embed="rId3">
            <a:alphaModFix/>
          </a:blip>
          <a:srcRect b="16276" l="0" r="14398" t="1391"/>
          <a:stretch/>
        </p:blipFill>
        <p:spPr>
          <a:xfrm>
            <a:off x="0" y="0"/>
            <a:ext cx="5071152" cy="5185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UERDAS" id="118" name="Google Shape;118;p19"/>
          <p:cNvPicPr preferRelativeResize="0"/>
          <p:nvPr/>
        </p:nvPicPr>
        <p:blipFill rotWithShape="1">
          <a:blip r:embed="rId4">
            <a:alphaModFix/>
          </a:blip>
          <a:srcRect b="0" l="17659" r="17653" t="0"/>
          <a:stretch/>
        </p:blipFill>
        <p:spPr>
          <a:xfrm>
            <a:off x="-9075" y="0"/>
            <a:ext cx="499064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/>
          <p:nvPr/>
        </p:nvSpPr>
        <p:spPr>
          <a:xfrm>
            <a:off x="180975" y="213350"/>
            <a:ext cx="4638600" cy="4695900"/>
          </a:xfrm>
          <a:prstGeom prst="rect">
            <a:avLst/>
          </a:prstGeom>
          <a:solidFill>
            <a:srgbClr val="F6B26B">
              <a:alpha val="2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9"/>
          <p:cNvSpPr txBox="1"/>
          <p:nvPr>
            <p:ph type="ctrTitle"/>
          </p:nvPr>
        </p:nvSpPr>
        <p:spPr>
          <a:xfrm>
            <a:off x="-9075" y="2175450"/>
            <a:ext cx="50712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F6B26B"/>
                </a:solidFill>
                <a:latin typeface="Lobster"/>
                <a:ea typeface="Lobster"/>
                <a:cs typeface="Lobster"/>
                <a:sym typeface="Lobster"/>
              </a:rPr>
              <a:t>La Idea</a:t>
            </a:r>
            <a:endParaRPr sz="6000">
              <a:solidFill>
                <a:srgbClr val="F6B26B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21" name="Google Shape;121;p19"/>
          <p:cNvSpPr txBox="1"/>
          <p:nvPr>
            <p:ph type="ctrTitle"/>
          </p:nvPr>
        </p:nvSpPr>
        <p:spPr>
          <a:xfrm>
            <a:off x="-49350" y="2200025"/>
            <a:ext cx="50712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The</a:t>
            </a:r>
            <a:r>
              <a:rPr lang="en-GB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 Idea</a:t>
            </a:r>
            <a:endParaRPr sz="60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122250" y="146100"/>
            <a:ext cx="8899500" cy="4851300"/>
          </a:xfrm>
          <a:prstGeom prst="rect">
            <a:avLst/>
          </a:prstGeom>
          <a:noFill/>
          <a:ln cap="flat" cmpd="sng" w="152400">
            <a:solidFill>
              <a:srgbClr val="F6B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75" y="69900"/>
            <a:ext cx="8990828" cy="49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4515900" y="110122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THE MARKET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4310700" y="212112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132.000.000 CITIZENS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80 % MOBILE USERS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Nunito"/>
                <a:ea typeface="Nunito"/>
                <a:cs typeface="Nunito"/>
                <a:sym typeface="Nunito"/>
              </a:rPr>
              <a:t>: 2.640 MillIon $</a:t>
            </a:r>
            <a:endParaRPr b="1" sz="1800">
              <a:solidFill>
                <a:srgbClr val="3876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0" name="Google Shape;13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7569" y="2052225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6028" y="2820199"/>
            <a:ext cx="292375" cy="4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IS.jpg" id="132" name="Google Shape;132;p20"/>
          <p:cNvPicPr preferRelativeResize="0"/>
          <p:nvPr/>
        </p:nvPicPr>
        <p:blipFill rotWithShape="1">
          <a:blip r:embed="rId6">
            <a:alphaModFix/>
          </a:blip>
          <a:srcRect b="0" l="34202" r="34205" t="0"/>
          <a:stretch/>
        </p:blipFill>
        <p:spPr>
          <a:xfrm>
            <a:off x="584075" y="454425"/>
            <a:ext cx="2006748" cy="4234626"/>
          </a:xfrm>
          <a:prstGeom prst="flowChartMultidocument">
            <a:avLst/>
          </a:prstGeom>
          <a:noFill/>
          <a:ln>
            <a:noFill/>
          </a:ln>
        </p:spPr>
      </p:pic>
      <p:cxnSp>
        <p:nvCxnSpPr>
          <p:cNvPr id="133" name="Google Shape;133;p20"/>
          <p:cNvCxnSpPr/>
          <p:nvPr/>
        </p:nvCxnSpPr>
        <p:spPr>
          <a:xfrm>
            <a:off x="4515900" y="2716525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/>
          <p:nvPr/>
        </p:nvSpPr>
        <p:spPr>
          <a:xfrm>
            <a:off x="-17650" y="3666425"/>
            <a:ext cx="9204000" cy="1477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Two Column Text</a:t>
            </a:r>
            <a:endParaRPr b="1"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" name="Google Shape;140;p21"/>
          <p:cNvSpPr/>
          <p:nvPr/>
        </p:nvSpPr>
        <p:spPr>
          <a:xfrm>
            <a:off x="1137550" y="1547675"/>
            <a:ext cx="3031800" cy="30318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Text Size</a:t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762" lvl="0" marL="360362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The text should be readable from the end of the auditorium, so choose a well readable font and use a minimum size of 24.</a:t>
            </a:r>
            <a:endParaRPr b="1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" name="Google Shape;141;p21"/>
          <p:cNvSpPr/>
          <p:nvPr/>
        </p:nvSpPr>
        <p:spPr>
          <a:xfrm>
            <a:off x="4584175" y="1567475"/>
            <a:ext cx="2992200" cy="29922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Margins around text</a:t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The texts, images or graphics should not be next to the edge of the slide. The edges should be wide around the texts. 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1"/>
          <p:cNvSpPr/>
          <p:nvPr/>
        </p:nvSpPr>
        <p:spPr>
          <a:xfrm>
            <a:off x="6909850" y="1373175"/>
            <a:ext cx="918000" cy="9180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E691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1941" y="1565262"/>
            <a:ext cx="533825" cy="533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1"/>
          <p:cNvSpPr/>
          <p:nvPr/>
        </p:nvSpPr>
        <p:spPr>
          <a:xfrm>
            <a:off x="672050" y="1181075"/>
            <a:ext cx="918000" cy="9180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F6B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21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844712" y="1353727"/>
            <a:ext cx="572680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