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8" r:id="rId2"/>
    <p:sldId id="277" r:id="rId3"/>
    <p:sldId id="267" r:id="rId4"/>
    <p:sldId id="269" r:id="rId5"/>
    <p:sldId id="270" r:id="rId6"/>
    <p:sldId id="271" r:id="rId7"/>
    <p:sldId id="278" r:id="rId8"/>
    <p:sldId id="279" r:id="rId9"/>
    <p:sldId id="274" r:id="rId10"/>
    <p:sldId id="275"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574" autoAdjust="0"/>
    <p:restoredTop sz="94660"/>
  </p:normalViewPr>
  <p:slideViewPr>
    <p:cSldViewPr snapToGrid="0">
      <p:cViewPr varScale="1">
        <p:scale>
          <a:sx n="75" d="100"/>
          <a:sy n="75" d="100"/>
        </p:scale>
        <p:origin x="63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8F62B800-DB70-4784-A0C9-95F616570C95}" type="datetimeFigureOut">
              <a:rPr lang="en-GB" smtClean="0"/>
              <a:t>10/07/2019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2C3FF95-C57E-4573-8FBD-8B3EFB8DF721}" type="slidenum">
              <a:rPr lang="en-GB" smtClean="0"/>
              <a:t>‹#›</a:t>
            </a:fld>
            <a:endParaRPr lang="en-GB"/>
          </a:p>
        </p:txBody>
      </p:sp>
    </p:spTree>
    <p:extLst>
      <p:ext uri="{BB962C8B-B14F-4D97-AF65-F5344CB8AC3E}">
        <p14:creationId xmlns:p14="http://schemas.microsoft.com/office/powerpoint/2010/main" val="37137041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F62B800-DB70-4784-A0C9-95F616570C95}" type="datetimeFigureOut">
              <a:rPr lang="en-GB" smtClean="0"/>
              <a:t>10/07/2019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2C3FF95-C57E-4573-8FBD-8B3EFB8DF721}" type="slidenum">
              <a:rPr lang="en-GB" smtClean="0"/>
              <a:t>‹#›</a:t>
            </a:fld>
            <a:endParaRPr lang="en-GB"/>
          </a:p>
        </p:txBody>
      </p:sp>
    </p:spTree>
    <p:extLst>
      <p:ext uri="{BB962C8B-B14F-4D97-AF65-F5344CB8AC3E}">
        <p14:creationId xmlns:p14="http://schemas.microsoft.com/office/powerpoint/2010/main" val="22000302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F62B800-DB70-4784-A0C9-95F616570C95}" type="datetimeFigureOut">
              <a:rPr lang="en-GB" smtClean="0"/>
              <a:t>10/07/2019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2C3FF95-C57E-4573-8FBD-8B3EFB8DF721}" type="slidenum">
              <a:rPr lang="en-GB" smtClean="0"/>
              <a:t>‹#›</a:t>
            </a:fld>
            <a:endParaRPr lang="en-GB"/>
          </a:p>
        </p:txBody>
      </p:sp>
    </p:spTree>
    <p:extLst>
      <p:ext uri="{BB962C8B-B14F-4D97-AF65-F5344CB8AC3E}">
        <p14:creationId xmlns:p14="http://schemas.microsoft.com/office/powerpoint/2010/main" val="23575991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F62B800-DB70-4784-A0C9-95F616570C95}" type="datetimeFigureOut">
              <a:rPr lang="en-GB" smtClean="0"/>
              <a:t>10/07/2019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2C3FF95-C57E-4573-8FBD-8B3EFB8DF721}" type="slidenum">
              <a:rPr lang="en-GB" smtClean="0"/>
              <a:t>‹#›</a:t>
            </a:fld>
            <a:endParaRPr lang="en-GB"/>
          </a:p>
        </p:txBody>
      </p:sp>
    </p:spTree>
    <p:extLst>
      <p:ext uri="{BB962C8B-B14F-4D97-AF65-F5344CB8AC3E}">
        <p14:creationId xmlns:p14="http://schemas.microsoft.com/office/powerpoint/2010/main" val="2960935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F62B800-DB70-4784-A0C9-95F616570C95}" type="datetimeFigureOut">
              <a:rPr lang="en-GB" smtClean="0"/>
              <a:t>10/07/2019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2C3FF95-C57E-4573-8FBD-8B3EFB8DF721}" type="slidenum">
              <a:rPr lang="en-GB" smtClean="0"/>
              <a:t>‹#›</a:t>
            </a:fld>
            <a:endParaRPr lang="en-GB"/>
          </a:p>
        </p:txBody>
      </p:sp>
    </p:spTree>
    <p:extLst>
      <p:ext uri="{BB962C8B-B14F-4D97-AF65-F5344CB8AC3E}">
        <p14:creationId xmlns:p14="http://schemas.microsoft.com/office/powerpoint/2010/main" val="19259953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8F62B800-DB70-4784-A0C9-95F616570C95}" type="datetimeFigureOut">
              <a:rPr lang="en-GB" smtClean="0"/>
              <a:t>10/07/2019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2C3FF95-C57E-4573-8FBD-8B3EFB8DF721}" type="slidenum">
              <a:rPr lang="en-GB" smtClean="0"/>
              <a:t>‹#›</a:t>
            </a:fld>
            <a:endParaRPr lang="en-GB"/>
          </a:p>
        </p:txBody>
      </p:sp>
    </p:spTree>
    <p:extLst>
      <p:ext uri="{BB962C8B-B14F-4D97-AF65-F5344CB8AC3E}">
        <p14:creationId xmlns:p14="http://schemas.microsoft.com/office/powerpoint/2010/main" val="3136729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8F62B800-DB70-4784-A0C9-95F616570C95}" type="datetimeFigureOut">
              <a:rPr lang="en-GB" smtClean="0"/>
              <a:t>10/07/2019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2C3FF95-C57E-4573-8FBD-8B3EFB8DF721}" type="slidenum">
              <a:rPr lang="en-GB" smtClean="0"/>
              <a:t>‹#›</a:t>
            </a:fld>
            <a:endParaRPr lang="en-GB"/>
          </a:p>
        </p:txBody>
      </p:sp>
    </p:spTree>
    <p:extLst>
      <p:ext uri="{BB962C8B-B14F-4D97-AF65-F5344CB8AC3E}">
        <p14:creationId xmlns:p14="http://schemas.microsoft.com/office/powerpoint/2010/main" val="34328221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8F62B800-DB70-4784-A0C9-95F616570C95}" type="datetimeFigureOut">
              <a:rPr lang="en-GB" smtClean="0"/>
              <a:t>10/07/2019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2C3FF95-C57E-4573-8FBD-8B3EFB8DF721}" type="slidenum">
              <a:rPr lang="en-GB" smtClean="0"/>
              <a:t>‹#›</a:t>
            </a:fld>
            <a:endParaRPr lang="en-GB"/>
          </a:p>
        </p:txBody>
      </p:sp>
    </p:spTree>
    <p:extLst>
      <p:ext uri="{BB962C8B-B14F-4D97-AF65-F5344CB8AC3E}">
        <p14:creationId xmlns:p14="http://schemas.microsoft.com/office/powerpoint/2010/main" val="3107614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62B800-DB70-4784-A0C9-95F616570C95}" type="datetimeFigureOut">
              <a:rPr lang="en-GB" smtClean="0"/>
              <a:t>10/07/2019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2C3FF95-C57E-4573-8FBD-8B3EFB8DF721}" type="slidenum">
              <a:rPr lang="en-GB" smtClean="0"/>
              <a:t>‹#›</a:t>
            </a:fld>
            <a:endParaRPr lang="en-GB"/>
          </a:p>
        </p:txBody>
      </p:sp>
    </p:spTree>
    <p:extLst>
      <p:ext uri="{BB962C8B-B14F-4D97-AF65-F5344CB8AC3E}">
        <p14:creationId xmlns:p14="http://schemas.microsoft.com/office/powerpoint/2010/main" val="3459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F62B800-DB70-4784-A0C9-95F616570C95}" type="datetimeFigureOut">
              <a:rPr lang="en-GB" smtClean="0"/>
              <a:t>10/07/2019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2C3FF95-C57E-4573-8FBD-8B3EFB8DF721}" type="slidenum">
              <a:rPr lang="en-GB" smtClean="0"/>
              <a:t>‹#›</a:t>
            </a:fld>
            <a:endParaRPr lang="en-GB"/>
          </a:p>
        </p:txBody>
      </p:sp>
    </p:spTree>
    <p:extLst>
      <p:ext uri="{BB962C8B-B14F-4D97-AF65-F5344CB8AC3E}">
        <p14:creationId xmlns:p14="http://schemas.microsoft.com/office/powerpoint/2010/main" val="4961518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F62B800-DB70-4784-A0C9-95F616570C95}" type="datetimeFigureOut">
              <a:rPr lang="en-GB" smtClean="0"/>
              <a:t>10/07/2019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2C3FF95-C57E-4573-8FBD-8B3EFB8DF721}" type="slidenum">
              <a:rPr lang="en-GB" smtClean="0"/>
              <a:t>‹#›</a:t>
            </a:fld>
            <a:endParaRPr lang="en-GB"/>
          </a:p>
        </p:txBody>
      </p:sp>
    </p:spTree>
    <p:extLst>
      <p:ext uri="{BB962C8B-B14F-4D97-AF65-F5344CB8AC3E}">
        <p14:creationId xmlns:p14="http://schemas.microsoft.com/office/powerpoint/2010/main" val="13817564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62B800-DB70-4784-A0C9-95F616570C95}" type="datetimeFigureOut">
              <a:rPr lang="en-GB" smtClean="0"/>
              <a:t>10/07/2019</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C3FF95-C57E-4573-8FBD-8B3EFB8DF721}" type="slidenum">
              <a:rPr lang="en-GB" smtClean="0"/>
              <a:t>‹#›</a:t>
            </a:fld>
            <a:endParaRPr lang="en-GB"/>
          </a:p>
        </p:txBody>
      </p:sp>
    </p:spTree>
    <p:extLst>
      <p:ext uri="{BB962C8B-B14F-4D97-AF65-F5344CB8AC3E}">
        <p14:creationId xmlns:p14="http://schemas.microsoft.com/office/powerpoint/2010/main" val="10012279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Rectangle 6">
            <a:extLst>
              <a:ext uri="{FF2B5EF4-FFF2-40B4-BE49-F238E27FC236}">
                <a16:creationId xmlns:a16="http://schemas.microsoft.com/office/drawing/2014/main" id="{2B271AF6-78B2-4228-8832-098BA6386738}"/>
              </a:ext>
            </a:extLst>
          </p:cNvPr>
          <p:cNvSpPr/>
          <p:nvPr/>
        </p:nvSpPr>
        <p:spPr>
          <a:xfrm>
            <a:off x="-2" y="0"/>
            <a:ext cx="12192000" cy="6858000"/>
          </a:xfrm>
          <a:prstGeom prst="rect">
            <a:avLst/>
          </a:prstGeom>
          <a:gradFill>
            <a:gsLst>
              <a:gs pos="0">
                <a:schemeClr val="tx1">
                  <a:alpha val="3000"/>
                </a:schemeClr>
              </a:gs>
              <a:gs pos="48000">
                <a:schemeClr val="tx1">
                  <a:lumMod val="85000"/>
                  <a:lumOff val="15000"/>
                  <a:alpha val="80000"/>
                </a:schemeClr>
              </a:gs>
              <a:gs pos="100000">
                <a:srgbClr val="002060">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3600448" y="2652322"/>
            <a:ext cx="4991100" cy="6750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b="1" dirty="0" smtClean="0">
                <a:solidFill>
                  <a:schemeClr val="tx1">
                    <a:lumMod val="95000"/>
                    <a:lumOff val="5000"/>
                  </a:schemeClr>
                </a:solidFill>
                <a:latin typeface="Century Gothic" panose="020B0502020202020204" pitchFamily="34" charset="0"/>
              </a:rPr>
              <a:t>NATURE</a:t>
            </a:r>
            <a:endParaRPr lang="en-GB" sz="4000" b="1" dirty="0">
              <a:solidFill>
                <a:schemeClr val="tx1">
                  <a:lumMod val="95000"/>
                  <a:lumOff val="5000"/>
                </a:schemeClr>
              </a:solidFill>
              <a:latin typeface="Century Gothic" panose="020B0502020202020204" pitchFamily="34" charset="0"/>
            </a:endParaRPr>
          </a:p>
        </p:txBody>
      </p:sp>
      <p:sp>
        <p:nvSpPr>
          <p:cNvPr id="9" name="Rectangle 8"/>
          <p:cNvSpPr/>
          <p:nvPr/>
        </p:nvSpPr>
        <p:spPr>
          <a:xfrm>
            <a:off x="2198913" y="3416300"/>
            <a:ext cx="7794171" cy="79119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spc="600" dirty="0">
                <a:solidFill>
                  <a:schemeClr val="bg1"/>
                </a:solidFill>
                <a:latin typeface="Century Gothic" panose="020B0502020202020204" pitchFamily="34" charset="0"/>
              </a:rPr>
              <a:t>Adopt the pace of nature: her secret is patience.</a:t>
            </a:r>
            <a:endParaRPr lang="en-GB" sz="2000" spc="600"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9648614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
        <p:nvSpPr>
          <p:cNvPr id="7" name="Rectangle 6">
            <a:extLst>
              <a:ext uri="{FF2B5EF4-FFF2-40B4-BE49-F238E27FC236}">
                <a16:creationId xmlns:a16="http://schemas.microsoft.com/office/drawing/2014/main" id="{2B271AF6-78B2-4228-8832-098BA6386738}"/>
              </a:ext>
            </a:extLst>
          </p:cNvPr>
          <p:cNvSpPr/>
          <p:nvPr/>
        </p:nvSpPr>
        <p:spPr>
          <a:xfrm>
            <a:off x="0" y="0"/>
            <a:ext cx="12192000" cy="6858000"/>
          </a:xfrm>
          <a:prstGeom prst="rect">
            <a:avLst/>
          </a:prstGeom>
          <a:gradFill>
            <a:gsLst>
              <a:gs pos="0">
                <a:schemeClr val="tx1">
                  <a:alpha val="3000"/>
                </a:schemeClr>
              </a:gs>
              <a:gs pos="48000">
                <a:schemeClr val="tx1">
                  <a:lumMod val="85000"/>
                  <a:lumOff val="15000"/>
                  <a:alpha val="80000"/>
                </a:schemeClr>
              </a:gs>
              <a:gs pos="100000">
                <a:srgbClr val="002060">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0" y="429822"/>
            <a:ext cx="3251200" cy="6750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smtClean="0">
                <a:solidFill>
                  <a:schemeClr val="tx1"/>
                </a:solidFill>
                <a:latin typeface="Century Gothic" panose="020B0502020202020204" pitchFamily="34" charset="0"/>
              </a:rPr>
              <a:t>SLOGANS</a:t>
            </a:r>
            <a:endParaRPr lang="en-GB" sz="3600" b="1" dirty="0">
              <a:solidFill>
                <a:schemeClr val="tx1"/>
              </a:solidFill>
              <a:latin typeface="Century Gothic" panose="020B0502020202020204" pitchFamily="34" charset="0"/>
            </a:endParaRPr>
          </a:p>
        </p:txBody>
      </p:sp>
      <p:sp>
        <p:nvSpPr>
          <p:cNvPr id="10" name="Rectangle 9">
            <a:extLst>
              <a:ext uri="{FF2B5EF4-FFF2-40B4-BE49-F238E27FC236}">
                <a16:creationId xmlns:a16="http://schemas.microsoft.com/office/drawing/2014/main" id="{EC39E9C3-D5C8-4084-9AB8-5966A6EE1A5A}"/>
              </a:ext>
            </a:extLst>
          </p:cNvPr>
          <p:cNvSpPr/>
          <p:nvPr/>
        </p:nvSpPr>
        <p:spPr>
          <a:xfrm>
            <a:off x="2800224" y="2384572"/>
            <a:ext cx="6431896" cy="2394609"/>
          </a:xfrm>
          <a:prstGeom prst="rect">
            <a:avLst/>
          </a:prstGeom>
          <a:solidFill>
            <a:schemeClr val="bg1">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C39E9C3-D5C8-4084-9AB8-5966A6EE1A5A}"/>
              </a:ext>
            </a:extLst>
          </p:cNvPr>
          <p:cNvSpPr/>
          <p:nvPr/>
        </p:nvSpPr>
        <p:spPr>
          <a:xfrm>
            <a:off x="1625600" y="2122865"/>
            <a:ext cx="4616575" cy="1567842"/>
          </a:xfrm>
          <a:prstGeom prst="rect">
            <a:avLst/>
          </a:prstGeom>
          <a:solidFill>
            <a:schemeClr val="bg1">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C39E9C3-D5C8-4084-9AB8-5966A6EE1A5A}"/>
              </a:ext>
            </a:extLst>
          </p:cNvPr>
          <p:cNvSpPr/>
          <p:nvPr/>
        </p:nvSpPr>
        <p:spPr>
          <a:xfrm>
            <a:off x="6242175" y="2122865"/>
            <a:ext cx="4324227" cy="1567842"/>
          </a:xfrm>
          <a:prstGeom prst="rect">
            <a:avLst/>
          </a:prstGeom>
          <a:solidFill>
            <a:schemeClr val="bg1">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C39E9C3-D5C8-4084-9AB8-5966A6EE1A5A}"/>
              </a:ext>
            </a:extLst>
          </p:cNvPr>
          <p:cNvSpPr/>
          <p:nvPr/>
        </p:nvSpPr>
        <p:spPr>
          <a:xfrm>
            <a:off x="3164114" y="2558272"/>
            <a:ext cx="6068005" cy="1975628"/>
          </a:xfrm>
          <a:prstGeom prst="rect">
            <a:avLst/>
          </a:prstGeom>
          <a:solidFill>
            <a:schemeClr val="bg1">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solidFill>
                  <a:srgbClr val="FF0000"/>
                </a:solidFill>
                <a:latin typeface="Century Gothic" panose="020B0502020202020204" pitchFamily="34" charset="0"/>
              </a:rPr>
              <a:t>Save plants, save the </a:t>
            </a:r>
            <a:r>
              <a:rPr lang="en-GB" sz="3200" b="1" dirty="0" smtClean="0">
                <a:solidFill>
                  <a:srgbClr val="FF0000"/>
                </a:solidFill>
                <a:latin typeface="Century Gothic" panose="020B0502020202020204" pitchFamily="34" charset="0"/>
              </a:rPr>
              <a:t>nature</a:t>
            </a:r>
            <a:endParaRPr lang="en-GB" sz="3200" dirty="0">
              <a:solidFill>
                <a:srgbClr val="FF0000"/>
              </a:solidFill>
              <a:latin typeface="Century Gothic" panose="020B0502020202020204" pitchFamily="34" charset="0"/>
            </a:endParaRPr>
          </a:p>
        </p:txBody>
      </p:sp>
    </p:spTree>
    <p:extLst>
      <p:ext uri="{BB962C8B-B14F-4D97-AF65-F5344CB8AC3E}">
        <p14:creationId xmlns:p14="http://schemas.microsoft.com/office/powerpoint/2010/main" val="36642458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Rectangle 6">
            <a:extLst>
              <a:ext uri="{FF2B5EF4-FFF2-40B4-BE49-F238E27FC236}">
                <a16:creationId xmlns:a16="http://schemas.microsoft.com/office/drawing/2014/main" id="{2B271AF6-78B2-4228-8832-098BA6386738}"/>
              </a:ext>
            </a:extLst>
          </p:cNvPr>
          <p:cNvSpPr/>
          <p:nvPr/>
        </p:nvSpPr>
        <p:spPr>
          <a:xfrm>
            <a:off x="0" y="0"/>
            <a:ext cx="12192000" cy="6858000"/>
          </a:xfrm>
          <a:prstGeom prst="rect">
            <a:avLst/>
          </a:prstGeom>
          <a:gradFill>
            <a:gsLst>
              <a:gs pos="0">
                <a:schemeClr val="tx1">
                  <a:alpha val="3000"/>
                </a:schemeClr>
              </a:gs>
              <a:gs pos="48000">
                <a:schemeClr val="tx1">
                  <a:lumMod val="85000"/>
                  <a:lumOff val="15000"/>
                  <a:alpha val="80000"/>
                </a:schemeClr>
              </a:gs>
              <a:gs pos="100000">
                <a:srgbClr val="002060">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6F98D77B-4344-4EF8-992E-EC75C6E4E560}"/>
              </a:ext>
            </a:extLst>
          </p:cNvPr>
          <p:cNvSpPr/>
          <p:nvPr/>
        </p:nvSpPr>
        <p:spPr>
          <a:xfrm>
            <a:off x="2110014" y="1832413"/>
            <a:ext cx="8718734" cy="2554545"/>
          </a:xfrm>
          <a:prstGeom prst="rect">
            <a:avLst/>
          </a:prstGeom>
          <a:noFill/>
        </p:spPr>
        <p:txBody>
          <a:bodyPr wrap="square" lIns="91440" tIns="45720" rIns="91440" bIns="45720">
            <a:spAutoFit/>
          </a:bodyPr>
          <a:lstStyle/>
          <a:p>
            <a:pPr algn="just"/>
            <a:r>
              <a:rPr lang="en-GB" sz="3200" dirty="0">
                <a:ln w="0"/>
                <a:solidFill>
                  <a:schemeClr val="bg1"/>
                </a:solidFill>
                <a:latin typeface="Century Gothic" panose="020B0502020202020204" pitchFamily="34" charset="0"/>
                <a:ea typeface="Roboto" panose="02000000000000000000" pitchFamily="2" charset="0"/>
                <a:cs typeface="Roboto" panose="02000000000000000000" pitchFamily="2" charset="0"/>
              </a:rPr>
              <a:t>Nature, in the broadest sense, is the natural, physical, or material world or universe. "Nature" can refer to the phenomena of the physical world, and also to life in general</a:t>
            </a:r>
            <a:endParaRPr lang="en-US" sz="3200" cap="none" dirty="0">
              <a:ln w="0"/>
              <a:solidFill>
                <a:schemeClr val="bg1"/>
              </a:solidFill>
              <a:latin typeface="Century Gothic" panose="020B0502020202020204" pitchFamily="34" charset="0"/>
              <a:ea typeface="Roboto" panose="02000000000000000000" pitchFamily="2" charset="0"/>
              <a:cs typeface="Roboto" panose="02000000000000000000" pitchFamily="2" charset="0"/>
            </a:endParaRPr>
          </a:p>
        </p:txBody>
      </p:sp>
      <p:sp>
        <p:nvSpPr>
          <p:cNvPr id="3" name="Rectangle 2"/>
          <p:cNvSpPr/>
          <p:nvPr/>
        </p:nvSpPr>
        <p:spPr>
          <a:xfrm>
            <a:off x="0" y="429822"/>
            <a:ext cx="4191000" cy="675078"/>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b="1" dirty="0" smtClean="0">
                <a:solidFill>
                  <a:schemeClr val="bg1"/>
                </a:solidFill>
                <a:latin typeface="Century Gothic" panose="020B0502020202020204" pitchFamily="34" charset="0"/>
              </a:rPr>
              <a:t>INTRODUCTION</a:t>
            </a:r>
            <a:endParaRPr lang="en-GB" sz="4000" b="1" dirty="0">
              <a:solidFill>
                <a:schemeClr val="bg1"/>
              </a:solidFill>
              <a:latin typeface="Century Gothic" panose="020B0502020202020204" pitchFamily="34" charset="0"/>
            </a:endParaRPr>
          </a:p>
        </p:txBody>
      </p:sp>
      <p:sp>
        <p:nvSpPr>
          <p:cNvPr id="8" name="Rectangle 7"/>
          <p:cNvSpPr/>
          <p:nvPr/>
        </p:nvSpPr>
        <p:spPr>
          <a:xfrm>
            <a:off x="4813300" y="243947"/>
            <a:ext cx="4881382" cy="10468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b="1" dirty="0">
                <a:solidFill>
                  <a:schemeClr val="tx1">
                    <a:lumMod val="95000"/>
                    <a:lumOff val="5000"/>
                  </a:schemeClr>
                </a:solidFill>
                <a:latin typeface="Century Gothic" panose="020B0502020202020204" pitchFamily="34" charset="0"/>
              </a:rPr>
              <a:t>Things like weather, organisms, landforms, celestial bodies and much more are part of nature</a:t>
            </a:r>
            <a:endParaRPr lang="en-GB" sz="2400" b="1" dirty="0">
              <a:solidFill>
                <a:schemeClr val="tx1">
                  <a:lumMod val="95000"/>
                  <a:lumOff val="5000"/>
                </a:schemeClr>
              </a:solidFill>
              <a:latin typeface="Century Gothic" panose="020B0502020202020204" pitchFamily="34" charset="0"/>
            </a:endParaRPr>
          </a:p>
        </p:txBody>
      </p:sp>
    </p:spTree>
    <p:extLst>
      <p:ext uri="{BB962C8B-B14F-4D97-AF65-F5344CB8AC3E}">
        <p14:creationId xmlns:p14="http://schemas.microsoft.com/office/powerpoint/2010/main" val="22925645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212574" cy="6858000"/>
          </a:xfrm>
          <a:prstGeom prst="rect">
            <a:avLst/>
          </a:prstGeom>
        </p:spPr>
      </p:pic>
      <p:sp>
        <p:nvSpPr>
          <p:cNvPr id="7" name="Rectangle 6">
            <a:extLst>
              <a:ext uri="{FF2B5EF4-FFF2-40B4-BE49-F238E27FC236}">
                <a16:creationId xmlns:a16="http://schemas.microsoft.com/office/drawing/2014/main" id="{2B271AF6-78B2-4228-8832-098BA6386738}"/>
              </a:ext>
            </a:extLst>
          </p:cNvPr>
          <p:cNvSpPr/>
          <p:nvPr/>
        </p:nvSpPr>
        <p:spPr>
          <a:xfrm>
            <a:off x="30860" y="0"/>
            <a:ext cx="12192000" cy="6858000"/>
          </a:xfrm>
          <a:prstGeom prst="rect">
            <a:avLst/>
          </a:prstGeom>
          <a:gradFill>
            <a:gsLst>
              <a:gs pos="0">
                <a:schemeClr val="tx1">
                  <a:alpha val="3000"/>
                </a:schemeClr>
              </a:gs>
              <a:gs pos="48000">
                <a:schemeClr val="tx1">
                  <a:lumMod val="85000"/>
                  <a:lumOff val="15000"/>
                  <a:alpha val="80000"/>
                </a:schemeClr>
              </a:gs>
              <a:gs pos="100000">
                <a:srgbClr val="002060">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6F98D77B-4344-4EF8-992E-EC75C6E4E560}"/>
              </a:ext>
            </a:extLst>
          </p:cNvPr>
          <p:cNvSpPr/>
          <p:nvPr/>
        </p:nvSpPr>
        <p:spPr>
          <a:xfrm>
            <a:off x="2050160" y="2858065"/>
            <a:ext cx="8585200" cy="2246769"/>
          </a:xfrm>
          <a:prstGeom prst="rect">
            <a:avLst/>
          </a:prstGeom>
          <a:noFill/>
        </p:spPr>
        <p:txBody>
          <a:bodyPr wrap="square" lIns="91440" tIns="45720" rIns="91440" bIns="45720">
            <a:spAutoFit/>
          </a:bodyPr>
          <a:lstStyle/>
          <a:p>
            <a:pPr algn="just"/>
            <a:r>
              <a:rPr lang="en-GB" sz="2800" dirty="0">
                <a:solidFill>
                  <a:schemeClr val="bg1"/>
                </a:solidFill>
              </a:rPr>
              <a:t>There are seven major levels of classification: Kingdom, </a:t>
            </a:r>
            <a:r>
              <a:rPr lang="en-GB" sz="2800" b="1" dirty="0">
                <a:solidFill>
                  <a:schemeClr val="bg1"/>
                </a:solidFill>
              </a:rPr>
              <a:t>Phylum</a:t>
            </a:r>
            <a:r>
              <a:rPr lang="en-GB" sz="2800" dirty="0">
                <a:solidFill>
                  <a:schemeClr val="bg1"/>
                </a:solidFill>
              </a:rPr>
              <a:t>, </a:t>
            </a:r>
            <a:r>
              <a:rPr lang="en-GB" sz="2800" b="1" dirty="0">
                <a:solidFill>
                  <a:schemeClr val="bg1"/>
                </a:solidFill>
              </a:rPr>
              <a:t>Class</a:t>
            </a:r>
            <a:r>
              <a:rPr lang="en-GB" sz="2800" dirty="0">
                <a:solidFill>
                  <a:schemeClr val="bg1"/>
                </a:solidFill>
              </a:rPr>
              <a:t>, Order, Family, </a:t>
            </a:r>
            <a:r>
              <a:rPr lang="en-GB" sz="2800" b="1" dirty="0">
                <a:solidFill>
                  <a:schemeClr val="bg1"/>
                </a:solidFill>
              </a:rPr>
              <a:t>Genus</a:t>
            </a:r>
            <a:r>
              <a:rPr lang="en-GB" sz="2800" dirty="0">
                <a:solidFill>
                  <a:schemeClr val="bg1"/>
                </a:solidFill>
              </a:rPr>
              <a:t>, and </a:t>
            </a:r>
            <a:r>
              <a:rPr lang="en-GB" sz="2800" b="1" dirty="0">
                <a:solidFill>
                  <a:schemeClr val="bg1"/>
                </a:solidFill>
              </a:rPr>
              <a:t>Species</a:t>
            </a:r>
            <a:r>
              <a:rPr lang="en-GB" sz="2800" dirty="0">
                <a:solidFill>
                  <a:schemeClr val="bg1"/>
                </a:solidFill>
              </a:rPr>
              <a:t>. The two main kingdoms we think about are </a:t>
            </a:r>
            <a:r>
              <a:rPr lang="en-GB" sz="2800" b="1" dirty="0">
                <a:solidFill>
                  <a:schemeClr val="bg1"/>
                </a:solidFill>
              </a:rPr>
              <a:t>plants</a:t>
            </a:r>
            <a:r>
              <a:rPr lang="en-GB" sz="2800" dirty="0">
                <a:solidFill>
                  <a:schemeClr val="bg1"/>
                </a:solidFill>
              </a:rPr>
              <a:t> and </a:t>
            </a:r>
            <a:r>
              <a:rPr lang="en-GB" sz="2800" b="1" dirty="0">
                <a:solidFill>
                  <a:schemeClr val="bg1"/>
                </a:solidFill>
              </a:rPr>
              <a:t>animals</a:t>
            </a:r>
            <a:r>
              <a:rPr lang="en-GB" sz="2800" dirty="0">
                <a:solidFill>
                  <a:schemeClr val="bg1"/>
                </a:solidFill>
              </a:rPr>
              <a:t>. Scientists also list four other kingdoms including </a:t>
            </a:r>
            <a:r>
              <a:rPr lang="en-GB" sz="2800" b="1" dirty="0">
                <a:solidFill>
                  <a:schemeClr val="bg1"/>
                </a:solidFill>
              </a:rPr>
              <a:t>bacteria</a:t>
            </a:r>
            <a:r>
              <a:rPr lang="en-GB" sz="2800" dirty="0">
                <a:solidFill>
                  <a:schemeClr val="bg1"/>
                </a:solidFill>
              </a:rPr>
              <a:t>, </a:t>
            </a:r>
            <a:r>
              <a:rPr lang="en-GB" sz="2800" dirty="0" smtClean="0">
                <a:solidFill>
                  <a:schemeClr val="bg1"/>
                </a:solidFill>
              </a:rPr>
              <a:t>archaebacterial, </a:t>
            </a:r>
            <a:r>
              <a:rPr lang="en-GB" sz="2800" b="1" dirty="0">
                <a:solidFill>
                  <a:schemeClr val="bg1"/>
                </a:solidFill>
              </a:rPr>
              <a:t>fungi</a:t>
            </a:r>
            <a:r>
              <a:rPr lang="en-GB" sz="2800" dirty="0">
                <a:solidFill>
                  <a:schemeClr val="bg1"/>
                </a:solidFill>
              </a:rPr>
              <a:t>, and </a:t>
            </a:r>
            <a:r>
              <a:rPr lang="en-GB" sz="2800" b="1" dirty="0">
                <a:solidFill>
                  <a:schemeClr val="bg1"/>
                </a:solidFill>
              </a:rPr>
              <a:t>protozoa</a:t>
            </a:r>
            <a:r>
              <a:rPr lang="en-GB" sz="2800" dirty="0">
                <a:solidFill>
                  <a:schemeClr val="bg1"/>
                </a:solidFill>
              </a:rPr>
              <a:t>.</a:t>
            </a:r>
            <a:endParaRPr lang="en-US" sz="2800" b="1" cap="none" dirty="0">
              <a:ln w="0"/>
              <a:solidFill>
                <a:schemeClr val="bg1"/>
              </a:solidFill>
              <a:latin typeface="Century Gothic" panose="020B0502020202020204" pitchFamily="34" charset="0"/>
              <a:ea typeface="Roboto" panose="02000000000000000000" pitchFamily="2" charset="0"/>
              <a:cs typeface="Roboto" panose="02000000000000000000" pitchFamily="2" charset="0"/>
            </a:endParaRPr>
          </a:p>
        </p:txBody>
      </p:sp>
      <p:sp>
        <p:nvSpPr>
          <p:cNvPr id="3" name="Rectangle 2"/>
          <p:cNvSpPr/>
          <p:nvPr/>
        </p:nvSpPr>
        <p:spPr>
          <a:xfrm>
            <a:off x="0" y="429822"/>
            <a:ext cx="12192000" cy="6750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smtClean="0">
                <a:solidFill>
                  <a:schemeClr val="tx1"/>
                </a:solidFill>
              </a:rPr>
              <a:t>7 CLASSIFICATIONS OF LIVING THINGS IN NATURE</a:t>
            </a:r>
            <a:endParaRPr lang="en-GB" sz="3200" b="1" dirty="0">
              <a:solidFill>
                <a:schemeClr val="tx1"/>
              </a:solidFill>
              <a:latin typeface="Century Gothic" panose="020B0502020202020204" pitchFamily="34" charset="0"/>
            </a:endParaRPr>
          </a:p>
        </p:txBody>
      </p:sp>
    </p:spTree>
    <p:extLst>
      <p:ext uri="{BB962C8B-B14F-4D97-AF65-F5344CB8AC3E}">
        <p14:creationId xmlns:p14="http://schemas.microsoft.com/office/powerpoint/2010/main" val="4189437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Rectangle 6">
            <a:extLst>
              <a:ext uri="{FF2B5EF4-FFF2-40B4-BE49-F238E27FC236}">
                <a16:creationId xmlns:a16="http://schemas.microsoft.com/office/drawing/2014/main" id="{2B271AF6-78B2-4228-8832-098BA6386738}"/>
              </a:ext>
            </a:extLst>
          </p:cNvPr>
          <p:cNvSpPr/>
          <p:nvPr/>
        </p:nvSpPr>
        <p:spPr>
          <a:xfrm>
            <a:off x="0" y="0"/>
            <a:ext cx="12192000" cy="6858000"/>
          </a:xfrm>
          <a:prstGeom prst="rect">
            <a:avLst/>
          </a:prstGeom>
          <a:gradFill>
            <a:gsLst>
              <a:gs pos="0">
                <a:schemeClr val="tx1">
                  <a:alpha val="3000"/>
                </a:schemeClr>
              </a:gs>
              <a:gs pos="48000">
                <a:schemeClr val="tx1">
                  <a:lumMod val="85000"/>
                  <a:lumOff val="15000"/>
                  <a:alpha val="80000"/>
                </a:schemeClr>
              </a:gs>
              <a:gs pos="100000">
                <a:srgbClr val="002060">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6F98D77B-4344-4EF8-992E-EC75C6E4E560}"/>
              </a:ext>
            </a:extLst>
          </p:cNvPr>
          <p:cNvSpPr/>
          <p:nvPr/>
        </p:nvSpPr>
        <p:spPr>
          <a:xfrm>
            <a:off x="2286000" y="1669524"/>
            <a:ext cx="9194800" cy="2554545"/>
          </a:xfrm>
          <a:prstGeom prst="rect">
            <a:avLst/>
          </a:prstGeom>
          <a:noFill/>
        </p:spPr>
        <p:txBody>
          <a:bodyPr wrap="square" lIns="91440" tIns="45720" rIns="91440" bIns="45720">
            <a:spAutoFit/>
          </a:bodyPr>
          <a:lstStyle/>
          <a:p>
            <a:pPr algn="just"/>
            <a:r>
              <a:rPr lang="en-GB" sz="3200" dirty="0" smtClean="0">
                <a:solidFill>
                  <a:schemeClr val="bg1"/>
                </a:solidFill>
              </a:rPr>
              <a:t>A biological </a:t>
            </a:r>
            <a:r>
              <a:rPr lang="en-GB" sz="3200" b="1" dirty="0" smtClean="0">
                <a:solidFill>
                  <a:schemeClr val="bg1"/>
                </a:solidFill>
              </a:rPr>
              <a:t>classification</a:t>
            </a:r>
            <a:r>
              <a:rPr lang="en-GB" sz="3200" dirty="0" smtClean="0">
                <a:solidFill>
                  <a:schemeClr val="bg1"/>
                </a:solidFill>
              </a:rPr>
              <a:t> based upon morphological and anatomical relationships and affinities considered in the light of phylogeny and embryology specifically : a </a:t>
            </a:r>
            <a:r>
              <a:rPr lang="en-GB" sz="3200" b="1" dirty="0" smtClean="0">
                <a:solidFill>
                  <a:schemeClr val="bg1"/>
                </a:solidFill>
              </a:rPr>
              <a:t>system</a:t>
            </a:r>
            <a:r>
              <a:rPr lang="en-GB" sz="3200" dirty="0" smtClean="0">
                <a:solidFill>
                  <a:schemeClr val="bg1"/>
                </a:solidFill>
              </a:rPr>
              <a:t> in botany other than the artificial or sexual </a:t>
            </a:r>
            <a:r>
              <a:rPr lang="en-GB" sz="3200" b="1" dirty="0" smtClean="0">
                <a:solidFill>
                  <a:schemeClr val="bg1"/>
                </a:solidFill>
              </a:rPr>
              <a:t>system</a:t>
            </a:r>
            <a:r>
              <a:rPr lang="en-GB" sz="3200" dirty="0" smtClean="0">
                <a:solidFill>
                  <a:schemeClr val="bg1"/>
                </a:solidFill>
              </a:rPr>
              <a:t> established by Linnaeus.</a:t>
            </a:r>
            <a:endParaRPr lang="en-US" sz="3200" b="1" cap="none" dirty="0">
              <a:ln w="0"/>
              <a:solidFill>
                <a:schemeClr val="bg1"/>
              </a:solidFill>
              <a:latin typeface="Century Gothic" panose="020B0502020202020204" pitchFamily="34" charset="0"/>
              <a:ea typeface="Roboto" panose="02000000000000000000" pitchFamily="2" charset="0"/>
              <a:cs typeface="Roboto" panose="02000000000000000000" pitchFamily="2" charset="0"/>
            </a:endParaRPr>
          </a:p>
        </p:txBody>
      </p:sp>
      <p:sp>
        <p:nvSpPr>
          <p:cNvPr id="3" name="Rectangle 2"/>
          <p:cNvSpPr/>
          <p:nvPr/>
        </p:nvSpPr>
        <p:spPr>
          <a:xfrm>
            <a:off x="0" y="429822"/>
            <a:ext cx="6680200" cy="6750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smtClean="0">
                <a:solidFill>
                  <a:schemeClr val="tx1"/>
                </a:solidFill>
                <a:latin typeface="Century Gothic" panose="020B0502020202020204" pitchFamily="34" charset="0"/>
              </a:rPr>
              <a:t>THE NATURAL CLASSIFICATION SYSTEM</a:t>
            </a:r>
            <a:endParaRPr lang="en-GB" sz="2800" b="1" dirty="0">
              <a:solidFill>
                <a:schemeClr val="tx1"/>
              </a:solidFill>
              <a:latin typeface="Century Gothic" panose="020B0502020202020204" pitchFamily="34" charset="0"/>
            </a:endParaRPr>
          </a:p>
        </p:txBody>
      </p:sp>
    </p:spTree>
    <p:extLst>
      <p:ext uri="{BB962C8B-B14F-4D97-AF65-F5344CB8AC3E}">
        <p14:creationId xmlns:p14="http://schemas.microsoft.com/office/powerpoint/2010/main" val="39662518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91802"/>
          </a:xfrm>
          <a:prstGeom prst="rect">
            <a:avLst/>
          </a:prstGeom>
        </p:spPr>
      </p:pic>
      <p:sp>
        <p:nvSpPr>
          <p:cNvPr id="7" name="Rectangle 6">
            <a:extLst>
              <a:ext uri="{FF2B5EF4-FFF2-40B4-BE49-F238E27FC236}">
                <a16:creationId xmlns:a16="http://schemas.microsoft.com/office/drawing/2014/main" id="{2B271AF6-78B2-4228-8832-098BA6386738}"/>
              </a:ext>
            </a:extLst>
          </p:cNvPr>
          <p:cNvSpPr/>
          <p:nvPr/>
        </p:nvSpPr>
        <p:spPr>
          <a:xfrm>
            <a:off x="0" y="1"/>
            <a:ext cx="12192000" cy="7221307"/>
          </a:xfrm>
          <a:prstGeom prst="rect">
            <a:avLst/>
          </a:prstGeom>
          <a:gradFill>
            <a:gsLst>
              <a:gs pos="0">
                <a:schemeClr val="tx1">
                  <a:alpha val="3000"/>
                </a:schemeClr>
              </a:gs>
              <a:gs pos="48000">
                <a:schemeClr val="tx1">
                  <a:lumMod val="85000"/>
                  <a:lumOff val="15000"/>
                  <a:alpha val="80000"/>
                </a:schemeClr>
              </a:gs>
              <a:gs pos="100000">
                <a:srgbClr val="002060">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0" y="429822"/>
            <a:ext cx="9042400" cy="6750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solidFill>
                  <a:schemeClr val="tx1"/>
                </a:solidFill>
                <a:latin typeface="Century Gothic" panose="020B0502020202020204" pitchFamily="34" charset="0"/>
              </a:rPr>
              <a:t>HOW DO HUMAN BEINGS HELP IN THE BALANCE OF NATURE?</a:t>
            </a:r>
            <a:endParaRPr lang="en-GB" sz="2400" b="1" dirty="0">
              <a:solidFill>
                <a:schemeClr val="tx1"/>
              </a:solidFill>
              <a:latin typeface="Century Gothic" panose="020B0502020202020204" pitchFamily="34" charset="0"/>
            </a:endParaRPr>
          </a:p>
        </p:txBody>
      </p:sp>
      <p:sp>
        <p:nvSpPr>
          <p:cNvPr id="6" name="Rectangle 5">
            <a:extLst>
              <a:ext uri="{FF2B5EF4-FFF2-40B4-BE49-F238E27FC236}">
                <a16:creationId xmlns:a16="http://schemas.microsoft.com/office/drawing/2014/main" id="{6F98D77B-4344-4EF8-992E-EC75C6E4E560}"/>
              </a:ext>
            </a:extLst>
          </p:cNvPr>
          <p:cNvSpPr/>
          <p:nvPr/>
        </p:nvSpPr>
        <p:spPr>
          <a:xfrm>
            <a:off x="406899" y="1614017"/>
            <a:ext cx="11205936" cy="1384995"/>
          </a:xfrm>
          <a:prstGeom prst="rect">
            <a:avLst/>
          </a:prstGeom>
          <a:noFill/>
        </p:spPr>
        <p:txBody>
          <a:bodyPr wrap="square" lIns="91440" tIns="45720" rIns="91440" bIns="45720">
            <a:spAutoFit/>
          </a:bodyPr>
          <a:lstStyle/>
          <a:p>
            <a:pPr algn="just"/>
            <a:r>
              <a:rPr lang="en-GB" sz="2800" dirty="0">
                <a:ln w="0"/>
                <a:solidFill>
                  <a:schemeClr val="bg1"/>
                </a:solidFill>
                <a:latin typeface="Century Gothic" panose="020B0502020202020204" pitchFamily="34" charset="0"/>
                <a:ea typeface="Roboto" panose="02000000000000000000" pitchFamily="2" charset="0"/>
                <a:cs typeface="Roboto" panose="02000000000000000000" pitchFamily="2" charset="0"/>
              </a:rPr>
              <a:t>The balance of nature is a concept which describes the state of equilibrium between living organisms like human beings, plants and animals and also their environment. </a:t>
            </a:r>
            <a:endParaRPr lang="en-US" sz="2800" cap="none" dirty="0">
              <a:ln w="0"/>
              <a:solidFill>
                <a:schemeClr val="bg1"/>
              </a:solidFill>
              <a:latin typeface="Century Gothic" panose="020B0502020202020204" pitchFamily="34"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28812120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Rectangle 6">
            <a:extLst>
              <a:ext uri="{FF2B5EF4-FFF2-40B4-BE49-F238E27FC236}">
                <a16:creationId xmlns:a16="http://schemas.microsoft.com/office/drawing/2014/main" id="{2B271AF6-78B2-4228-8832-098BA6386738}"/>
              </a:ext>
            </a:extLst>
          </p:cNvPr>
          <p:cNvSpPr/>
          <p:nvPr/>
        </p:nvSpPr>
        <p:spPr>
          <a:xfrm>
            <a:off x="0" y="0"/>
            <a:ext cx="12192000" cy="6858000"/>
          </a:xfrm>
          <a:prstGeom prst="rect">
            <a:avLst/>
          </a:prstGeom>
          <a:gradFill>
            <a:gsLst>
              <a:gs pos="0">
                <a:schemeClr val="tx1">
                  <a:alpha val="3000"/>
                </a:schemeClr>
              </a:gs>
              <a:gs pos="48000">
                <a:schemeClr val="tx1">
                  <a:lumMod val="85000"/>
                  <a:lumOff val="15000"/>
                  <a:alpha val="80000"/>
                </a:schemeClr>
              </a:gs>
              <a:gs pos="100000">
                <a:srgbClr val="002060">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0" y="429822"/>
            <a:ext cx="7200900" cy="6750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smtClean="0">
                <a:solidFill>
                  <a:schemeClr val="tx1"/>
                </a:solidFill>
                <a:latin typeface="Century Gothic" panose="020B0502020202020204" pitchFamily="34" charset="0"/>
              </a:rPr>
              <a:t>HOW DOES NATURE AFFECT OUR HEALTH?</a:t>
            </a:r>
            <a:endParaRPr lang="en-GB" sz="2800" b="1" dirty="0">
              <a:solidFill>
                <a:schemeClr val="tx1"/>
              </a:solidFill>
              <a:latin typeface="Century Gothic" panose="020B0502020202020204" pitchFamily="34" charset="0"/>
            </a:endParaRPr>
          </a:p>
        </p:txBody>
      </p:sp>
      <p:sp>
        <p:nvSpPr>
          <p:cNvPr id="10" name="Rectangle 9"/>
          <p:cNvSpPr/>
          <p:nvPr/>
        </p:nvSpPr>
        <p:spPr>
          <a:xfrm>
            <a:off x="3060700" y="2603139"/>
            <a:ext cx="6997700" cy="16132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sz="2000" b="1">
                <a:solidFill>
                  <a:schemeClr val="tx1"/>
                </a:solidFill>
                <a:latin typeface="Century Gothic" panose="020B0502020202020204" pitchFamily="34" charset="0"/>
              </a:rPr>
              <a:t>Exposure to nature not only makes you feel better emotionally, it contributes to your physical wellbeing, reducing blood pressure, heart rate, muscle tension, and the production of stress hormones.</a:t>
            </a:r>
            <a:endParaRPr lang="en-GB" sz="2000" b="1" dirty="0">
              <a:solidFill>
                <a:schemeClr val="tx1"/>
              </a:solidFill>
              <a:latin typeface="Century Gothic" panose="020B0502020202020204" pitchFamily="34" charset="0"/>
            </a:endParaRPr>
          </a:p>
        </p:txBody>
      </p:sp>
    </p:spTree>
    <p:extLst>
      <p:ext uri="{BB962C8B-B14F-4D97-AF65-F5344CB8AC3E}">
        <p14:creationId xmlns:p14="http://schemas.microsoft.com/office/powerpoint/2010/main" val="32277852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Rectangle 6">
            <a:extLst>
              <a:ext uri="{FF2B5EF4-FFF2-40B4-BE49-F238E27FC236}">
                <a16:creationId xmlns:a16="http://schemas.microsoft.com/office/drawing/2014/main" id="{2B271AF6-78B2-4228-8832-098BA6386738}"/>
              </a:ext>
            </a:extLst>
          </p:cNvPr>
          <p:cNvSpPr/>
          <p:nvPr/>
        </p:nvSpPr>
        <p:spPr>
          <a:xfrm>
            <a:off x="0" y="0"/>
            <a:ext cx="12192000" cy="6858000"/>
          </a:xfrm>
          <a:prstGeom prst="rect">
            <a:avLst/>
          </a:prstGeom>
          <a:gradFill>
            <a:gsLst>
              <a:gs pos="0">
                <a:schemeClr val="tx1">
                  <a:alpha val="3000"/>
                </a:schemeClr>
              </a:gs>
              <a:gs pos="48000">
                <a:schemeClr val="tx1">
                  <a:lumMod val="85000"/>
                  <a:lumOff val="15000"/>
                  <a:alpha val="80000"/>
                </a:schemeClr>
              </a:gs>
              <a:gs pos="100000">
                <a:srgbClr val="002060">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0" y="429822"/>
            <a:ext cx="7200900" cy="6750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smtClean="0">
                <a:solidFill>
                  <a:schemeClr val="tx1"/>
                </a:solidFill>
                <a:latin typeface="Century Gothic" panose="020B0502020202020204" pitchFamily="34" charset="0"/>
              </a:rPr>
              <a:t>HOW DOES NATURE AFFECT THE BRAIN?</a:t>
            </a:r>
            <a:endParaRPr lang="en-GB" sz="2800" b="1" dirty="0">
              <a:solidFill>
                <a:schemeClr val="tx1"/>
              </a:solidFill>
              <a:latin typeface="Century Gothic" panose="020B0502020202020204" pitchFamily="34" charset="0"/>
            </a:endParaRPr>
          </a:p>
        </p:txBody>
      </p:sp>
      <p:sp>
        <p:nvSpPr>
          <p:cNvPr id="10" name="Cloud 9"/>
          <p:cNvSpPr/>
          <p:nvPr/>
        </p:nvSpPr>
        <p:spPr>
          <a:xfrm>
            <a:off x="3600450" y="2819038"/>
            <a:ext cx="5181600" cy="3315062"/>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GB" sz="1600" b="1" dirty="0">
              <a:solidFill>
                <a:schemeClr val="tx1"/>
              </a:solidFill>
              <a:latin typeface="Century Gothic" panose="020B0502020202020204" pitchFamily="34" charset="0"/>
            </a:endParaRPr>
          </a:p>
        </p:txBody>
      </p:sp>
      <p:sp>
        <p:nvSpPr>
          <p:cNvPr id="5" name="Rectangle 4"/>
          <p:cNvSpPr/>
          <p:nvPr/>
        </p:nvSpPr>
        <p:spPr>
          <a:xfrm>
            <a:off x="4330700" y="3162028"/>
            <a:ext cx="3721100" cy="25020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sz="1600" b="1" dirty="0">
                <a:solidFill>
                  <a:schemeClr val="tx1"/>
                </a:solidFill>
                <a:latin typeface="Century Gothic" panose="020B0502020202020204" pitchFamily="34" charset="0"/>
              </a:rPr>
              <a:t>Scientists are beginning to find evidence that being in nature has a profound impact on our brains and our behaviour, helping us to reduce anxiety, brooding, and stress, and increase our attention capacity, creativity, and our ability to connect with other people.</a:t>
            </a:r>
            <a:endParaRPr lang="en-GB" sz="1600" b="1" dirty="0">
              <a:solidFill>
                <a:schemeClr val="tx1"/>
              </a:solidFill>
              <a:latin typeface="Century Gothic" panose="020B0502020202020204" pitchFamily="34" charset="0"/>
            </a:endParaRPr>
          </a:p>
        </p:txBody>
      </p:sp>
    </p:spTree>
    <p:extLst>
      <p:ext uri="{BB962C8B-B14F-4D97-AF65-F5344CB8AC3E}">
        <p14:creationId xmlns:p14="http://schemas.microsoft.com/office/powerpoint/2010/main" val="19929683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41067"/>
          </a:xfrm>
          <a:prstGeom prst="rect">
            <a:avLst/>
          </a:prstGeom>
        </p:spPr>
      </p:pic>
      <p:sp>
        <p:nvSpPr>
          <p:cNvPr id="7" name="Rectangle 6">
            <a:extLst>
              <a:ext uri="{FF2B5EF4-FFF2-40B4-BE49-F238E27FC236}">
                <a16:creationId xmlns:a16="http://schemas.microsoft.com/office/drawing/2014/main" id="{2B271AF6-78B2-4228-8832-098BA6386738}"/>
              </a:ext>
            </a:extLst>
          </p:cNvPr>
          <p:cNvSpPr/>
          <p:nvPr/>
        </p:nvSpPr>
        <p:spPr>
          <a:xfrm>
            <a:off x="0" y="0"/>
            <a:ext cx="12192000" cy="6858000"/>
          </a:xfrm>
          <a:prstGeom prst="rect">
            <a:avLst/>
          </a:prstGeom>
          <a:gradFill>
            <a:gsLst>
              <a:gs pos="0">
                <a:schemeClr val="tx1">
                  <a:alpha val="3000"/>
                </a:schemeClr>
              </a:gs>
              <a:gs pos="48000">
                <a:schemeClr val="tx1">
                  <a:lumMod val="85000"/>
                  <a:lumOff val="15000"/>
                  <a:alpha val="80000"/>
                </a:schemeClr>
              </a:gs>
              <a:gs pos="100000">
                <a:srgbClr val="002060">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0" y="429822"/>
            <a:ext cx="7467600" cy="6750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smtClean="0">
                <a:solidFill>
                  <a:schemeClr val="tx1"/>
                </a:solidFill>
                <a:latin typeface="Century Gothic" panose="020B0502020202020204" pitchFamily="34" charset="0"/>
              </a:rPr>
              <a:t>HOW DOES NATURE AFFECT PERSONALITY?</a:t>
            </a:r>
            <a:endParaRPr lang="en-GB" sz="2800" b="1" dirty="0">
              <a:solidFill>
                <a:schemeClr val="tx1"/>
              </a:solidFill>
              <a:latin typeface="Century Gothic" panose="020B0502020202020204" pitchFamily="34" charset="0"/>
            </a:endParaRPr>
          </a:p>
        </p:txBody>
      </p:sp>
      <p:sp>
        <p:nvSpPr>
          <p:cNvPr id="10" name="Rounded Rectangle 9"/>
          <p:cNvSpPr/>
          <p:nvPr/>
        </p:nvSpPr>
        <p:spPr>
          <a:xfrm>
            <a:off x="5080000" y="4470038"/>
            <a:ext cx="6883400" cy="2070462"/>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sz="1600" b="1" dirty="0" smtClean="0">
                <a:solidFill>
                  <a:schemeClr val="tx1"/>
                </a:solidFill>
                <a:latin typeface="Century Gothic" panose="020B0502020202020204" pitchFamily="34" charset="0"/>
              </a:rPr>
              <a:t>Genetics has more influence than parents do on shaping our personality. Molecular genetics is the study of which genes are associated with which personality traits. The largely unknown environmental influences, known as the no shared environmental effects, have the largest impact on personality.</a:t>
            </a:r>
            <a:endParaRPr lang="en-GB" sz="1600" b="1" dirty="0">
              <a:solidFill>
                <a:schemeClr val="tx1"/>
              </a:solidFill>
              <a:latin typeface="Century Gothic" panose="020B0502020202020204" pitchFamily="34" charset="0"/>
            </a:endParaRPr>
          </a:p>
        </p:txBody>
      </p:sp>
    </p:spTree>
    <p:extLst>
      <p:ext uri="{BB962C8B-B14F-4D97-AF65-F5344CB8AC3E}">
        <p14:creationId xmlns:p14="http://schemas.microsoft.com/office/powerpoint/2010/main" val="36229243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16" y="-1"/>
            <a:ext cx="12206516" cy="6863101"/>
          </a:xfrm>
          <a:prstGeom prst="rect">
            <a:avLst/>
          </a:prstGeom>
        </p:spPr>
      </p:pic>
      <p:sp>
        <p:nvSpPr>
          <p:cNvPr id="7" name="Rectangle 6">
            <a:extLst>
              <a:ext uri="{FF2B5EF4-FFF2-40B4-BE49-F238E27FC236}">
                <a16:creationId xmlns:a16="http://schemas.microsoft.com/office/drawing/2014/main" id="{2B271AF6-78B2-4228-8832-098BA6386738}"/>
              </a:ext>
            </a:extLst>
          </p:cNvPr>
          <p:cNvSpPr/>
          <p:nvPr/>
        </p:nvSpPr>
        <p:spPr>
          <a:xfrm>
            <a:off x="-14516" y="5100"/>
            <a:ext cx="12192000" cy="6858000"/>
          </a:xfrm>
          <a:prstGeom prst="rect">
            <a:avLst/>
          </a:prstGeom>
          <a:gradFill>
            <a:gsLst>
              <a:gs pos="0">
                <a:schemeClr val="tx1">
                  <a:alpha val="3000"/>
                </a:schemeClr>
              </a:gs>
              <a:gs pos="48000">
                <a:schemeClr val="tx1">
                  <a:lumMod val="85000"/>
                  <a:lumOff val="15000"/>
                  <a:alpha val="80000"/>
                </a:schemeClr>
              </a:gs>
              <a:gs pos="100000">
                <a:srgbClr val="002060">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0" y="429822"/>
            <a:ext cx="6324600" cy="6750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smtClean="0">
                <a:solidFill>
                  <a:schemeClr val="tx1"/>
                </a:solidFill>
                <a:latin typeface="Century Gothic" panose="020B0502020202020204" pitchFamily="34" charset="0"/>
              </a:rPr>
              <a:t>HOW DOES NATURE REDUCE STRESS?</a:t>
            </a:r>
            <a:endParaRPr lang="en-GB" sz="2800" b="1" dirty="0">
              <a:solidFill>
                <a:schemeClr val="tx1"/>
              </a:solidFill>
              <a:latin typeface="Century Gothic" panose="020B0502020202020204" pitchFamily="34" charset="0"/>
            </a:endParaRPr>
          </a:p>
        </p:txBody>
      </p:sp>
      <p:sp>
        <p:nvSpPr>
          <p:cNvPr id="12" name="Parallelogram 11"/>
          <p:cNvSpPr/>
          <p:nvPr/>
        </p:nvSpPr>
        <p:spPr>
          <a:xfrm>
            <a:off x="1669143" y="2397375"/>
            <a:ext cx="8708570" cy="1753711"/>
          </a:xfrm>
          <a:prstGeom prst="parallelogram">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b="1" dirty="0">
              <a:solidFill>
                <a:schemeClr val="tx1">
                  <a:lumMod val="95000"/>
                  <a:lumOff val="5000"/>
                </a:schemeClr>
              </a:solidFill>
              <a:latin typeface="Century Gothic" panose="020B0502020202020204" pitchFamily="34" charset="0"/>
            </a:endParaRPr>
          </a:p>
        </p:txBody>
      </p:sp>
      <p:sp>
        <p:nvSpPr>
          <p:cNvPr id="9" name="Parallelogram 8"/>
          <p:cNvSpPr/>
          <p:nvPr/>
        </p:nvSpPr>
        <p:spPr>
          <a:xfrm>
            <a:off x="1799771" y="2397375"/>
            <a:ext cx="8461828" cy="1753711"/>
          </a:xfrm>
          <a:prstGeom prst="parallelogram">
            <a:avLst/>
          </a:prstGeom>
          <a:solidFill>
            <a:schemeClr val="tx1">
              <a:lumMod val="95000"/>
              <a:lumOff val="5000"/>
              <a:alpha val="2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b="1" dirty="0">
              <a:solidFill>
                <a:schemeClr val="tx1">
                  <a:lumMod val="95000"/>
                  <a:lumOff val="5000"/>
                </a:schemeClr>
              </a:solidFill>
              <a:latin typeface="Century Gothic" panose="020B0502020202020204" pitchFamily="34" charset="0"/>
            </a:endParaRPr>
          </a:p>
        </p:txBody>
      </p:sp>
      <p:sp>
        <p:nvSpPr>
          <p:cNvPr id="14" name="Parallelogram 13"/>
          <p:cNvSpPr/>
          <p:nvPr/>
        </p:nvSpPr>
        <p:spPr>
          <a:xfrm>
            <a:off x="1930399" y="2397375"/>
            <a:ext cx="8186058" cy="1753711"/>
          </a:xfrm>
          <a:prstGeom prst="parallelogram">
            <a:avLst/>
          </a:prstGeom>
          <a:solidFill>
            <a:schemeClr val="tx1">
              <a:lumMod val="95000"/>
              <a:lumOff val="5000"/>
              <a:alpha val="2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b="1" dirty="0">
              <a:solidFill>
                <a:schemeClr val="tx1">
                  <a:lumMod val="95000"/>
                  <a:lumOff val="5000"/>
                </a:schemeClr>
              </a:solidFill>
              <a:latin typeface="Century Gothic" panose="020B0502020202020204" pitchFamily="34" charset="0"/>
            </a:endParaRPr>
          </a:p>
        </p:txBody>
      </p:sp>
      <p:sp>
        <p:nvSpPr>
          <p:cNvPr id="15" name="Parallelogram 14"/>
          <p:cNvSpPr/>
          <p:nvPr/>
        </p:nvSpPr>
        <p:spPr>
          <a:xfrm>
            <a:off x="2075543" y="2397375"/>
            <a:ext cx="7881257" cy="1753711"/>
          </a:xfrm>
          <a:prstGeom prst="parallelogram">
            <a:avLst/>
          </a:prstGeom>
          <a:solidFill>
            <a:schemeClr val="tx1">
              <a:lumMod val="95000"/>
              <a:lumOff val="5000"/>
              <a:alpha val="2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b="1" dirty="0">
              <a:solidFill>
                <a:schemeClr val="tx1">
                  <a:lumMod val="95000"/>
                  <a:lumOff val="5000"/>
                </a:schemeClr>
              </a:solidFill>
              <a:latin typeface="Century Gothic" panose="020B0502020202020204" pitchFamily="34" charset="0"/>
            </a:endParaRPr>
          </a:p>
        </p:txBody>
      </p:sp>
      <p:sp>
        <p:nvSpPr>
          <p:cNvPr id="16" name="Parallelogram 15"/>
          <p:cNvSpPr/>
          <p:nvPr/>
        </p:nvSpPr>
        <p:spPr>
          <a:xfrm>
            <a:off x="1669143" y="2473574"/>
            <a:ext cx="8599714" cy="1601311"/>
          </a:xfrm>
          <a:prstGeom prst="parallelogram">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solidFill>
                  <a:schemeClr val="bg1"/>
                </a:solidFill>
                <a:latin typeface="Century Gothic" panose="020B0502020202020204" pitchFamily="34" charset="0"/>
              </a:rPr>
              <a:t>A pleasant walk in the woods, a 'nature pill,' measurably reduces stress hormone levels.</a:t>
            </a:r>
            <a:endParaRPr lang="en-GB" sz="3200"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21299145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TotalTime>
  <Words>387</Words>
  <Application>Microsoft Office PowerPoint</Application>
  <PresentationFormat>Widescreen</PresentationFormat>
  <Paragraphs>21</Paragraphs>
  <Slides>10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Calibri Light</vt:lpstr>
      <vt:lpstr>Century Gothic</vt:lpstr>
      <vt:lpstr>Roboto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MILTON Bhowmick</dc:creator>
  <cp:lastModifiedBy>MILTON Bhowmick</cp:lastModifiedBy>
  <cp:revision>207</cp:revision>
  <dcterms:created xsi:type="dcterms:W3CDTF">2019-06-28T06:07:26Z</dcterms:created>
  <dcterms:modified xsi:type="dcterms:W3CDTF">2019-07-10T11:14:35Z</dcterms:modified>
</cp:coreProperties>
</file>