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Gloria Hallelujah"/>
      <p:regular r:id="rId38"/>
    </p:embeddedFont>
    <p:embeddedFont>
      <p:font typeface="Indie Flower"/>
      <p:regular r:id="rId39"/>
    </p:embeddedFont>
    <p:embeddedFont>
      <p:font typeface="Carter One"/>
      <p:regular r:id="rId40"/>
    </p:embeddedFont>
    <p:embeddedFont>
      <p:font typeface="Dancing Script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64CC7CF-0C6D-46DC-9671-928F41E488DE}">
  <a:tblStyle styleId="{364CC7CF-0C6D-46DC-9671-928F41E488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arterOne-regular.fntdata"/><Relationship Id="rId20" Type="http://schemas.openxmlformats.org/officeDocument/2006/relationships/slide" Target="slides/slide15.xml"/><Relationship Id="rId42" Type="http://schemas.openxmlformats.org/officeDocument/2006/relationships/font" Target="fonts/DancingScript-bold.fntdata"/><Relationship Id="rId41" Type="http://schemas.openxmlformats.org/officeDocument/2006/relationships/font" Target="fonts/DancingScript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IndieFlower-regular.fntdata"/><Relationship Id="rId16" Type="http://schemas.openxmlformats.org/officeDocument/2006/relationships/slide" Target="slides/slide11.xml"/><Relationship Id="rId38" Type="http://schemas.openxmlformats.org/officeDocument/2006/relationships/font" Target="fonts/GloriaHallelujah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" name="Google Shape;1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90eb3387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90eb3387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90eb3387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90eb3387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90eb3387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90eb3387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90c8287b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90c8287b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cia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"/>
          <p:cNvSpPr txBox="1"/>
          <p:nvPr>
            <p:ph idx="12" type="sldNum"/>
          </p:nvPr>
        </p:nvSpPr>
        <p:spPr>
          <a:xfrm>
            <a:off x="8475458" y="44293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buNone/>
              <a:defRPr b="1" sz="1200">
                <a:solidFill>
                  <a:srgbClr val="FF0000"/>
                </a:solidFill>
              </a:defRPr>
            </a:lvl1pPr>
            <a:lvl2pPr lvl="1" algn="l">
              <a:buNone/>
              <a:defRPr b="1" sz="1200">
                <a:solidFill>
                  <a:srgbClr val="FF0000"/>
                </a:solidFill>
              </a:defRPr>
            </a:lvl2pPr>
            <a:lvl3pPr lvl="2" algn="l">
              <a:buNone/>
              <a:defRPr b="1" sz="1200">
                <a:solidFill>
                  <a:srgbClr val="FF0000"/>
                </a:solidFill>
              </a:defRPr>
            </a:lvl3pPr>
            <a:lvl4pPr lvl="3" algn="l">
              <a:buNone/>
              <a:defRPr b="1" sz="1200">
                <a:solidFill>
                  <a:srgbClr val="FF0000"/>
                </a:solidFill>
              </a:defRPr>
            </a:lvl4pPr>
            <a:lvl5pPr lvl="4" algn="l">
              <a:buNone/>
              <a:defRPr b="1" sz="1200">
                <a:solidFill>
                  <a:srgbClr val="FF0000"/>
                </a:solidFill>
              </a:defRPr>
            </a:lvl5pPr>
            <a:lvl6pPr lvl="5" algn="l">
              <a:buNone/>
              <a:defRPr b="1" sz="1200">
                <a:solidFill>
                  <a:srgbClr val="FF0000"/>
                </a:solidFill>
              </a:defRPr>
            </a:lvl6pPr>
            <a:lvl7pPr lvl="6" algn="l">
              <a:buNone/>
              <a:defRPr b="1" sz="1200">
                <a:solidFill>
                  <a:srgbClr val="FF0000"/>
                </a:solidFill>
              </a:defRPr>
            </a:lvl7pPr>
            <a:lvl8pPr lvl="7" algn="l">
              <a:buNone/>
              <a:defRPr b="1" sz="1200">
                <a:solidFill>
                  <a:srgbClr val="FF0000"/>
                </a:solidFill>
              </a:defRPr>
            </a:lvl8pPr>
            <a:lvl9pPr lvl="8" algn="l">
              <a:buNone/>
              <a:defRPr b="1" sz="1200">
                <a:solidFill>
                  <a:srgbClr val="FF0000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" name="Google Shape;10;p3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" name="Google Shape;14;p4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264500" y="4320501"/>
            <a:ext cx="695600" cy="6706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Relationship Id="rId4" Type="http://schemas.openxmlformats.org/officeDocument/2006/relationships/image" Target="../media/image2.png"/><Relationship Id="rId5" Type="http://schemas.openxmlformats.org/officeDocument/2006/relationships/image" Target="../media/image6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20.png"/><Relationship Id="rId5" Type="http://schemas.openxmlformats.org/officeDocument/2006/relationships/image" Target="../media/image6.png"/><Relationship Id="rId6" Type="http://schemas.openxmlformats.org/officeDocument/2006/relationships/image" Target="../media/image3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6.png"/><Relationship Id="rId4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jpg"/><Relationship Id="rId4" Type="http://schemas.openxmlformats.org/officeDocument/2006/relationships/image" Target="../media/image27.png"/><Relationship Id="rId5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Relationship Id="rId4" Type="http://schemas.openxmlformats.org/officeDocument/2006/relationships/image" Target="../media/image21.jpg"/><Relationship Id="rId5" Type="http://schemas.openxmlformats.org/officeDocument/2006/relationships/image" Target="../media/image28.png"/><Relationship Id="rId6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Relationship Id="rId4" Type="http://schemas.openxmlformats.org/officeDocument/2006/relationships/image" Target="../media/image31.png"/><Relationship Id="rId5" Type="http://schemas.openxmlformats.org/officeDocument/2006/relationships/image" Target="../media/image26.jpg"/><Relationship Id="rId6" Type="http://schemas.openxmlformats.org/officeDocument/2006/relationships/image" Target="../media/image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8.png"/><Relationship Id="rId4" Type="http://schemas.openxmlformats.org/officeDocument/2006/relationships/image" Target="../media/image60.png"/><Relationship Id="rId5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1.jpg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image" Target="../media/image57.png"/><Relationship Id="rId11" Type="http://schemas.openxmlformats.org/officeDocument/2006/relationships/image" Target="../media/image44.png"/><Relationship Id="rId10" Type="http://schemas.openxmlformats.org/officeDocument/2006/relationships/image" Target="../media/image50.png"/><Relationship Id="rId21" Type="http://schemas.openxmlformats.org/officeDocument/2006/relationships/image" Target="../media/image56.png"/><Relationship Id="rId13" Type="http://schemas.openxmlformats.org/officeDocument/2006/relationships/image" Target="../media/image54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5.png"/><Relationship Id="rId4" Type="http://schemas.openxmlformats.org/officeDocument/2006/relationships/image" Target="../media/image36.png"/><Relationship Id="rId9" Type="http://schemas.openxmlformats.org/officeDocument/2006/relationships/image" Target="../media/image46.png"/><Relationship Id="rId15" Type="http://schemas.openxmlformats.org/officeDocument/2006/relationships/image" Target="../media/image53.png"/><Relationship Id="rId14" Type="http://schemas.openxmlformats.org/officeDocument/2006/relationships/image" Target="../media/image48.png"/><Relationship Id="rId17" Type="http://schemas.openxmlformats.org/officeDocument/2006/relationships/image" Target="../media/image51.png"/><Relationship Id="rId16" Type="http://schemas.openxmlformats.org/officeDocument/2006/relationships/image" Target="../media/image52.png"/><Relationship Id="rId5" Type="http://schemas.openxmlformats.org/officeDocument/2006/relationships/image" Target="../media/image40.png"/><Relationship Id="rId19" Type="http://schemas.openxmlformats.org/officeDocument/2006/relationships/image" Target="../media/image55.png"/><Relationship Id="rId6" Type="http://schemas.openxmlformats.org/officeDocument/2006/relationships/image" Target="../media/image35.png"/><Relationship Id="rId18" Type="http://schemas.openxmlformats.org/officeDocument/2006/relationships/image" Target="../media/image49.png"/><Relationship Id="rId7" Type="http://schemas.openxmlformats.org/officeDocument/2006/relationships/image" Target="../media/image45.png"/><Relationship Id="rId8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2.png"/><Relationship Id="rId6" Type="http://schemas.openxmlformats.org/officeDocument/2006/relationships/image" Target="../media/image61.png"/><Relationship Id="rId7" Type="http://schemas.openxmlformats.org/officeDocument/2006/relationships/image" Target="../media/image6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4.pn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eme-for-google-slide-halloween.jpg" id="21" name="Google Shape;2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1306300" y="621850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2302900" y="738875"/>
            <a:ext cx="355124" cy="3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89297">
            <a:off x="722517" y="1552640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61">
            <a:off x="3476152" y="602601"/>
            <a:ext cx="445066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2938050" y="992200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2699650" y="246175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419">
            <a:off x="1918282" y="334832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89158">
            <a:off x="1022378" y="1286593"/>
            <a:ext cx="187053" cy="18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2408198">
            <a:off x="808106" y="2178157"/>
            <a:ext cx="252409" cy="25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89297">
            <a:off x="636392" y="946452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2502">
            <a:off x="3068448" y="535095"/>
            <a:ext cx="273107" cy="27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32">
            <a:off x="3760256" y="180929"/>
            <a:ext cx="268063" cy="26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47">
            <a:off x="4188172" y="826397"/>
            <a:ext cx="291855" cy="29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903">
            <a:off x="4119020" y="501094"/>
            <a:ext cx="224731" cy="22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1571944">
            <a:off x="4611530" y="518201"/>
            <a:ext cx="365188" cy="36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2502">
            <a:off x="3268952" y="156978"/>
            <a:ext cx="202998" cy="20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344">
            <a:off x="2327049" y="62769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68">
            <a:off x="883712" y="133843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915092" y="567620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07">
            <a:off x="1384620" y="-85178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2">
            <a:off x="1864725" y="969951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900">
            <a:off x="4326222" y="166572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590588" y="568075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718100" y="856825"/>
            <a:ext cx="355124" cy="3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61">
            <a:off x="2891352" y="720551"/>
            <a:ext cx="445066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2353250" y="1110150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2114850" y="364125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419">
            <a:off x="1333482" y="452782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89297">
            <a:off x="51592" y="1064402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2502">
            <a:off x="2483648" y="653045"/>
            <a:ext cx="273107" cy="27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32">
            <a:off x="3175456" y="298879"/>
            <a:ext cx="268063" cy="26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47">
            <a:off x="3603372" y="944347"/>
            <a:ext cx="291855" cy="29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903">
            <a:off x="3534220" y="619044"/>
            <a:ext cx="224731" cy="22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1571944">
            <a:off x="4026730" y="636151"/>
            <a:ext cx="365188" cy="36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2502">
            <a:off x="2684152" y="274928"/>
            <a:ext cx="202998" cy="20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344">
            <a:off x="1742249" y="180719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68">
            <a:off x="298912" y="251793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330292" y="685570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07">
            <a:off x="799820" y="32772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2">
            <a:off x="1254750" y="1116113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900">
            <a:off x="3741422" y="284522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2481825" y="557813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64020">
            <a:off x="50050" y="-7775"/>
            <a:ext cx="355125" cy="35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61">
            <a:off x="4651677" y="538563"/>
            <a:ext cx="445066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4113575" y="928162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3945313" y="39775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419">
            <a:off x="3093807" y="270794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89297">
            <a:off x="135667" y="580165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2502">
            <a:off x="4243973" y="471058"/>
            <a:ext cx="273107" cy="27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32">
            <a:off x="4935781" y="116891"/>
            <a:ext cx="268063" cy="26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847">
            <a:off x="4617535" y="1069722"/>
            <a:ext cx="291855" cy="29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903">
            <a:off x="5294545" y="437056"/>
            <a:ext cx="224731" cy="22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1571944">
            <a:off x="5196330" y="760489"/>
            <a:ext cx="365188" cy="36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2502">
            <a:off x="4444477" y="92941"/>
            <a:ext cx="202998" cy="20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344">
            <a:off x="3502574" y="-1268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68">
            <a:off x="2059237" y="69806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2090617" y="503582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07">
            <a:off x="2560145" y="-149216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2">
            <a:off x="3040250" y="905913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900">
            <a:off x="5501747" y="102535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-505625" y="1990225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490975" y="2107250"/>
            <a:ext cx="355124" cy="3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126125" y="2360575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961225" y="1661350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419">
            <a:off x="106357" y="1703207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589297">
            <a:off x="-1175533" y="2314827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904344">
            <a:off x="515124" y="1431144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68">
            <a:off x="-928213" y="1502218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0">
            <a:off x="-896833" y="1935995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07">
            <a:off x="-427305" y="1283197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1018712">
            <a:off x="52800" y="2338326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836900">
            <a:off x="2514297" y="1534947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2757" y="3804086"/>
            <a:ext cx="1266425" cy="70313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6"/>
          <p:cNvSpPr txBox="1"/>
          <p:nvPr/>
        </p:nvSpPr>
        <p:spPr>
          <a:xfrm rot="-1728424">
            <a:off x="-347483" y="360757"/>
            <a:ext cx="3028255" cy="8577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HAPPY </a:t>
            </a:r>
            <a:endParaRPr b="1" sz="36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HALLOWEEN</a:t>
            </a:r>
            <a:endParaRPr b="1" sz="36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</a:rPr>
              <a:t>2017</a:t>
            </a:r>
            <a:r>
              <a:rPr lang="en-GB" sz="3600">
                <a:solidFill>
                  <a:srgbClr val="FFFFFF"/>
                </a:solidFill>
              </a:rPr>
              <a:t> </a:t>
            </a:r>
            <a:endParaRPr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20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5"/>
          <p:cNvSpPr txBox="1"/>
          <p:nvPr>
            <p:ph idx="12" type="sldNum"/>
          </p:nvPr>
        </p:nvSpPr>
        <p:spPr>
          <a:xfrm>
            <a:off x="8475458" y="44293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6" name="Google Shape;176;p15"/>
          <p:cNvSpPr txBox="1"/>
          <p:nvPr>
            <p:ph type="title"/>
          </p:nvPr>
        </p:nvSpPr>
        <p:spPr>
          <a:xfrm>
            <a:off x="359475" y="451450"/>
            <a:ext cx="84651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Gloria Hallelujah"/>
                <a:ea typeface="Gloria Hallelujah"/>
                <a:cs typeface="Gloria Hallelujah"/>
                <a:sym typeface="Gloria Hallelujah"/>
              </a:rPr>
              <a:t>Infographic Diagram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77" name="Google Shape;177;p15"/>
          <p:cNvSpPr txBox="1"/>
          <p:nvPr/>
        </p:nvSpPr>
        <p:spPr>
          <a:xfrm>
            <a:off x="3547563" y="1634450"/>
            <a:ext cx="1944000" cy="11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rter One"/>
              <a:ea typeface="Carter One"/>
              <a:cs typeface="Carter One"/>
              <a:sym typeface="Carter One"/>
            </a:endParaRPr>
          </a:p>
        </p:txBody>
      </p:sp>
      <p:pic>
        <p:nvPicPr>
          <p:cNvPr descr="halloween-151843_1280 (1).png" id="178" name="Google Shape;1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73421" y="4405950"/>
            <a:ext cx="557549" cy="518776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5"/>
          <p:cNvSpPr/>
          <p:nvPr/>
        </p:nvSpPr>
        <p:spPr>
          <a:xfrm>
            <a:off x="575800" y="1581650"/>
            <a:ext cx="1521300" cy="1521600"/>
          </a:xfrm>
          <a:prstGeom prst="flowChartConnector">
            <a:avLst/>
          </a:prstGeom>
          <a:solidFill>
            <a:schemeClr val="lt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8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80" name="Google Shape;180;p15"/>
          <p:cNvSpPr/>
          <p:nvPr/>
        </p:nvSpPr>
        <p:spPr>
          <a:xfrm>
            <a:off x="3776200" y="3410450"/>
            <a:ext cx="1521300" cy="1521600"/>
          </a:xfrm>
          <a:prstGeom prst="flowChartConnector">
            <a:avLst/>
          </a:prstGeom>
          <a:solidFill>
            <a:schemeClr val="lt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8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81" name="Google Shape;181;p15"/>
          <p:cNvSpPr/>
          <p:nvPr/>
        </p:nvSpPr>
        <p:spPr>
          <a:xfrm>
            <a:off x="7035500" y="1490013"/>
            <a:ext cx="1521300" cy="1521600"/>
          </a:xfrm>
          <a:prstGeom prst="flowChartConnector">
            <a:avLst/>
          </a:prstGeom>
          <a:solidFill>
            <a:schemeClr val="lt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8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"/>
          <p:cNvSpPr txBox="1"/>
          <p:nvPr>
            <p:ph idx="12" type="sldNum"/>
          </p:nvPr>
        </p:nvSpPr>
        <p:spPr>
          <a:xfrm>
            <a:off x="8475458" y="44293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7" name="Google Shape;187;p16"/>
          <p:cNvSpPr txBox="1"/>
          <p:nvPr>
            <p:ph type="title"/>
          </p:nvPr>
        </p:nvSpPr>
        <p:spPr>
          <a:xfrm>
            <a:off x="562475" y="597250"/>
            <a:ext cx="52452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3 Column Text</a:t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88" name="Google Shape;188;p16"/>
          <p:cNvSpPr txBox="1"/>
          <p:nvPr/>
        </p:nvSpPr>
        <p:spPr>
          <a:xfrm>
            <a:off x="271775" y="2584475"/>
            <a:ext cx="27987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Less is more</a:t>
            </a:r>
            <a:endParaRPr b="1"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The less information you give, better remember your audience. Create shorts and concise messages.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89" name="Google Shape;189;p16"/>
          <p:cNvSpPr txBox="1"/>
          <p:nvPr/>
        </p:nvSpPr>
        <p:spPr>
          <a:xfrm>
            <a:off x="3073763" y="2584475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Use the contrast</a:t>
            </a: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. 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The contrast gives you the option to call attention to what you want to highlight. Use the size, colour, composition.</a:t>
            </a:r>
            <a:r>
              <a:rPr lang="en-GB">
                <a:latin typeface="Carter One"/>
                <a:ea typeface="Carter One"/>
                <a:cs typeface="Carter One"/>
                <a:sym typeface="Carter One"/>
              </a:rPr>
              <a:t> </a:t>
            </a:r>
            <a:endParaRPr b="1"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90" name="Google Shape;190;p16"/>
          <p:cNvSpPr txBox="1"/>
          <p:nvPr/>
        </p:nvSpPr>
        <p:spPr>
          <a:xfrm>
            <a:off x="5932450" y="2584475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Use a good template</a:t>
            </a: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. 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You must choose a template that suits the type of work your are about to submit.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91" name="Google Shape;1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7875" y="1766350"/>
            <a:ext cx="803050" cy="77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9200" y="1766350"/>
            <a:ext cx="803050" cy="77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9600" y="1766350"/>
            <a:ext cx="803050" cy="77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6925" y="0"/>
            <a:ext cx="9180926" cy="4991099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7"/>
          <p:cNvSpPr txBox="1"/>
          <p:nvPr>
            <p:ph type="title"/>
          </p:nvPr>
        </p:nvSpPr>
        <p:spPr>
          <a:xfrm>
            <a:off x="495450" y="54325"/>
            <a:ext cx="76389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Images</a:t>
            </a:r>
            <a:endParaRPr b="1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4582625" y="2581575"/>
            <a:ext cx="5323500" cy="28725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 good image in your presentation is worth a thousand words.</a:t>
            </a:r>
            <a:endParaRPr b="1" sz="18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b="1" lang="en-GB" sz="18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Choose good themes for your presentations.</a:t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"/>
          <p:cNvSpPr txBox="1"/>
          <p:nvPr/>
        </p:nvSpPr>
        <p:spPr>
          <a:xfrm>
            <a:off x="1189188" y="4162500"/>
            <a:ext cx="67656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With a good image you can explain a complex concept in a simple way.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06" name="Google Shape;2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2700" y="322875"/>
            <a:ext cx="5238600" cy="369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 txBox="1"/>
          <p:nvPr>
            <p:ph idx="12" type="sldNum"/>
          </p:nvPr>
        </p:nvSpPr>
        <p:spPr>
          <a:xfrm>
            <a:off x="8475458" y="44293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2" name="Google Shape;212;p19"/>
          <p:cNvSpPr txBox="1"/>
          <p:nvPr>
            <p:ph type="title"/>
          </p:nvPr>
        </p:nvSpPr>
        <p:spPr>
          <a:xfrm>
            <a:off x="865775" y="549625"/>
            <a:ext cx="77790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Tables</a:t>
            </a:r>
            <a:endParaRPr b="1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13" name="Google Shape;213;p19"/>
          <p:cNvSpPr txBox="1"/>
          <p:nvPr>
            <p:ph idx="1" type="subTitle"/>
          </p:nvPr>
        </p:nvSpPr>
        <p:spPr>
          <a:xfrm>
            <a:off x="865775" y="2270088"/>
            <a:ext cx="2901600" cy="145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The tables are very useful for displaying information ordered.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aphicFrame>
        <p:nvGraphicFramePr>
          <p:cNvPr id="214" name="Google Shape;214;p19"/>
          <p:cNvGraphicFramePr/>
          <p:nvPr/>
        </p:nvGraphicFramePr>
        <p:xfrm>
          <a:off x="4379150" y="2270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{364CC7CF-0C6D-46DC-9671-928F41E488DE}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CAPITAL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HABITANTES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(MILLONES)</a:t>
                      </a:r>
                      <a:endParaRPr sz="7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MONEDA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MÉXICO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CIUDAD DE MÉXICO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122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PESO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U.S.A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WASHINGTON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270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DOLAR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ALEMANIA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BERLIN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82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EURO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0" title="Points scored"/>
          <p:cNvPicPr preferRelativeResize="0"/>
          <p:nvPr/>
        </p:nvPicPr>
        <p:blipFill rotWithShape="1">
          <a:blip r:embed="rId3">
            <a:alphaModFix/>
          </a:blip>
          <a:srcRect b="15525" l="15331" r="24543" t="7385"/>
          <a:stretch/>
        </p:blipFill>
        <p:spPr>
          <a:xfrm>
            <a:off x="4422800" y="1556400"/>
            <a:ext cx="3504050" cy="27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0"/>
          <p:cNvSpPr txBox="1"/>
          <p:nvPr>
            <p:ph idx="12" type="sldNum"/>
          </p:nvPr>
        </p:nvSpPr>
        <p:spPr>
          <a:xfrm>
            <a:off x="8475458" y="44293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1" name="Google Shape;221;p20"/>
          <p:cNvSpPr txBox="1"/>
          <p:nvPr>
            <p:ph type="title"/>
          </p:nvPr>
        </p:nvSpPr>
        <p:spPr>
          <a:xfrm>
            <a:off x="1251100" y="549625"/>
            <a:ext cx="71271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Gloria Hallelujah"/>
                <a:ea typeface="Gloria Hallelujah"/>
                <a:cs typeface="Gloria Hallelujah"/>
                <a:sym typeface="Gloria Hallelujah"/>
              </a:rPr>
              <a:t>Use Charts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22" name="Google Shape;222;p20"/>
          <p:cNvSpPr txBox="1"/>
          <p:nvPr>
            <p:ph idx="1" type="subTitle"/>
          </p:nvPr>
        </p:nvSpPr>
        <p:spPr>
          <a:xfrm>
            <a:off x="1251100" y="1956425"/>
            <a:ext cx="2937900" cy="21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Graphics help us to understand the relationships between numerical values.</a:t>
            </a:r>
            <a:endParaRPr sz="18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"/>
          <p:cNvSpPr txBox="1"/>
          <p:nvPr/>
        </p:nvSpPr>
        <p:spPr>
          <a:xfrm>
            <a:off x="1599925" y="4376750"/>
            <a:ext cx="61545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Carter One"/>
                <a:ea typeface="Carter One"/>
                <a:cs typeface="Carter One"/>
                <a:sym typeface="Carter One"/>
              </a:rPr>
              <a:t>You can insert graphs from</a:t>
            </a:r>
            <a:r>
              <a:rPr lang="en-GB">
                <a:latin typeface="Carter One"/>
                <a:ea typeface="Carter One"/>
                <a:cs typeface="Carter One"/>
                <a:sym typeface="Carter One"/>
              </a:rPr>
              <a:t> </a:t>
            </a:r>
            <a:r>
              <a:rPr lang="en-GB" u="sng">
                <a:latin typeface="Carter One"/>
                <a:ea typeface="Carter One"/>
                <a:cs typeface="Carter One"/>
                <a:sym typeface="Carter One"/>
                <a:hlinkClick r:id="rId3"/>
              </a:rPr>
              <a:t>Google Sheets </a:t>
            </a:r>
            <a:endParaRPr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info icon" id="228" name="Google Shape;228;p21" title="info ic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9350" y="4567925"/>
            <a:ext cx="446025" cy="446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lloween-151843_1280 (1).png" id="229" name="Google Shape;22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37471" y="4624725"/>
            <a:ext cx="557549" cy="51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80831" y="0"/>
            <a:ext cx="6520918" cy="4328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2"/>
          <p:cNvSpPr txBox="1"/>
          <p:nvPr>
            <p:ph type="title"/>
          </p:nvPr>
        </p:nvSpPr>
        <p:spPr>
          <a:xfrm>
            <a:off x="1199325" y="768700"/>
            <a:ext cx="72894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Gloria Hallelujah"/>
                <a:ea typeface="Gloria Hallelujah"/>
                <a:cs typeface="Gloria Hallelujah"/>
                <a:sym typeface="Gloria Hallelujah"/>
              </a:rPr>
              <a:t>Flow Charts (Process)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36" name="Google Shape;236;p22"/>
          <p:cNvSpPr txBox="1"/>
          <p:nvPr>
            <p:ph idx="1" type="subTitle"/>
          </p:nvPr>
        </p:nvSpPr>
        <p:spPr>
          <a:xfrm>
            <a:off x="1199325" y="2073475"/>
            <a:ext cx="3118500" cy="202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Flowcharts are used to graphically represent the flow or sequences of simple routines.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descr="diagrama-flujo-google-slides.png" id="237" name="Google Shape;2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1650" y="1529728"/>
            <a:ext cx="3118500" cy="31137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/>
          <p:nvPr>
            <p:ph idx="12" type="sldNum"/>
          </p:nvPr>
        </p:nvSpPr>
        <p:spPr>
          <a:xfrm>
            <a:off x="8475458" y="44293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fondo-tierra-ppt.jpg" id="243" name="Google Shape;243;p23"/>
          <p:cNvPicPr preferRelativeResize="0"/>
          <p:nvPr/>
        </p:nvPicPr>
        <p:blipFill rotWithShape="1">
          <a:blip r:embed="rId3">
            <a:alphaModFix/>
          </a:blip>
          <a:srcRect b="0" l="4495" r="4495" t="0"/>
          <a:stretch/>
        </p:blipFill>
        <p:spPr>
          <a:xfrm>
            <a:off x="193625" y="176825"/>
            <a:ext cx="8751030" cy="480792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3"/>
          <p:cNvSpPr txBox="1"/>
          <p:nvPr/>
        </p:nvSpPr>
        <p:spPr>
          <a:xfrm>
            <a:off x="777250" y="3477150"/>
            <a:ext cx="1581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MAPS</a:t>
            </a:r>
            <a:endParaRPr sz="30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5" name="Google Shape;245;p2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855125" y="2393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fondo-gratis-power.jpg" id="250" name="Google Shape;250;p24"/>
          <p:cNvPicPr preferRelativeResize="0"/>
          <p:nvPr/>
        </p:nvPicPr>
        <p:blipFill rotWithShape="1">
          <a:blip r:embed="rId3">
            <a:alphaModFix/>
          </a:blip>
          <a:srcRect b="12495" l="0" r="0" t="12502"/>
          <a:stretch/>
        </p:blipFill>
        <p:spPr>
          <a:xfrm>
            <a:off x="0" y="0"/>
            <a:ext cx="9144004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4"/>
          <p:cNvSpPr txBox="1"/>
          <p:nvPr>
            <p:ph idx="12" type="sldNum"/>
          </p:nvPr>
        </p:nvSpPr>
        <p:spPr>
          <a:xfrm>
            <a:off x="8475458" y="44293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2" name="Google Shape;252;p24"/>
          <p:cNvSpPr txBox="1"/>
          <p:nvPr>
            <p:ph type="title"/>
          </p:nvPr>
        </p:nvSpPr>
        <p:spPr>
          <a:xfrm>
            <a:off x="365075" y="502000"/>
            <a:ext cx="67557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Gloria Hallelujah"/>
                <a:ea typeface="Gloria Hallelujah"/>
                <a:cs typeface="Gloria Hallelujah"/>
                <a:sym typeface="Gloria Hallelujah"/>
              </a:rPr>
              <a:t>Technology presentations</a:t>
            </a:r>
            <a:endParaRPr b="1" sz="24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53" name="Google Shape;253;p24"/>
          <p:cNvSpPr txBox="1"/>
          <p:nvPr>
            <p:ph idx="1" type="subTitle"/>
          </p:nvPr>
        </p:nvSpPr>
        <p:spPr>
          <a:xfrm>
            <a:off x="313925" y="1172500"/>
            <a:ext cx="6405000" cy="83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Below we provide a set of slides for your Apps 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or Web presentations.</a:t>
            </a: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54" name="Google Shape;25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07625" y="366850"/>
            <a:ext cx="2533974" cy="24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70775" y="2038850"/>
            <a:ext cx="1081049" cy="1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 txBox="1"/>
          <p:nvPr>
            <p:ph type="title"/>
          </p:nvPr>
        </p:nvSpPr>
        <p:spPr>
          <a:xfrm>
            <a:off x="2114550" y="188575"/>
            <a:ext cx="50484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Gloria Hallelujah"/>
                <a:ea typeface="Gloria Hallelujah"/>
                <a:cs typeface="Gloria Hallelujah"/>
                <a:sym typeface="Gloria Hallelujah"/>
              </a:rPr>
              <a:t>Instructions for use</a:t>
            </a:r>
            <a:endParaRPr b="1" sz="24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01" name="Google Shape;101;p7"/>
          <p:cNvSpPr txBox="1"/>
          <p:nvPr/>
        </p:nvSpPr>
        <p:spPr>
          <a:xfrm>
            <a:off x="956925" y="1295288"/>
            <a:ext cx="7958400" cy="26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Open this document in Google Slides, or click on the button “use this template”. To do this you must be logged in with your google.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EDIT IN GOOGLE SLIDES</a:t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Open File menu and select make a copy.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That will open a copy of this template in your google drive you can edit, add or delete.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EDIT IN POWERPOINT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Open File menu and select Download as a Microsoft Powerpoint. You will download a PPTX file that you can edit in Powerpoint.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0000"/>
              </a:solidFill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02" name="Google Shape;10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021" y="20307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335" y="3079225"/>
            <a:ext cx="484063" cy="473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7"/>
          <p:cNvGrpSpPr/>
          <p:nvPr/>
        </p:nvGrpSpPr>
        <p:grpSpPr>
          <a:xfrm>
            <a:off x="1156950" y="4318238"/>
            <a:ext cx="6726450" cy="376513"/>
            <a:chOff x="1137900" y="4327763"/>
            <a:chExt cx="6726450" cy="376513"/>
          </a:xfrm>
        </p:grpSpPr>
        <p:grpSp>
          <p:nvGrpSpPr>
            <p:cNvPr id="105" name="Google Shape;105;p7"/>
            <p:cNvGrpSpPr/>
            <p:nvPr/>
          </p:nvGrpSpPr>
          <p:grpSpPr>
            <a:xfrm>
              <a:off x="1137900" y="4327775"/>
              <a:ext cx="5597100" cy="376500"/>
              <a:chOff x="1137900" y="4251700"/>
              <a:chExt cx="5597100" cy="376500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1137900" y="4251700"/>
                <a:ext cx="5597100" cy="3765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952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107" name="Google Shape;107;p7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261800" y="4279811"/>
                <a:ext cx="320250" cy="3202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8" name="Google Shape;108;p7"/>
            <p:cNvSpPr txBox="1"/>
            <p:nvPr/>
          </p:nvSpPr>
          <p:spPr>
            <a:xfrm>
              <a:off x="1677450" y="4327763"/>
              <a:ext cx="6186900" cy="37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1200">
                <a:solidFill>
                  <a:srgbClr val="434343"/>
                </a:solidFill>
                <a:latin typeface="Carter One"/>
                <a:ea typeface="Carter One"/>
                <a:cs typeface="Carter One"/>
                <a:sym typeface="Carter One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rgbClr val="434343"/>
                  </a:solidFill>
                  <a:latin typeface="Carter One"/>
                  <a:ea typeface="Carter One"/>
                  <a:cs typeface="Carter One"/>
                  <a:sym typeface="Carter One"/>
                </a:rPr>
                <a:t>For Further information, go to</a:t>
              </a:r>
              <a:r>
                <a:rPr lang="en-GB" sz="1200">
                  <a:solidFill>
                    <a:srgbClr val="434343"/>
                  </a:solidFill>
                  <a:latin typeface="Carter One"/>
                  <a:ea typeface="Carter One"/>
                  <a:cs typeface="Carter One"/>
                  <a:sym typeface="Carter One"/>
                </a:rPr>
                <a:t> </a:t>
              </a:r>
              <a:r>
                <a:rPr lang="en-GB" sz="1200">
                  <a:solidFill>
                    <a:srgbClr val="434343"/>
                  </a:solidFill>
                  <a:latin typeface="Carter One"/>
                  <a:ea typeface="Carter One"/>
                  <a:cs typeface="Carter One"/>
                  <a:sym typeface="Carter One"/>
                </a:rPr>
                <a:t>https://www.slidespower.com/</a:t>
              </a:r>
              <a:endParaRPr sz="1200">
                <a:solidFill>
                  <a:srgbClr val="3D85C6"/>
                </a:solidFill>
                <a:latin typeface="Carter One"/>
                <a:ea typeface="Carter One"/>
                <a:cs typeface="Carter One"/>
                <a:sym typeface="Carter On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25"/>
          <p:cNvGrpSpPr/>
          <p:nvPr/>
        </p:nvGrpSpPr>
        <p:grpSpPr>
          <a:xfrm>
            <a:off x="1631131" y="1225471"/>
            <a:ext cx="1405188" cy="2707996"/>
            <a:chOff x="1012631" y="1225471"/>
            <a:chExt cx="1405188" cy="2707996"/>
          </a:xfrm>
        </p:grpSpPr>
        <p:pic>
          <p:nvPicPr>
            <p:cNvPr descr="iphone.png" id="261" name="Google Shape;261;p25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1012631" y="1225471"/>
              <a:ext cx="1405188" cy="270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62" name="Google Shape;262;p25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1143588" y="1652697"/>
              <a:ext cx="1170741" cy="1849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3" name="Google Shape;263;p25"/>
          <p:cNvSpPr txBox="1"/>
          <p:nvPr/>
        </p:nvSpPr>
        <p:spPr>
          <a:xfrm>
            <a:off x="3421350" y="2526575"/>
            <a:ext cx="56163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64" name="Google Shape;26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1350" y="1536800"/>
            <a:ext cx="2828950" cy="113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40020" y="1948700"/>
            <a:ext cx="505125" cy="44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/>
          <p:nvPr/>
        </p:nvSpPr>
        <p:spPr>
          <a:xfrm>
            <a:off x="3383100" y="2699775"/>
            <a:ext cx="5760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71" name="Google Shape;271;p26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529750" y="1327700"/>
            <a:ext cx="1311950" cy="1222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26"/>
          <p:cNvGrpSpPr/>
          <p:nvPr/>
        </p:nvGrpSpPr>
        <p:grpSpPr>
          <a:xfrm>
            <a:off x="1641742" y="1269193"/>
            <a:ext cx="1180547" cy="2488082"/>
            <a:chOff x="1031617" y="1327705"/>
            <a:chExt cx="1180547" cy="2488082"/>
          </a:xfrm>
        </p:grpSpPr>
        <p:pic>
          <p:nvPicPr>
            <p:cNvPr descr="iphone.png" id="273" name="Google Shape;273;p26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1031617" y="1327705"/>
              <a:ext cx="1180547" cy="2488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74" name="Google Shape;274;p26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1077884" y="1637301"/>
              <a:ext cx="1102862" cy="17761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5" name="Google Shape;275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38163" y="1808425"/>
            <a:ext cx="509174" cy="49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"/>
          <p:cNvSpPr txBox="1"/>
          <p:nvPr/>
        </p:nvSpPr>
        <p:spPr>
          <a:xfrm>
            <a:off x="4126475" y="2489025"/>
            <a:ext cx="3780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81" name="Google Shape;281;p27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4275100" y="1760250"/>
            <a:ext cx="874625" cy="8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7"/>
          <p:cNvPicPr preferRelativeResize="0"/>
          <p:nvPr/>
        </p:nvPicPr>
        <p:blipFill rotWithShape="1">
          <a:blip r:embed="rId4">
            <a:alphaModFix/>
          </a:blip>
          <a:srcRect b="4427" l="20367" r="20165" t="15935"/>
          <a:stretch/>
        </p:blipFill>
        <p:spPr>
          <a:xfrm>
            <a:off x="1759224" y="1306162"/>
            <a:ext cx="1744775" cy="24141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7"/>
          <p:cNvSpPr txBox="1"/>
          <p:nvPr/>
        </p:nvSpPr>
        <p:spPr>
          <a:xfrm>
            <a:off x="1924253" y="2744233"/>
            <a:ext cx="13935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9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Status battery 100 icon" id="284" name="Google Shape;284;p27" title="Status battery 100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0979" y="2084691"/>
            <a:ext cx="701266" cy="701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"/>
          <p:cNvSpPr txBox="1"/>
          <p:nvPr>
            <p:ph type="title"/>
          </p:nvPr>
        </p:nvSpPr>
        <p:spPr>
          <a:xfrm>
            <a:off x="558175" y="578200"/>
            <a:ext cx="3126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2400">
                <a:latin typeface="Gloria Hallelujah"/>
                <a:ea typeface="Gloria Hallelujah"/>
                <a:cs typeface="Gloria Hallelujah"/>
                <a:sym typeface="Gloria Hallelujah"/>
              </a:rPr>
              <a:t>Conclusions</a:t>
            </a:r>
            <a:endParaRPr b="1" sz="24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90" name="Google Shape;290;p28"/>
          <p:cNvSpPr txBox="1"/>
          <p:nvPr>
            <p:ph idx="1" type="subTitle"/>
          </p:nvPr>
        </p:nvSpPr>
        <p:spPr>
          <a:xfrm>
            <a:off x="3443375" y="657175"/>
            <a:ext cx="4944000" cy="73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We proceed to make a summary of the main points discussed in the presentation.</a:t>
            </a:r>
            <a:endParaRPr sz="16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91" name="Google Shape;291;p28"/>
          <p:cNvSpPr txBox="1"/>
          <p:nvPr/>
        </p:nvSpPr>
        <p:spPr>
          <a:xfrm>
            <a:off x="558175" y="2684775"/>
            <a:ext cx="18570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FONTS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It is important to use fonts that read well, without being in bold. Example: helvética.</a:t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Carter One"/>
              <a:ea typeface="Carter One"/>
              <a:cs typeface="Carter One"/>
              <a:sym typeface="Carter One"/>
            </a:endParaRPr>
          </a:p>
        </p:txBody>
      </p:sp>
      <p:sp>
        <p:nvSpPr>
          <p:cNvPr id="292" name="Google Shape;292;p28"/>
          <p:cNvSpPr txBox="1"/>
          <p:nvPr/>
        </p:nvSpPr>
        <p:spPr>
          <a:xfrm>
            <a:off x="2610233" y="2684775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DESIGN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A well-designed template is an ideal way to communicate a message simply and clearly.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200">
              <a:latin typeface="Carter One"/>
              <a:ea typeface="Carter One"/>
              <a:cs typeface="Carter One"/>
              <a:sym typeface="Carter One"/>
            </a:endParaRPr>
          </a:p>
        </p:txBody>
      </p:sp>
      <p:sp>
        <p:nvSpPr>
          <p:cNvPr id="293" name="Google Shape;293;p28"/>
          <p:cNvSpPr txBox="1"/>
          <p:nvPr/>
        </p:nvSpPr>
        <p:spPr>
          <a:xfrm>
            <a:off x="4611892" y="2684775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TIME PER SLIDE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In a quality slideshow, the time of exposure should not exceed 30 seconds.</a:t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94" name="Google Shape;294;p28"/>
          <p:cNvSpPr txBox="1"/>
          <p:nvPr/>
        </p:nvSpPr>
        <p:spPr>
          <a:xfrm>
            <a:off x="6630725" y="2684775"/>
            <a:ext cx="19980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PREPARATION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Out of respect for the audience, it is essential to prepare well the presentation and try not to leave anything to chance.</a:t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Carter One"/>
              <a:ea typeface="Carter One"/>
              <a:cs typeface="Carter One"/>
              <a:sym typeface="Carter One"/>
            </a:endParaRPr>
          </a:p>
        </p:txBody>
      </p:sp>
      <p:pic>
        <p:nvPicPr>
          <p:cNvPr id="295" name="Google Shape;29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562" y="1888501"/>
            <a:ext cx="506213" cy="7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0412" y="1954276"/>
            <a:ext cx="506213" cy="7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7537" y="1954276"/>
            <a:ext cx="506213" cy="7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4662" y="1888501"/>
            <a:ext cx="506213" cy="73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9"/>
          <p:cNvSpPr txBox="1"/>
          <p:nvPr/>
        </p:nvSpPr>
        <p:spPr>
          <a:xfrm>
            <a:off x="5574300" y="2896375"/>
            <a:ext cx="3309900" cy="16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THANK</a:t>
            </a:r>
            <a:endParaRPr sz="4800">
              <a:solidFill>
                <a:srgbClr val="FFFFFF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YOU</a:t>
            </a:r>
            <a:endParaRPr sz="4800">
              <a:solidFill>
                <a:srgbClr val="FFFFFF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0"/>
          <p:cNvSpPr txBox="1"/>
          <p:nvPr/>
        </p:nvSpPr>
        <p:spPr>
          <a:xfrm>
            <a:off x="4869600" y="1328925"/>
            <a:ext cx="4870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loria Hallelujah"/>
              <a:buChar char="•"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The art of presentation</a:t>
            </a: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loria Hallelujah"/>
              <a:buChar char="•"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Google Images.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loria Hallelujah"/>
              <a:buChar char="•"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Prof. Reynel A. Llanes Belett.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loria Hallelujah"/>
              <a:buChar char="•"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The art of presentation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loria Hallelujah"/>
              <a:buChar char="•"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Google Images.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loria Hallelujah"/>
              <a:buChar char="•"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Prof. Reynel A. Llanes Belett.a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10" name="Google Shape;310;p30"/>
          <p:cNvSpPr txBox="1"/>
          <p:nvPr>
            <p:ph type="title"/>
          </p:nvPr>
        </p:nvSpPr>
        <p:spPr>
          <a:xfrm>
            <a:off x="4954075" y="1044925"/>
            <a:ext cx="3852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Gloria Hallelujah"/>
                <a:ea typeface="Gloria Hallelujah"/>
                <a:cs typeface="Gloria Hallelujah"/>
                <a:sym typeface="Gloria Hallelujah"/>
              </a:rPr>
              <a:t>Bibliography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311" name="Google Shape;31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495449"/>
            <a:ext cx="4077476" cy="414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150"/>
            <a:ext cx="9144000" cy="508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1"/>
          <p:cNvSpPr txBox="1"/>
          <p:nvPr/>
        </p:nvSpPr>
        <p:spPr>
          <a:xfrm>
            <a:off x="2695575" y="1818600"/>
            <a:ext cx="25890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TIPOGRAPHY: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	Gloria Hallelujah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IMAGES: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www.pexels.com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www.pixabay.com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www.unsplash.com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18" name="Google Shape;318;p31"/>
          <p:cNvSpPr txBox="1"/>
          <p:nvPr/>
        </p:nvSpPr>
        <p:spPr>
          <a:xfrm>
            <a:off x="131450" y="1807475"/>
            <a:ext cx="27528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ICONS: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www.iconfinder.com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www.iconarchive.com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PRESENTATION DESIGN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www.slidespower.com</a:t>
            </a:r>
            <a:endParaRPr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19" name="Google Shape;319;p31"/>
          <p:cNvSpPr txBox="1"/>
          <p:nvPr/>
        </p:nvSpPr>
        <p:spPr>
          <a:xfrm>
            <a:off x="460225" y="297775"/>
            <a:ext cx="4737600" cy="11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Presentation Design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2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find different Icons in our other presentations.</a:t>
            </a:r>
            <a:r>
              <a:rPr lang="en-GB">
                <a:solidFill>
                  <a:srgbClr val="434343"/>
                </a:solidFill>
                <a:latin typeface="Carter One"/>
                <a:ea typeface="Carter One"/>
                <a:cs typeface="Carter One"/>
                <a:sym typeface="Carter One"/>
              </a:rPr>
              <a:t>.</a:t>
            </a:r>
            <a:endParaRPr>
              <a:solidFill>
                <a:srgbClr val="434343"/>
              </a:solidFill>
              <a:latin typeface="Carter One"/>
              <a:ea typeface="Carter One"/>
              <a:cs typeface="Carter One"/>
              <a:sym typeface="Carter One"/>
            </a:endParaRPr>
          </a:p>
        </p:txBody>
      </p:sp>
      <p:pic>
        <p:nvPicPr>
          <p:cNvPr id="325" name="Google Shape;32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901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0025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7703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75381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0025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87703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63060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75381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750738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63060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400025" y="3669523"/>
            <a:ext cx="845155" cy="84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93743" y="3669523"/>
            <a:ext cx="845155" cy="84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587462" y="3669523"/>
            <a:ext cx="845155" cy="84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750738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838416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681180" y="3669523"/>
            <a:ext cx="845155" cy="84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838416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2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774898" y="3669523"/>
            <a:ext cx="845155" cy="84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2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868616" y="3669523"/>
            <a:ext cx="845155" cy="845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"/>
          <p:cNvSpPr txBox="1"/>
          <p:nvPr/>
        </p:nvSpPr>
        <p:spPr>
          <a:xfrm>
            <a:off x="2495475" y="473325"/>
            <a:ext cx="42864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Text Text Text Text</a:t>
            </a:r>
            <a:endParaRPr b="1" sz="24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descr="twitter icon" id="349" name="Google Shape;349;p33" title="twitter ic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7375" y="2722233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 bird icon" id="350" name="Google Shape;350;p33" title="twitter bird ic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3498" y="1508825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 icon" id="351" name="Google Shape;351;p33" title="linkedi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53501" y="2662438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meo icon" id="352" name="Google Shape;352;p33" title="vimeo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3165" y="1613463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400" y="595763"/>
            <a:ext cx="3951974" cy="395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/>
          <p:nvPr>
            <p:ph idx="12" type="sldNum"/>
          </p:nvPr>
        </p:nvSpPr>
        <p:spPr>
          <a:xfrm>
            <a:off x="8218958" y="4433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4" name="Google Shape;114;p8"/>
          <p:cNvSpPr txBox="1"/>
          <p:nvPr>
            <p:ph type="title"/>
          </p:nvPr>
        </p:nvSpPr>
        <p:spPr>
          <a:xfrm rot="240">
            <a:off x="5205671" y="1860613"/>
            <a:ext cx="4299600" cy="17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My Name: Name &amp; Surname</a:t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My email: </a:t>
            </a: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slidespower@gmail.com</a:t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Phone</a:t>
            </a: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: </a:t>
            </a: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(+31) 123 45 67 89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15" name="Google Shape;11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950" y="694802"/>
            <a:ext cx="1266425" cy="5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" y="1412826"/>
            <a:ext cx="3677602" cy="2589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"/>
          <p:cNvSpPr/>
          <p:nvPr/>
        </p:nvSpPr>
        <p:spPr>
          <a:xfrm>
            <a:off x="681050" y="4005225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681050" y="3515575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45%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3" name="Google Shape;123;p9"/>
          <p:cNvSpPr/>
          <p:nvPr/>
        </p:nvSpPr>
        <p:spPr>
          <a:xfrm>
            <a:off x="681050" y="3025925"/>
            <a:ext cx="661800" cy="330900"/>
          </a:xfrm>
          <a:prstGeom prst="homePlate">
            <a:avLst>
              <a:gd fmla="val 57471" name="adj"/>
            </a:avLst>
          </a:prstGeom>
          <a:solidFill>
            <a:srgbClr val="B45F0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4" name="Google Shape;124;p9"/>
          <p:cNvSpPr txBox="1"/>
          <p:nvPr/>
        </p:nvSpPr>
        <p:spPr>
          <a:xfrm>
            <a:off x="681050" y="2430275"/>
            <a:ext cx="2385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E06666"/>
                </a:solidFill>
                <a:latin typeface="Indie Flower"/>
                <a:ea typeface="Indie Flower"/>
                <a:cs typeface="Indie Flower"/>
                <a:sym typeface="Indie Flower"/>
              </a:rPr>
              <a:t>Add Text</a:t>
            </a:r>
            <a:endParaRPr b="1" sz="2400">
              <a:solidFill>
                <a:srgbClr val="E0666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5" name="Google Shape;125;p9"/>
          <p:cNvSpPr txBox="1"/>
          <p:nvPr/>
        </p:nvSpPr>
        <p:spPr>
          <a:xfrm>
            <a:off x="1419225" y="3023225"/>
            <a:ext cx="1743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rter One"/>
                <a:ea typeface="Carter One"/>
                <a:cs typeface="Carter One"/>
                <a:sym typeface="Carter One"/>
              </a:rPr>
              <a:t>Passion</a:t>
            </a:r>
            <a:endParaRPr>
              <a:latin typeface="Carter One"/>
              <a:ea typeface="Carter One"/>
              <a:cs typeface="Carter One"/>
              <a:sym typeface="Carter One"/>
            </a:endParaRPr>
          </a:p>
        </p:txBody>
      </p:sp>
      <p:sp>
        <p:nvSpPr>
          <p:cNvPr id="126" name="Google Shape;126;p9"/>
          <p:cNvSpPr txBox="1"/>
          <p:nvPr/>
        </p:nvSpPr>
        <p:spPr>
          <a:xfrm>
            <a:off x="1419225" y="3488475"/>
            <a:ext cx="1743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rter One"/>
                <a:ea typeface="Carter One"/>
                <a:cs typeface="Carter One"/>
                <a:sym typeface="Carter One"/>
              </a:rPr>
              <a:t>Tradition</a:t>
            </a:r>
            <a:endParaRPr>
              <a:latin typeface="Carter One"/>
              <a:ea typeface="Carter One"/>
              <a:cs typeface="Carter One"/>
              <a:sym typeface="Carter One"/>
            </a:endParaRPr>
          </a:p>
        </p:txBody>
      </p:sp>
      <p:sp>
        <p:nvSpPr>
          <p:cNvPr id="127" name="Google Shape;127;p9"/>
          <p:cNvSpPr txBox="1"/>
          <p:nvPr/>
        </p:nvSpPr>
        <p:spPr>
          <a:xfrm>
            <a:off x="1419225" y="3953725"/>
            <a:ext cx="20139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rter One"/>
                <a:ea typeface="Carter One"/>
                <a:cs typeface="Carter One"/>
                <a:sym typeface="Carter One"/>
              </a:rPr>
              <a:t>Family</a:t>
            </a:r>
            <a:endParaRPr>
              <a:latin typeface="Carter One"/>
              <a:ea typeface="Carter One"/>
              <a:cs typeface="Carter One"/>
              <a:sym typeface="Carter One"/>
            </a:endParaRPr>
          </a:p>
        </p:txBody>
      </p:sp>
      <p:sp>
        <p:nvSpPr>
          <p:cNvPr id="128" name="Google Shape;128;p9"/>
          <p:cNvSpPr txBox="1"/>
          <p:nvPr/>
        </p:nvSpPr>
        <p:spPr>
          <a:xfrm>
            <a:off x="4215000" y="613375"/>
            <a:ext cx="30000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6D9EEB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Idea</a:t>
            </a:r>
            <a:endParaRPr sz="3000">
              <a:solidFill>
                <a:srgbClr val="6D9EEB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29" name="Google Shape;129;p9"/>
          <p:cNvSpPr txBox="1"/>
          <p:nvPr/>
        </p:nvSpPr>
        <p:spPr>
          <a:xfrm>
            <a:off x="3365625" y="2178425"/>
            <a:ext cx="4975800" cy="145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latin typeface="Gloria Hallelujah"/>
                <a:ea typeface="Gloria Hallelujah"/>
                <a:cs typeface="Gloria Hallelujah"/>
                <a:sym typeface="Gloria Hallelujah"/>
              </a:rPr>
              <a:t>Define the main idea that will be the focus of your presentation, and use icons or illustrations to attract the attention of your audience.</a:t>
            </a:r>
            <a:endParaRPr sz="17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30" name="Google Shape;13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625" y="343550"/>
            <a:ext cx="2792650" cy="178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/>
          <p:nvPr/>
        </p:nvSpPr>
        <p:spPr>
          <a:xfrm>
            <a:off x="4867275" y="1594475"/>
            <a:ext cx="3848100" cy="2067000"/>
          </a:xfrm>
          <a:prstGeom prst="wedgeRoundRectCallout">
            <a:avLst>
              <a:gd fmla="val -73687" name="adj1"/>
              <a:gd fmla="val 25773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Gloria Hallelujah"/>
                <a:ea typeface="Gloria Hallelujah"/>
                <a:cs typeface="Gloria Hallelujah"/>
                <a:sym typeface="Gloria Hallelujah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6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36" name="Google Shape;136;p10"/>
          <p:cNvSpPr txBox="1"/>
          <p:nvPr>
            <p:ph type="title"/>
          </p:nvPr>
        </p:nvSpPr>
        <p:spPr>
          <a:xfrm>
            <a:off x="1640400" y="578200"/>
            <a:ext cx="58632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How to make a good presentation</a:t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37" name="Google Shape;137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050" y="2169300"/>
            <a:ext cx="3009674" cy="1984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"/>
          <p:cNvSpPr txBox="1"/>
          <p:nvPr>
            <p:ph type="title"/>
          </p:nvPr>
        </p:nvSpPr>
        <p:spPr>
          <a:xfrm>
            <a:off x="1836450" y="320400"/>
            <a:ext cx="54711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Tips to talk about</a:t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43" name="Google Shape;143;p11"/>
          <p:cNvSpPr txBox="1"/>
          <p:nvPr>
            <p:ph idx="1" type="subTitle"/>
          </p:nvPr>
        </p:nvSpPr>
        <p:spPr>
          <a:xfrm>
            <a:off x="1222938" y="1268225"/>
            <a:ext cx="3838500" cy="26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Gloria Hallelujah"/>
                <a:ea typeface="Gloria Hallelujah"/>
                <a:cs typeface="Gloria Hallelujah"/>
                <a:sym typeface="Gloria Hallelujah"/>
              </a:rPr>
              <a:t>Choose a clean background to avoid distracting.</a:t>
            </a:r>
            <a:endParaRPr sz="14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latin typeface="Gloria Hallelujah"/>
                <a:ea typeface="Gloria Hallelujah"/>
                <a:cs typeface="Gloria Hallelujah"/>
                <a:sym typeface="Gloria Hallelujah"/>
              </a:rPr>
              <a:t>Transmit only one idea per slide .</a:t>
            </a:r>
            <a:endParaRPr sz="14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latin typeface="Gloria Hallelujah"/>
                <a:ea typeface="Gloria Hallelujah"/>
                <a:cs typeface="Gloria Hallelujah"/>
                <a:sym typeface="Gloria Hallelujah"/>
              </a:rPr>
              <a:t>Do not overload slides, just 6 or 7 lines.</a:t>
            </a:r>
            <a:endParaRPr sz="11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44" name="Google Shape;144;p11"/>
          <p:cNvSpPr txBox="1"/>
          <p:nvPr/>
        </p:nvSpPr>
        <p:spPr>
          <a:xfrm>
            <a:off x="5427450" y="1744850"/>
            <a:ext cx="3048000" cy="15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Each line no more than 7 words.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Is preferable that the audience listen to you, rather that read to the presentation.</a:t>
            </a:r>
            <a:endParaRPr sz="11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45" name="Google Shape;14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000" y="1685075"/>
            <a:ext cx="423274" cy="61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000" y="2370875"/>
            <a:ext cx="423274" cy="61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000" y="3056675"/>
            <a:ext cx="423274" cy="61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200" y="1685075"/>
            <a:ext cx="423274" cy="61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200" y="2523275"/>
            <a:ext cx="423274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"/>
          <p:cNvSpPr txBox="1"/>
          <p:nvPr>
            <p:ph type="title"/>
          </p:nvPr>
        </p:nvSpPr>
        <p:spPr>
          <a:xfrm>
            <a:off x="1292900" y="470850"/>
            <a:ext cx="27777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Market</a:t>
            </a:r>
            <a:endParaRPr b="1" sz="24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55" name="Google Shape;155;p12"/>
          <p:cNvSpPr txBox="1"/>
          <p:nvPr>
            <p:ph idx="1" type="subTitle"/>
          </p:nvPr>
        </p:nvSpPr>
        <p:spPr>
          <a:xfrm>
            <a:off x="186700" y="1451625"/>
            <a:ext cx="46731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132.000.000 Citizens</a:t>
            </a:r>
            <a:endParaRPr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80 % Turkey Consumers</a:t>
            </a:r>
            <a:endParaRPr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PROFIT: 2.640 MillIons $</a:t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56" name="Google Shape;15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8175" y="690825"/>
            <a:ext cx="2612324" cy="375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3"/>
          <p:cNvSpPr txBox="1"/>
          <p:nvPr/>
        </p:nvSpPr>
        <p:spPr>
          <a:xfrm>
            <a:off x="4503300" y="0"/>
            <a:ext cx="2721300" cy="526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latin typeface="Gloria Hallelujah"/>
                <a:ea typeface="Gloria Hallelujah"/>
                <a:cs typeface="Gloria Hallelujah"/>
                <a:sym typeface="Gloria Hallelujah"/>
              </a:rPr>
              <a:t>Text Size</a:t>
            </a:r>
            <a:endParaRPr b="1" sz="30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Gloria Hallelujah"/>
                <a:ea typeface="Gloria Hallelujah"/>
                <a:cs typeface="Gloria Hallelujah"/>
                <a:sym typeface="Gloria Hallelujah"/>
              </a:rPr>
              <a:t>The text should be readable from the end of the auditorium, so choose a well readable font and use a minimum size of 24.</a:t>
            </a:r>
            <a:endParaRPr sz="2000"/>
          </a:p>
        </p:txBody>
      </p:sp>
      <p:sp>
        <p:nvSpPr>
          <p:cNvPr id="163" name="Google Shape;163;p13"/>
          <p:cNvSpPr txBox="1"/>
          <p:nvPr/>
        </p:nvSpPr>
        <p:spPr>
          <a:xfrm>
            <a:off x="4348425" y="1019525"/>
            <a:ext cx="5436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"/>
          <p:cNvSpPr txBox="1"/>
          <p:nvPr>
            <p:ph idx="1" type="subTitle"/>
          </p:nvPr>
        </p:nvSpPr>
        <p:spPr>
          <a:xfrm>
            <a:off x="3558525" y="1715600"/>
            <a:ext cx="4825500" cy="25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FF99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Margins around text</a:t>
            </a:r>
            <a:endParaRPr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400">
              <a:solidFill>
                <a:srgbClr val="FF99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400">
                <a:latin typeface="Gloria Hallelujah"/>
                <a:ea typeface="Gloria Hallelujah"/>
                <a:cs typeface="Gloria Hallelujah"/>
                <a:sym typeface="Gloria Hallelujah"/>
              </a:rPr>
              <a:t>The texts, images or graphics should not be next to the edge of the slide. The edges should be wide around the texts.</a:t>
            </a:r>
            <a:endParaRPr sz="24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69" name="Google Shape;1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760474"/>
            <a:ext cx="2726751" cy="3934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