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embeddedFontLst>
    <p:embeddedFont>
      <p:font typeface="Raleway"/>
      <p:regular r:id="rId32"/>
      <p:bold r:id="rId33"/>
      <p:italic r:id="rId34"/>
      <p:boldItalic r:id="rId35"/>
    </p:embeddedFont>
    <p:embeddedFont>
      <p:font typeface="Playfair Display"/>
      <p:regular r:id="rId36"/>
      <p:bold r:id="rId37"/>
      <p:italic r:id="rId38"/>
      <p:boldItalic r:id="rId39"/>
    </p:embeddedFont>
    <p:embeddedFont>
      <p:font typeface="EB Garamond"/>
      <p:regular r:id="rId40"/>
      <p:bold r:id="rId41"/>
      <p:italic r:id="rId42"/>
      <p:boldItalic r:id="rId43"/>
    </p:embeddedFont>
    <p:embeddedFont>
      <p:font typeface="Almendra"/>
      <p:regular r:id="rId44"/>
      <p:bold r:id="rId45"/>
      <p:italic r:id="rId46"/>
      <p:boldItalic r:id="rId47"/>
    </p:embeddedFont>
    <p:embeddedFont>
      <p:font typeface="Crimson Text"/>
      <p:regular r:id="rId48"/>
      <p:bold r:id="rId49"/>
      <p:italic r:id="rId50"/>
      <p:boldItalic r:id="rId5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EBE6E5F-008C-4ABC-8F57-2CE8B5BDBD4C}">
  <a:tblStyle styleId="{9EBE6E5F-008C-4ABC-8F57-2CE8B5BDBD4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EBGaramond-regular.fntdata"/><Relationship Id="rId42" Type="http://schemas.openxmlformats.org/officeDocument/2006/relationships/font" Target="fonts/EBGaramond-italic.fntdata"/><Relationship Id="rId41" Type="http://schemas.openxmlformats.org/officeDocument/2006/relationships/font" Target="fonts/EBGaramond-bold.fntdata"/><Relationship Id="rId44" Type="http://schemas.openxmlformats.org/officeDocument/2006/relationships/font" Target="fonts/Almendra-regular.fntdata"/><Relationship Id="rId43" Type="http://schemas.openxmlformats.org/officeDocument/2006/relationships/font" Target="fonts/EBGaramond-boldItalic.fntdata"/><Relationship Id="rId46" Type="http://schemas.openxmlformats.org/officeDocument/2006/relationships/font" Target="fonts/Almendra-italic.fntdata"/><Relationship Id="rId45" Type="http://schemas.openxmlformats.org/officeDocument/2006/relationships/font" Target="fonts/Almendra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CrimsonText-regular.fntdata"/><Relationship Id="rId47" Type="http://schemas.openxmlformats.org/officeDocument/2006/relationships/font" Target="fonts/Almendra-boldItalic.fntdata"/><Relationship Id="rId49" Type="http://schemas.openxmlformats.org/officeDocument/2006/relationships/font" Target="fonts/CrimsonText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font" Target="fonts/Raleway-bold.fntdata"/><Relationship Id="rId32" Type="http://schemas.openxmlformats.org/officeDocument/2006/relationships/font" Target="fonts/Raleway-regular.fntdata"/><Relationship Id="rId35" Type="http://schemas.openxmlformats.org/officeDocument/2006/relationships/font" Target="fonts/Raleway-boldItalic.fntdata"/><Relationship Id="rId34" Type="http://schemas.openxmlformats.org/officeDocument/2006/relationships/font" Target="fonts/Raleway-italic.fntdata"/><Relationship Id="rId37" Type="http://schemas.openxmlformats.org/officeDocument/2006/relationships/font" Target="fonts/PlayfairDisplay-bold.fntdata"/><Relationship Id="rId36" Type="http://schemas.openxmlformats.org/officeDocument/2006/relationships/font" Target="fonts/PlayfairDisplay-regular.fntdata"/><Relationship Id="rId39" Type="http://schemas.openxmlformats.org/officeDocument/2006/relationships/font" Target="fonts/PlayfairDisplay-boldItalic.fntdata"/><Relationship Id="rId38" Type="http://schemas.openxmlformats.org/officeDocument/2006/relationships/font" Target="fonts/PlayfairDisplay-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CrimsonText-boldItalic.fntdata"/><Relationship Id="rId50" Type="http://schemas.openxmlformats.org/officeDocument/2006/relationships/font" Target="fonts/CrimsonText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8d0a283f7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18d0a283f7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18d0a283f7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18d0a283f7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7cfe57c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7cfe57c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18d0a283f7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18d0a283f7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18d0a283f7_2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18d0a283f7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18d0a283f7_2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18d0a283f7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18d0a283f7_2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18d0a283f7_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7cfe57c3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7cfe57c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" name="Google Shape;39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" name="Google Shape;40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93C47D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" name="Google Shape;9;p1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png"/><Relationship Id="rId4" Type="http://schemas.openxmlformats.org/officeDocument/2006/relationships/image" Target="../media/image29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7.png"/><Relationship Id="rId4" Type="http://schemas.openxmlformats.org/officeDocument/2006/relationships/image" Target="../media/image23.png"/><Relationship Id="rId5" Type="http://schemas.openxmlformats.org/officeDocument/2006/relationships/image" Target="../media/image3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4.png"/><Relationship Id="rId4" Type="http://schemas.openxmlformats.org/officeDocument/2006/relationships/image" Target="../media/image2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Relationship Id="rId4" Type="http://schemas.openxmlformats.org/officeDocument/2006/relationships/image" Target="../media/image4.png"/><Relationship Id="rId5" Type="http://schemas.openxmlformats.org/officeDocument/2006/relationships/image" Target="../media/image14.png"/><Relationship Id="rId6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png"/><Relationship Id="rId4" Type="http://schemas.openxmlformats.org/officeDocument/2006/relationships/image" Target="../media/image31.jpg"/><Relationship Id="rId5" Type="http://schemas.openxmlformats.org/officeDocument/2006/relationships/image" Target="../media/image1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2.png"/><Relationship Id="rId4" Type="http://schemas.openxmlformats.org/officeDocument/2006/relationships/image" Target="../media/image34.png"/><Relationship Id="rId5" Type="http://schemas.openxmlformats.org/officeDocument/2006/relationships/image" Target="../media/image21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8.png"/><Relationship Id="rId4" Type="http://schemas.openxmlformats.org/officeDocument/2006/relationships/image" Target="../media/image3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5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pixabay.com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Relationship Id="rId4" Type="http://schemas.openxmlformats.org/officeDocument/2006/relationships/image" Target="../media/image1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Relationship Id="rId4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imavera, Bosque, Árboles, La Naturaleza, Río, Cascada" id="55" name="Google Shape;55;p13"/>
          <p:cNvPicPr preferRelativeResize="0"/>
          <p:nvPr/>
        </p:nvPicPr>
        <p:blipFill rotWithShape="1">
          <a:blip r:embed="rId3">
            <a:alphaModFix/>
          </a:blip>
          <a:srcRect b="15626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>
            <p:ph type="ctrTitle"/>
          </p:nvPr>
        </p:nvSpPr>
        <p:spPr>
          <a:xfrm>
            <a:off x="647700" y="888625"/>
            <a:ext cx="7848600" cy="792600"/>
          </a:xfrm>
          <a:prstGeom prst="rect">
            <a:avLst/>
          </a:prstGeom>
          <a:solidFill>
            <a:srgbClr val="93C47D"/>
          </a:solidFill>
          <a:ln cap="flat" cmpd="sng" w="9525">
            <a:solidFill>
              <a:srgbClr val="000000"/>
            </a:solidFill>
            <a:prstDash val="dashDot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79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solidFill>
                  <a:srgbClr val="990000"/>
                </a:solidFill>
                <a:latin typeface="Crimson Text"/>
                <a:ea typeface="Crimson Text"/>
                <a:cs typeface="Crimson Text"/>
                <a:sym typeface="Crimson Text"/>
              </a:rPr>
              <a:t>PRESENTATION TITLE</a:t>
            </a:r>
            <a:endParaRPr b="1" sz="3000">
              <a:solidFill>
                <a:srgbClr val="990000"/>
              </a:solidFill>
              <a:latin typeface="Crimson Text"/>
              <a:ea typeface="Crimson Text"/>
              <a:cs typeface="Crimson Text"/>
              <a:sym typeface="Crimson Tex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2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Niágara, Cae, Cascada, Herradura, Canadá, Niebla" id="136" name="Google Shape;136;p22"/>
          <p:cNvPicPr preferRelativeResize="0"/>
          <p:nvPr/>
        </p:nvPicPr>
        <p:blipFill rotWithShape="1">
          <a:blip r:embed="rId3">
            <a:alphaModFix/>
          </a:blip>
          <a:srcRect b="15519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2"/>
          <p:cNvSpPr txBox="1"/>
          <p:nvPr>
            <p:ph type="title"/>
          </p:nvPr>
        </p:nvSpPr>
        <p:spPr>
          <a:xfrm>
            <a:off x="228600" y="3947550"/>
            <a:ext cx="5867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INFOGRAPHIC DIAGRAM</a:t>
            </a:r>
            <a:endParaRPr sz="30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</p:txBody>
      </p:sp>
      <p:sp>
        <p:nvSpPr>
          <p:cNvPr id="138" name="Google Shape;138;p22"/>
          <p:cNvSpPr/>
          <p:nvPr/>
        </p:nvSpPr>
        <p:spPr>
          <a:xfrm>
            <a:off x="133350" y="276300"/>
            <a:ext cx="2463300" cy="2319900"/>
          </a:xfrm>
          <a:prstGeom prst="flowChartConnector">
            <a:avLst/>
          </a:prstGeom>
          <a:solidFill>
            <a:srgbClr val="6D9EEB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LOREM IPSUM</a:t>
            </a:r>
            <a:endParaRPr b="1" sz="16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Eodem modo typi, qui nunc nobis videntur parum clari.</a:t>
            </a:r>
            <a:endParaRPr sz="16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39" name="Google Shape;139;p22"/>
          <p:cNvSpPr/>
          <p:nvPr/>
        </p:nvSpPr>
        <p:spPr>
          <a:xfrm>
            <a:off x="3340353" y="1411800"/>
            <a:ext cx="2463300" cy="2319900"/>
          </a:xfrm>
          <a:prstGeom prst="flowChartConnector">
            <a:avLst/>
          </a:prstGeom>
          <a:solidFill>
            <a:srgbClr val="C9DAF8"/>
          </a:solidFill>
          <a:ln cap="flat" cmpd="sng" w="9525">
            <a:solidFill>
              <a:srgbClr val="0B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LOREM IPSUM</a:t>
            </a:r>
            <a:endParaRPr b="1" sz="16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Eodem modo typi, qui nunc nobis videntur parum clari.</a:t>
            </a:r>
            <a:endParaRPr sz="16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40" name="Google Shape;140;p22"/>
          <p:cNvSpPr/>
          <p:nvPr/>
        </p:nvSpPr>
        <p:spPr>
          <a:xfrm>
            <a:off x="6547355" y="2690250"/>
            <a:ext cx="2463300" cy="2319900"/>
          </a:xfrm>
          <a:prstGeom prst="flowChartConnector">
            <a:avLst/>
          </a:prstGeom>
          <a:solidFill>
            <a:srgbClr val="1C4587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solidFill>
                  <a:srgbClr val="6FA8DC"/>
                </a:solidFill>
                <a:latin typeface="EB Garamond"/>
                <a:ea typeface="EB Garamond"/>
                <a:cs typeface="EB Garamond"/>
                <a:sym typeface="EB Garamond"/>
              </a:rPr>
              <a:t>LOREM IPSUM</a:t>
            </a:r>
            <a:endParaRPr b="1" sz="1600">
              <a:solidFill>
                <a:srgbClr val="6FA8DC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6FA8DC"/>
                </a:solidFill>
                <a:latin typeface="EB Garamond"/>
                <a:ea typeface="EB Garamond"/>
                <a:cs typeface="EB Garamond"/>
                <a:sym typeface="EB Garamond"/>
              </a:rPr>
              <a:t>Eodem modo typi, qui nunc nobis videntur parum clari.</a:t>
            </a:r>
            <a:endParaRPr sz="1600">
              <a:solidFill>
                <a:srgbClr val="6FA8DC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Cascada, Naturaleza, Madera, Cuerpo De Agua, Paisaje" id="146" name="Google Shape;146;p23"/>
          <p:cNvPicPr preferRelativeResize="0"/>
          <p:nvPr/>
        </p:nvPicPr>
        <p:blipFill rotWithShape="1">
          <a:blip r:embed="rId3">
            <a:alphaModFix/>
          </a:blip>
          <a:srcRect b="59634" l="0" r="0" t="16247"/>
          <a:stretch/>
        </p:blipFill>
        <p:spPr>
          <a:xfrm>
            <a:off x="0" y="0"/>
            <a:ext cx="9144001" cy="1470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3"/>
          <p:cNvSpPr txBox="1"/>
          <p:nvPr>
            <p:ph type="title"/>
          </p:nvPr>
        </p:nvSpPr>
        <p:spPr>
          <a:xfrm>
            <a:off x="2318200" y="570900"/>
            <a:ext cx="4310100" cy="5727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lin ang="5400012" scaled="0"/>
          </a:gra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660000"/>
                </a:solidFill>
                <a:latin typeface="Crimson Text"/>
                <a:ea typeface="Crimson Text"/>
                <a:cs typeface="Crimson Text"/>
                <a:sym typeface="Crimson Text"/>
              </a:rPr>
              <a:t>THREE COLUMN TEXT</a:t>
            </a:r>
            <a:endParaRPr sz="3000">
              <a:solidFill>
                <a:srgbClr val="660000"/>
              </a:solidFill>
              <a:latin typeface="Crimson Text"/>
              <a:ea typeface="Crimson Text"/>
              <a:cs typeface="Crimson Text"/>
              <a:sym typeface="Crimson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8" name="Google Shape;148;p23"/>
          <p:cNvSpPr txBox="1"/>
          <p:nvPr/>
        </p:nvSpPr>
        <p:spPr>
          <a:xfrm>
            <a:off x="447700" y="1433050"/>
            <a:ext cx="2570700" cy="22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Less is More</a:t>
            </a:r>
            <a:endParaRPr b="1"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The less information you give, better remember your audience. Create shorts and concise messages.</a:t>
            </a:r>
            <a:endParaRPr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49" name="Google Shape;149;p23"/>
          <p:cNvSpPr txBox="1"/>
          <p:nvPr/>
        </p:nvSpPr>
        <p:spPr>
          <a:xfrm>
            <a:off x="3062700" y="1451700"/>
            <a:ext cx="2733900" cy="222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Use the Contrast. </a:t>
            </a:r>
            <a:endParaRPr b="1"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The contrast gives you the option to call attention to what you want to highlight. Use the size, colour, composition. </a:t>
            </a:r>
            <a:endParaRPr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50" name="Google Shape;150;p23"/>
          <p:cNvSpPr txBox="1"/>
          <p:nvPr/>
        </p:nvSpPr>
        <p:spPr>
          <a:xfrm>
            <a:off x="5840900" y="1470200"/>
            <a:ext cx="2855400" cy="22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Use a good Slide. </a:t>
            </a:r>
            <a:endParaRPr b="1"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You must choose a template that suits the type of work your are about to submit.</a:t>
            </a:r>
            <a:endParaRPr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descr="Cascada, Naturaleza, Madera, Cuerpo De Agua, Paisaje" id="151" name="Google Shape;151;p23"/>
          <p:cNvPicPr preferRelativeResize="0"/>
          <p:nvPr/>
        </p:nvPicPr>
        <p:blipFill rotWithShape="1">
          <a:blip r:embed="rId3">
            <a:alphaModFix/>
          </a:blip>
          <a:srcRect b="0" l="0" r="0" t="75882"/>
          <a:stretch/>
        </p:blipFill>
        <p:spPr>
          <a:xfrm>
            <a:off x="0" y="3676650"/>
            <a:ext cx="9144001" cy="147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24"/>
          <p:cNvSpPr txBox="1"/>
          <p:nvPr>
            <p:ph type="title"/>
          </p:nvPr>
        </p:nvSpPr>
        <p:spPr>
          <a:xfrm>
            <a:off x="294475" y="123443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USE GOOD IMAGES</a:t>
            </a:r>
            <a:endParaRPr sz="30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</p:txBody>
      </p:sp>
      <p:sp>
        <p:nvSpPr>
          <p:cNvPr id="158" name="Google Shape;158;p24"/>
          <p:cNvSpPr txBox="1"/>
          <p:nvPr/>
        </p:nvSpPr>
        <p:spPr>
          <a:xfrm>
            <a:off x="334575" y="1913152"/>
            <a:ext cx="4387800" cy="19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A good image in your presentation is worth a thousand words.</a:t>
            </a:r>
            <a:endParaRPr sz="24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Choose good themes for your presentations.</a:t>
            </a:r>
            <a:endParaRPr sz="24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2400">
              <a:solidFill>
                <a:srgbClr val="4C1130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  <p:pic>
        <p:nvPicPr>
          <p:cNvPr descr="Cascada, Salpicaduras De Agua, Splash" id="159" name="Google Shape;159;p24"/>
          <p:cNvPicPr preferRelativeResize="0"/>
          <p:nvPr/>
        </p:nvPicPr>
        <p:blipFill rotWithShape="1">
          <a:blip r:embed="rId3">
            <a:alphaModFix/>
          </a:blip>
          <a:srcRect b="0" l="0" r="51425" t="0"/>
          <a:stretch/>
        </p:blipFill>
        <p:spPr>
          <a:xfrm>
            <a:off x="4855725" y="229800"/>
            <a:ext cx="4059674" cy="4683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alls, Flujo De Agua, Paisaje Americano, Niagara Falls" id="164" name="Google Shape;164;p25"/>
          <p:cNvPicPr preferRelativeResize="0"/>
          <p:nvPr/>
        </p:nvPicPr>
        <p:blipFill rotWithShape="1">
          <a:blip r:embed="rId3">
            <a:alphaModFix/>
          </a:blip>
          <a:srcRect b="20000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5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25"/>
          <p:cNvSpPr txBox="1"/>
          <p:nvPr/>
        </p:nvSpPr>
        <p:spPr>
          <a:xfrm>
            <a:off x="1616100" y="3932150"/>
            <a:ext cx="5911800" cy="8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With a good image you can explain a complex concept in a simple way.</a:t>
            </a:r>
            <a:endParaRPr sz="2400">
              <a:solidFill>
                <a:srgbClr val="FFFFFF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6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6"/>
          <p:cNvSpPr txBox="1"/>
          <p:nvPr>
            <p:ph type="title"/>
          </p:nvPr>
        </p:nvSpPr>
        <p:spPr>
          <a:xfrm>
            <a:off x="471675" y="4395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USE TABLES</a:t>
            </a:r>
            <a:endParaRPr sz="3000">
              <a:solidFill>
                <a:srgbClr val="4C113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73" name="Google Shape;173;p26"/>
          <p:cNvSpPr txBox="1"/>
          <p:nvPr/>
        </p:nvSpPr>
        <p:spPr>
          <a:xfrm>
            <a:off x="471675" y="1077900"/>
            <a:ext cx="3900000" cy="7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The tables are very useful for displaying information ordered.</a:t>
            </a:r>
            <a:endParaRPr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graphicFrame>
        <p:nvGraphicFramePr>
          <p:cNvPr id="174" name="Google Shape;174;p26"/>
          <p:cNvGraphicFramePr/>
          <p:nvPr/>
        </p:nvGraphicFramePr>
        <p:xfrm>
          <a:off x="1918463" y="2383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{9EBE6E5F-008C-4ABC-8F57-2CE8B5BDBD4C}</a:tableStyleId>
              </a:tblPr>
              <a:tblGrid>
                <a:gridCol w="1433650"/>
                <a:gridCol w="1802725"/>
                <a:gridCol w="1591550"/>
                <a:gridCol w="1372600"/>
              </a:tblGrid>
              <a:tr h="775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solidFill>
                          <a:srgbClr val="4C1130"/>
                        </a:solidFill>
                        <a:latin typeface="Crimson Text"/>
                        <a:ea typeface="Crimson Text"/>
                        <a:cs typeface="Crimson Text"/>
                        <a:sym typeface="Crimson Tex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4C1130"/>
                          </a:solidFill>
                          <a:latin typeface="Crimson Text"/>
                          <a:ea typeface="Crimson Text"/>
                          <a:cs typeface="Crimson Text"/>
                          <a:sym typeface="Crimson Text"/>
                        </a:rPr>
                        <a:t>CAPITAL</a:t>
                      </a:r>
                      <a:endParaRPr sz="1600">
                        <a:solidFill>
                          <a:srgbClr val="4C1130"/>
                        </a:solidFill>
                        <a:latin typeface="Crimson Text"/>
                        <a:ea typeface="Crimson Text"/>
                        <a:cs typeface="Crimson Text"/>
                        <a:sym typeface="Crimson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4C1130"/>
                          </a:solidFill>
                          <a:latin typeface="Crimson Text"/>
                          <a:ea typeface="Crimson Text"/>
                          <a:cs typeface="Crimson Text"/>
                          <a:sym typeface="Crimson Text"/>
                        </a:rPr>
                        <a:t>CITIZENS</a:t>
                      </a:r>
                      <a:endParaRPr sz="1600">
                        <a:solidFill>
                          <a:srgbClr val="4C1130"/>
                        </a:solidFill>
                        <a:latin typeface="Crimson Text"/>
                        <a:ea typeface="Crimson Text"/>
                        <a:cs typeface="Crimson Text"/>
                        <a:sym typeface="Crimson Text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600">
                          <a:solidFill>
                            <a:srgbClr val="4C1130"/>
                          </a:solidFill>
                          <a:latin typeface="Crimson Text"/>
                          <a:ea typeface="Crimson Text"/>
                          <a:cs typeface="Crimson Text"/>
                          <a:sym typeface="Crimson Text"/>
                        </a:rPr>
                        <a:t>(MILLIONS)</a:t>
                      </a:r>
                      <a:endParaRPr sz="1600">
                        <a:solidFill>
                          <a:srgbClr val="4C1130"/>
                        </a:solidFill>
                        <a:latin typeface="Crimson Text"/>
                        <a:ea typeface="Crimson Text"/>
                        <a:cs typeface="Crimson Text"/>
                        <a:sym typeface="Crimson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600">
                          <a:solidFill>
                            <a:srgbClr val="4C1130"/>
                          </a:solidFill>
                          <a:latin typeface="Crimson Text"/>
                          <a:ea typeface="Crimson Text"/>
                          <a:cs typeface="Crimson Text"/>
                          <a:sym typeface="Crimson Text"/>
                        </a:rPr>
                        <a:t>CURRENCY</a:t>
                      </a:r>
                      <a:endParaRPr sz="1600">
                        <a:solidFill>
                          <a:srgbClr val="4C1130"/>
                        </a:solidFill>
                        <a:latin typeface="Crimson Text"/>
                        <a:ea typeface="Crimson Text"/>
                        <a:cs typeface="Crimson Text"/>
                        <a:sym typeface="Crimson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505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4C1130"/>
                          </a:solidFill>
                          <a:latin typeface="Crimson Text"/>
                          <a:ea typeface="Crimson Text"/>
                          <a:cs typeface="Crimson Text"/>
                          <a:sym typeface="Crimson Text"/>
                        </a:rPr>
                        <a:t>MEXICO</a:t>
                      </a:r>
                      <a:endParaRPr sz="1600">
                        <a:solidFill>
                          <a:srgbClr val="4C1130"/>
                        </a:solidFill>
                        <a:latin typeface="Crimson Text"/>
                        <a:ea typeface="Crimson Text"/>
                        <a:cs typeface="Crimson Text"/>
                        <a:sym typeface="Crimson Tex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4C1130"/>
                          </a:solidFill>
                          <a:latin typeface="Crimson Text"/>
                          <a:ea typeface="Crimson Text"/>
                          <a:cs typeface="Crimson Text"/>
                          <a:sym typeface="Crimson Text"/>
                        </a:rPr>
                        <a:t>CIUDAD DE MEXICO</a:t>
                      </a:r>
                      <a:endParaRPr sz="1600">
                        <a:solidFill>
                          <a:srgbClr val="4C1130"/>
                        </a:solidFill>
                        <a:latin typeface="Crimson Text"/>
                        <a:ea typeface="Crimson Text"/>
                        <a:cs typeface="Crimson Text"/>
                        <a:sym typeface="Crimson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4C1130"/>
                          </a:solidFill>
                          <a:latin typeface="Crimson Text"/>
                          <a:ea typeface="Crimson Text"/>
                          <a:cs typeface="Crimson Text"/>
                          <a:sym typeface="Crimson Text"/>
                        </a:rPr>
                        <a:t>122</a:t>
                      </a:r>
                      <a:endParaRPr sz="1600">
                        <a:solidFill>
                          <a:srgbClr val="4C1130"/>
                        </a:solidFill>
                        <a:latin typeface="Crimson Text"/>
                        <a:ea typeface="Crimson Text"/>
                        <a:cs typeface="Crimson Text"/>
                        <a:sym typeface="Crimson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4C1130"/>
                          </a:solidFill>
                          <a:latin typeface="Crimson Text"/>
                          <a:ea typeface="Crimson Text"/>
                          <a:cs typeface="Crimson Text"/>
                          <a:sym typeface="Crimson Text"/>
                        </a:rPr>
                        <a:t>PESO</a:t>
                      </a:r>
                      <a:endParaRPr sz="1600">
                        <a:solidFill>
                          <a:srgbClr val="4C1130"/>
                        </a:solidFill>
                        <a:latin typeface="Crimson Text"/>
                        <a:ea typeface="Crimson Text"/>
                        <a:cs typeface="Crimson Text"/>
                        <a:sym typeface="Crimson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0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4C1130"/>
                          </a:solidFill>
                          <a:latin typeface="Crimson Text"/>
                          <a:ea typeface="Crimson Text"/>
                          <a:cs typeface="Crimson Text"/>
                          <a:sym typeface="Crimson Text"/>
                        </a:rPr>
                        <a:t>BRASIL</a:t>
                      </a:r>
                      <a:endParaRPr sz="1600">
                        <a:solidFill>
                          <a:srgbClr val="4C1130"/>
                        </a:solidFill>
                        <a:latin typeface="Crimson Text"/>
                        <a:ea typeface="Crimson Text"/>
                        <a:cs typeface="Crimson Text"/>
                        <a:sym typeface="Crimson Tex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4C1130"/>
                          </a:solidFill>
                          <a:latin typeface="Crimson Text"/>
                          <a:ea typeface="Crimson Text"/>
                          <a:cs typeface="Crimson Text"/>
                          <a:sym typeface="Crimson Text"/>
                        </a:rPr>
                        <a:t>BRASILIA</a:t>
                      </a:r>
                      <a:endParaRPr sz="1600">
                        <a:solidFill>
                          <a:srgbClr val="4C1130"/>
                        </a:solidFill>
                        <a:latin typeface="Crimson Text"/>
                        <a:ea typeface="Crimson Text"/>
                        <a:cs typeface="Crimson Text"/>
                        <a:sym typeface="Crimson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4C1130"/>
                          </a:solidFill>
                          <a:latin typeface="Crimson Text"/>
                          <a:ea typeface="Crimson Text"/>
                          <a:cs typeface="Crimson Text"/>
                          <a:sym typeface="Crimson Text"/>
                        </a:rPr>
                        <a:t>208</a:t>
                      </a:r>
                      <a:endParaRPr sz="1600">
                        <a:solidFill>
                          <a:srgbClr val="4C1130"/>
                        </a:solidFill>
                        <a:latin typeface="Crimson Text"/>
                        <a:ea typeface="Crimson Text"/>
                        <a:cs typeface="Crimson Text"/>
                        <a:sym typeface="Crimson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4C1130"/>
                          </a:solidFill>
                          <a:latin typeface="Crimson Text"/>
                          <a:ea typeface="Crimson Text"/>
                          <a:cs typeface="Crimson Text"/>
                          <a:sym typeface="Crimson Text"/>
                        </a:rPr>
                        <a:t>DOLLAR</a:t>
                      </a:r>
                      <a:endParaRPr sz="1600">
                        <a:solidFill>
                          <a:srgbClr val="4C1130"/>
                        </a:solidFill>
                        <a:latin typeface="Crimson Text"/>
                        <a:ea typeface="Crimson Text"/>
                        <a:cs typeface="Crimson Text"/>
                        <a:sym typeface="Crimson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8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4C1130"/>
                          </a:solidFill>
                          <a:latin typeface="Crimson Text"/>
                          <a:ea typeface="Crimson Text"/>
                          <a:cs typeface="Crimson Text"/>
                          <a:sym typeface="Crimson Text"/>
                        </a:rPr>
                        <a:t>GERMANY</a:t>
                      </a:r>
                      <a:endParaRPr sz="1600">
                        <a:solidFill>
                          <a:srgbClr val="4C1130"/>
                        </a:solidFill>
                        <a:latin typeface="Crimson Text"/>
                        <a:ea typeface="Crimson Text"/>
                        <a:cs typeface="Crimson Text"/>
                        <a:sym typeface="Crimson Tex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4C1130"/>
                          </a:solidFill>
                          <a:latin typeface="Crimson Text"/>
                          <a:ea typeface="Crimson Text"/>
                          <a:cs typeface="Crimson Text"/>
                          <a:sym typeface="Crimson Text"/>
                        </a:rPr>
                        <a:t>BERLIN</a:t>
                      </a:r>
                      <a:endParaRPr sz="1600">
                        <a:solidFill>
                          <a:srgbClr val="4C1130"/>
                        </a:solidFill>
                        <a:latin typeface="Crimson Text"/>
                        <a:ea typeface="Crimson Text"/>
                        <a:cs typeface="Crimson Text"/>
                        <a:sym typeface="Crimson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4C1130"/>
                          </a:solidFill>
                          <a:latin typeface="Crimson Text"/>
                          <a:ea typeface="Crimson Text"/>
                          <a:cs typeface="Crimson Text"/>
                          <a:sym typeface="Crimson Text"/>
                        </a:rPr>
                        <a:t>82</a:t>
                      </a:r>
                      <a:endParaRPr sz="1600">
                        <a:solidFill>
                          <a:srgbClr val="4C1130"/>
                        </a:solidFill>
                        <a:latin typeface="Crimson Text"/>
                        <a:ea typeface="Crimson Text"/>
                        <a:cs typeface="Crimson Text"/>
                        <a:sym typeface="Crimson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4C1130"/>
                          </a:solidFill>
                          <a:latin typeface="Crimson Text"/>
                          <a:ea typeface="Crimson Text"/>
                          <a:cs typeface="Crimson Text"/>
                          <a:sym typeface="Crimson Text"/>
                        </a:rPr>
                        <a:t>EURO</a:t>
                      </a:r>
                      <a:endParaRPr sz="1600">
                        <a:solidFill>
                          <a:srgbClr val="4C1130"/>
                        </a:solidFill>
                        <a:latin typeface="Crimson Text"/>
                        <a:ea typeface="Crimson Text"/>
                        <a:cs typeface="Crimson Text"/>
                        <a:sym typeface="Crimson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table icon" id="175" name="Google Shape;17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58250" y="622200"/>
            <a:ext cx="1167300" cy="116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7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7"/>
          <p:cNvSpPr txBox="1"/>
          <p:nvPr>
            <p:ph type="title"/>
          </p:nvPr>
        </p:nvSpPr>
        <p:spPr>
          <a:xfrm>
            <a:off x="328125" y="504725"/>
            <a:ext cx="3779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USE CHARTS</a:t>
            </a:r>
            <a:endParaRPr sz="30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</p:txBody>
      </p:sp>
      <p:sp>
        <p:nvSpPr>
          <p:cNvPr id="182" name="Google Shape;182;p27"/>
          <p:cNvSpPr txBox="1"/>
          <p:nvPr/>
        </p:nvSpPr>
        <p:spPr>
          <a:xfrm>
            <a:off x="328125" y="1677725"/>
            <a:ext cx="3779100" cy="7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Graphics help us to understand the relationships between numerical values.</a:t>
            </a:r>
            <a:endParaRPr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descr="grafico-google-slides.png" id="183" name="Google Shape;18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3475" y="2921000"/>
            <a:ext cx="2688394" cy="17894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as Cataratas Del Niágara, Cascada, Río, Escena" id="184" name="Google Shape;184;p27"/>
          <p:cNvPicPr preferRelativeResize="0"/>
          <p:nvPr/>
        </p:nvPicPr>
        <p:blipFill rotWithShape="1">
          <a:blip r:embed="rId4">
            <a:alphaModFix/>
          </a:blip>
          <a:srcRect b="16247" l="39167" r="12495" t="0"/>
          <a:stretch/>
        </p:blipFill>
        <p:spPr>
          <a:xfrm>
            <a:off x="4724400" y="0"/>
            <a:ext cx="4419600" cy="512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8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8"/>
          <p:cNvSpPr txBox="1"/>
          <p:nvPr>
            <p:ph type="title"/>
          </p:nvPr>
        </p:nvSpPr>
        <p:spPr>
          <a:xfrm>
            <a:off x="211075" y="210325"/>
            <a:ext cx="4779600" cy="49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USE CHARTS</a:t>
            </a:r>
            <a:endParaRPr sz="30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</p:txBody>
      </p:sp>
      <p:pic>
        <p:nvPicPr>
          <p:cNvPr id="191" name="Google Shape;191;p28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1713" y="864478"/>
            <a:ext cx="5500575" cy="340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8"/>
          <p:cNvSpPr txBox="1"/>
          <p:nvPr/>
        </p:nvSpPr>
        <p:spPr>
          <a:xfrm>
            <a:off x="2817612" y="4093700"/>
            <a:ext cx="3508800" cy="9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You can insert graphs from Google Sheets</a:t>
            </a:r>
            <a:endParaRPr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9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29"/>
          <p:cNvSpPr txBox="1"/>
          <p:nvPr>
            <p:ph type="title"/>
          </p:nvPr>
        </p:nvSpPr>
        <p:spPr>
          <a:xfrm>
            <a:off x="311575" y="20942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FLOW CHARTS</a:t>
            </a:r>
            <a:endParaRPr sz="30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99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9" name="Google Shape;199;p29"/>
          <p:cNvSpPr txBox="1"/>
          <p:nvPr/>
        </p:nvSpPr>
        <p:spPr>
          <a:xfrm>
            <a:off x="351675" y="2772975"/>
            <a:ext cx="4383900" cy="10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Flowcharts are used to graphically represent the flow or sequences of simple routines.</a:t>
            </a:r>
            <a:endParaRPr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200" name="Google Shape;200;p29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449100" y="868075"/>
            <a:ext cx="1034525" cy="1034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iagrama-flujo-google-slides.png" id="201" name="Google Shape;201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91175" y="509538"/>
            <a:ext cx="3748024" cy="37421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phic icon" id="202" name="Google Shape;202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53900" y="868075"/>
            <a:ext cx="1034525" cy="103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0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Cartografía, Continentes, La Tierra, Geografía, Mundo" id="208" name="Google Shape;20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700" y="141425"/>
            <a:ext cx="8702117" cy="487680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09" name="Google Shape;209;p30"/>
          <p:cNvSpPr txBox="1"/>
          <p:nvPr>
            <p:ph type="title"/>
          </p:nvPr>
        </p:nvSpPr>
        <p:spPr>
          <a:xfrm>
            <a:off x="311575" y="309613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MAPS</a:t>
            </a:r>
            <a:endParaRPr sz="30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1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31"/>
          <p:cNvSpPr txBox="1"/>
          <p:nvPr>
            <p:ph type="title"/>
          </p:nvPr>
        </p:nvSpPr>
        <p:spPr>
          <a:xfrm>
            <a:off x="2390025" y="1084625"/>
            <a:ext cx="6392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TECHNOLOGY PRESENTATIONS</a:t>
            </a:r>
            <a:endParaRPr sz="30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99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16" name="Google Shape;216;p31"/>
          <p:cNvSpPr txBox="1"/>
          <p:nvPr/>
        </p:nvSpPr>
        <p:spPr>
          <a:xfrm>
            <a:off x="601325" y="3076313"/>
            <a:ext cx="49572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Below we provide a set of slides for your Apps or Web presentations.</a:t>
            </a:r>
            <a:endParaRPr sz="22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descr="google-slide-tecnologia.png" id="217" name="Google Shape;21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1676" y="293750"/>
            <a:ext cx="1700775" cy="1876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daptive, browser, design, graphic, responsive, website icon" id="218" name="Google Shape;21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05325" y="2941500"/>
            <a:ext cx="1876725" cy="187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l Cuerpo De Agua, Naturaleza, Cascada, Río, Paisaje" id="61" name="Google Shape;61;p14"/>
          <p:cNvPicPr preferRelativeResize="0"/>
          <p:nvPr/>
        </p:nvPicPr>
        <p:blipFill>
          <a:blip r:embed="rId3">
            <a:alphaModFix amt="52000"/>
          </a:blip>
          <a:stretch>
            <a:fillRect/>
          </a:stretch>
        </p:blipFill>
        <p:spPr>
          <a:xfrm>
            <a:off x="5705475" y="0"/>
            <a:ext cx="34385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7900" y="4566998"/>
            <a:ext cx="320250" cy="32025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>
            <p:ph type="title"/>
          </p:nvPr>
        </p:nvSpPr>
        <p:spPr>
          <a:xfrm>
            <a:off x="1137900" y="445025"/>
            <a:ext cx="7694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INSTRUCTIONS FOR USE</a:t>
            </a:r>
            <a:endParaRPr sz="30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C1130"/>
              </a:solidFill>
            </a:endParaRPr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414000" y="1143903"/>
            <a:ext cx="7694400" cy="30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Open this document in Google Slides, or click on the button “use this template”. To do this you must be logged in with your google.</a:t>
            </a:r>
            <a:endParaRPr sz="16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EDIT IN GOOGLE SLIDES</a:t>
            </a:r>
            <a:endParaRPr b="1" sz="16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Open File menu and select make a copy.</a:t>
            </a:r>
            <a:endParaRPr sz="16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That will open a copy of this template in your google drive you can edit, add or delete.</a:t>
            </a:r>
            <a:endParaRPr sz="16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EDIT IN POWERPOINT</a:t>
            </a:r>
            <a:endParaRPr b="1" sz="16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Open File menu and select Download as a Microsoft Powerpoint. You will download a PPTX file that you can edit in Powerpoint.</a:t>
            </a:r>
            <a:endParaRPr sz="16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08396" y="2018700"/>
            <a:ext cx="57267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52710" y="3293150"/>
            <a:ext cx="484063" cy="4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/>
          <p:nvPr/>
        </p:nvSpPr>
        <p:spPr>
          <a:xfrm>
            <a:off x="1553550" y="4608025"/>
            <a:ext cx="4596600" cy="2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For further information, go to https://www.slidespower.com/</a:t>
            </a:r>
            <a:endParaRPr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2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4" name="Google Shape;224;p32"/>
          <p:cNvGrpSpPr/>
          <p:nvPr/>
        </p:nvGrpSpPr>
        <p:grpSpPr>
          <a:xfrm>
            <a:off x="5458478" y="663159"/>
            <a:ext cx="1895094" cy="3652114"/>
            <a:chOff x="5458478" y="663159"/>
            <a:chExt cx="1895094" cy="3652114"/>
          </a:xfrm>
        </p:grpSpPr>
        <p:pic>
          <p:nvPicPr>
            <p:cNvPr descr="iphone.png" id="225" name="Google Shape;225;p32"/>
            <p:cNvPicPr preferRelativeResize="0"/>
            <p:nvPr/>
          </p:nvPicPr>
          <p:blipFill rotWithShape="1">
            <a:blip r:embed="rId3">
              <a:alphaModFix/>
            </a:blip>
            <a:srcRect b="0" l="23820" r="52787" t="0"/>
            <a:stretch/>
          </p:blipFill>
          <p:spPr>
            <a:xfrm>
              <a:off x="5458478" y="663159"/>
              <a:ext cx="1895094" cy="36521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26" name="Google Shape;226;p32"/>
            <p:cNvPicPr preferRelativeResize="0"/>
            <p:nvPr/>
          </p:nvPicPr>
          <p:blipFill rotWithShape="1">
            <a:blip r:embed="rId4">
              <a:alphaModFix/>
            </a:blip>
            <a:srcRect b="0" l="18346" r="18346" t="0"/>
            <a:stretch/>
          </p:blipFill>
          <p:spPr>
            <a:xfrm>
              <a:off x="5635093" y="1239334"/>
              <a:ext cx="1578909" cy="24940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7" name="Google Shape;227;p32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Introduce your app using this template.</a:t>
            </a:r>
            <a:endParaRPr sz="22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You can change the picture or introduce a text.</a:t>
            </a:r>
            <a:endParaRPr sz="22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228" name="Google Shape;228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6025" y="1068450"/>
            <a:ext cx="3501175" cy="140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3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33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Introduce your app using this template.</a:t>
            </a:r>
            <a:endParaRPr sz="22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You can change the picture or introduce a text.</a:t>
            </a:r>
            <a:endParaRPr sz="22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235" name="Google Shape;235;p33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014826" y="503025"/>
            <a:ext cx="1851525" cy="1724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6" name="Google Shape;236;p33"/>
          <p:cNvGrpSpPr/>
          <p:nvPr/>
        </p:nvGrpSpPr>
        <p:grpSpPr>
          <a:xfrm>
            <a:off x="5609703" y="406638"/>
            <a:ext cx="1851519" cy="3902202"/>
            <a:chOff x="5609703" y="406638"/>
            <a:chExt cx="1851519" cy="3902202"/>
          </a:xfrm>
        </p:grpSpPr>
        <p:pic>
          <p:nvPicPr>
            <p:cNvPr descr="iphone.png" id="237" name="Google Shape;237;p33"/>
            <p:cNvPicPr preferRelativeResize="0"/>
            <p:nvPr/>
          </p:nvPicPr>
          <p:blipFill rotWithShape="1">
            <a:blip r:embed="rId4">
              <a:alphaModFix/>
            </a:blip>
            <a:srcRect b="0" l="76275" r="0" t="0"/>
            <a:stretch/>
          </p:blipFill>
          <p:spPr>
            <a:xfrm>
              <a:off x="5609703" y="406638"/>
              <a:ext cx="1851519" cy="3902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38" name="Google Shape;238;p33"/>
            <p:cNvPicPr preferRelativeResize="0"/>
            <p:nvPr/>
          </p:nvPicPr>
          <p:blipFill rotWithShape="1">
            <a:blip r:embed="rId5">
              <a:alphaModFix/>
            </a:blip>
            <a:srcRect b="0" l="18950" r="18956" t="0"/>
            <a:stretch/>
          </p:blipFill>
          <p:spPr>
            <a:xfrm>
              <a:off x="5682266" y="892194"/>
              <a:ext cx="1729681" cy="278559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4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34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Introduce your app using this template.</a:t>
            </a:r>
            <a:endParaRPr sz="22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You can change the picture or introduce a text.</a:t>
            </a:r>
            <a:endParaRPr sz="22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descr="Fondo-para-presentaciones-tecnológica.png" id="245" name="Google Shape;245;p34"/>
          <p:cNvPicPr preferRelativeResize="0"/>
          <p:nvPr/>
        </p:nvPicPr>
        <p:blipFill rotWithShape="1">
          <a:blip r:embed="rId3">
            <a:alphaModFix/>
          </a:blip>
          <a:srcRect b="89" l="0" r="0" t="89"/>
          <a:stretch/>
        </p:blipFill>
        <p:spPr>
          <a:xfrm>
            <a:off x="4744400" y="1305001"/>
            <a:ext cx="3581950" cy="2533474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4"/>
          <p:cNvSpPr txBox="1"/>
          <p:nvPr/>
        </p:nvSpPr>
        <p:spPr>
          <a:xfrm>
            <a:off x="5018302" y="2244948"/>
            <a:ext cx="30045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www.slidespower.com</a:t>
            </a:r>
            <a:endParaRPr sz="2200">
              <a:solidFill>
                <a:srgbClr val="FFFFFF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247" name="Google Shape;247;p34"/>
          <p:cNvPicPr preferRelativeResize="0"/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913400" y="981000"/>
            <a:ext cx="1436349" cy="1436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iágara, Canadá, Usa, Cataratas, Viajar" id="252" name="Google Shape;252;p35"/>
          <p:cNvPicPr preferRelativeResize="0"/>
          <p:nvPr/>
        </p:nvPicPr>
        <p:blipFill rotWithShape="1">
          <a:blip r:embed="rId3">
            <a:alphaModFix/>
          </a:blip>
          <a:srcRect b="0" l="0" r="0" t="15938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35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35"/>
          <p:cNvSpPr/>
          <p:nvPr/>
        </p:nvSpPr>
        <p:spPr>
          <a:xfrm>
            <a:off x="318300" y="3213750"/>
            <a:ext cx="8477400" cy="17964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35"/>
          <p:cNvSpPr txBox="1"/>
          <p:nvPr>
            <p:ph type="title"/>
          </p:nvPr>
        </p:nvSpPr>
        <p:spPr>
          <a:xfrm>
            <a:off x="311575" y="1066600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FFFFFF"/>
                </a:solidFill>
                <a:latin typeface="Crimson Text"/>
                <a:ea typeface="Crimson Text"/>
                <a:cs typeface="Crimson Text"/>
                <a:sym typeface="Crimson Text"/>
              </a:rPr>
              <a:t>FINAL </a:t>
            </a:r>
            <a:r>
              <a:rPr lang="en-GB" sz="3000">
                <a:solidFill>
                  <a:srgbClr val="FFFFFF"/>
                </a:solidFill>
                <a:latin typeface="Crimson Text"/>
                <a:ea typeface="Crimson Text"/>
                <a:cs typeface="Crimson Text"/>
                <a:sym typeface="Crimson Text"/>
              </a:rPr>
              <a:t>CONCLUSIONS</a:t>
            </a:r>
            <a:endParaRPr sz="3000">
              <a:solidFill>
                <a:srgbClr val="FFFFFF"/>
              </a:solidFill>
              <a:latin typeface="Crimson Text"/>
              <a:ea typeface="Crimson Text"/>
              <a:cs typeface="Crimson Text"/>
              <a:sym typeface="Crimson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</p:txBody>
      </p:sp>
      <p:sp>
        <p:nvSpPr>
          <p:cNvPr id="256" name="Google Shape;256;p35"/>
          <p:cNvSpPr txBox="1"/>
          <p:nvPr/>
        </p:nvSpPr>
        <p:spPr>
          <a:xfrm>
            <a:off x="3644700" y="2028750"/>
            <a:ext cx="3600600" cy="10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000">
                <a:solidFill>
                  <a:srgbClr val="351C75"/>
                </a:solidFill>
                <a:latin typeface="EB Garamond"/>
                <a:ea typeface="EB Garamond"/>
                <a:cs typeface="EB Garamond"/>
                <a:sym typeface="EB Garamond"/>
              </a:rPr>
              <a:t>We proceed to make a summary of the main points discussed in the presentation.</a:t>
            </a:r>
            <a:endParaRPr sz="2000">
              <a:solidFill>
                <a:srgbClr val="351C75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57" name="Google Shape;257;p35"/>
          <p:cNvSpPr txBox="1"/>
          <p:nvPr/>
        </p:nvSpPr>
        <p:spPr>
          <a:xfrm>
            <a:off x="394500" y="3358875"/>
            <a:ext cx="18570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FONTS</a:t>
            </a:r>
            <a:endParaRPr b="1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It is important to use fonts that read well, without being in bold. Example: helvética.</a:t>
            </a:r>
            <a:endParaRPr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58" name="Google Shape;258;p35"/>
          <p:cNvSpPr txBox="1"/>
          <p:nvPr/>
        </p:nvSpPr>
        <p:spPr>
          <a:xfrm>
            <a:off x="2524000" y="3358875"/>
            <a:ext cx="18066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DESIGN</a:t>
            </a:r>
            <a:endParaRPr b="1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A well-designed template is an ideal way to communicate a message simply and clearly.</a:t>
            </a:r>
            <a:endParaRPr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59" name="Google Shape;259;p35"/>
          <p:cNvSpPr txBox="1"/>
          <p:nvPr/>
        </p:nvSpPr>
        <p:spPr>
          <a:xfrm>
            <a:off x="4603100" y="3358875"/>
            <a:ext cx="189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TIME PER SLIDE</a:t>
            </a:r>
            <a:endParaRPr b="1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In a quality slideshow, the time of exposure should not exceed 30 seconds.</a:t>
            </a:r>
            <a:endParaRPr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60" name="Google Shape;260;p35"/>
          <p:cNvSpPr txBox="1"/>
          <p:nvPr/>
        </p:nvSpPr>
        <p:spPr>
          <a:xfrm>
            <a:off x="6773100" y="3358875"/>
            <a:ext cx="20526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PREPARATION</a:t>
            </a:r>
            <a:endParaRPr b="1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Out of respect for the audience, it is essential to prepare well the presentation and try not to leave anything to chance.</a:t>
            </a:r>
            <a:endParaRPr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61" name="Google Shape;261;p35"/>
          <p:cNvSpPr/>
          <p:nvPr/>
        </p:nvSpPr>
        <p:spPr>
          <a:xfrm>
            <a:off x="394500" y="3257925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</a:endParaRPr>
          </a:p>
        </p:txBody>
      </p:sp>
      <p:sp>
        <p:nvSpPr>
          <p:cNvPr id="262" name="Google Shape;262;p35"/>
          <p:cNvSpPr/>
          <p:nvPr/>
        </p:nvSpPr>
        <p:spPr>
          <a:xfrm>
            <a:off x="2524000" y="3257925"/>
            <a:ext cx="1503900" cy="1008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</a:endParaRPr>
          </a:p>
        </p:txBody>
      </p:sp>
      <p:sp>
        <p:nvSpPr>
          <p:cNvPr id="263" name="Google Shape;263;p35"/>
          <p:cNvSpPr/>
          <p:nvPr/>
        </p:nvSpPr>
        <p:spPr>
          <a:xfrm>
            <a:off x="4603100" y="3257925"/>
            <a:ext cx="1503900" cy="100800"/>
          </a:xfrm>
          <a:prstGeom prst="rect">
            <a:avLst/>
          </a:prstGeom>
          <a:solidFill>
            <a:srgbClr val="1C458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</a:endParaRPr>
          </a:p>
        </p:txBody>
      </p:sp>
      <p:sp>
        <p:nvSpPr>
          <p:cNvPr id="264" name="Google Shape;264;p35"/>
          <p:cNvSpPr/>
          <p:nvPr/>
        </p:nvSpPr>
        <p:spPr>
          <a:xfrm>
            <a:off x="6773100" y="3257925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6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36"/>
          <p:cNvSpPr/>
          <p:nvPr/>
        </p:nvSpPr>
        <p:spPr>
          <a:xfrm>
            <a:off x="225375" y="1389900"/>
            <a:ext cx="8693249" cy="23637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FFD966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4C1130"/>
                </a:solidFill>
                <a:latin typeface="Crimson Text"/>
              </a:rPr>
              <a:t>Thank you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7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37"/>
          <p:cNvSpPr txBox="1"/>
          <p:nvPr/>
        </p:nvSpPr>
        <p:spPr>
          <a:xfrm>
            <a:off x="4783950" y="9891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41300" lvl="0" marL="342900" rtl="0" algn="l">
              <a:spcBef>
                <a:spcPts val="640"/>
              </a:spcBef>
              <a:spcAft>
                <a:spcPts val="0"/>
              </a:spcAft>
              <a:buClr>
                <a:srgbClr val="4C1130"/>
              </a:buClr>
              <a:buSzPts val="1600"/>
              <a:buFont typeface="EB Garamond"/>
              <a:buChar char="•"/>
            </a:pPr>
            <a:r>
              <a:rPr lang="en-GB" sz="16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El Arte de presentar.(Gonzalo Álvarez Marañón)</a:t>
            </a:r>
            <a:endParaRPr sz="16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241300" lvl="0" marL="342900" rtl="0" algn="l">
              <a:spcBef>
                <a:spcPts val="640"/>
              </a:spcBef>
              <a:spcAft>
                <a:spcPts val="0"/>
              </a:spcAft>
              <a:buClr>
                <a:srgbClr val="4C1130"/>
              </a:buClr>
              <a:buSzPts val="1600"/>
              <a:buFont typeface="EB Garamond"/>
              <a:buChar char="•"/>
            </a:pPr>
            <a:r>
              <a:rPr lang="en-GB" sz="16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Google Images.</a:t>
            </a:r>
            <a:endParaRPr sz="16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241300" lvl="0" marL="342900" rtl="0" algn="l">
              <a:spcBef>
                <a:spcPts val="640"/>
              </a:spcBef>
              <a:spcAft>
                <a:spcPts val="0"/>
              </a:spcAft>
              <a:buClr>
                <a:srgbClr val="4C1130"/>
              </a:buClr>
              <a:buSzPts val="1600"/>
              <a:buFont typeface="EB Garamond"/>
              <a:buChar char="•"/>
            </a:pPr>
            <a:r>
              <a:rPr lang="en-GB" sz="16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Prof. Reynel A. Llanes Belett.</a:t>
            </a:r>
            <a:endParaRPr sz="16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77" name="Google Shape;277;p37"/>
          <p:cNvSpPr txBox="1"/>
          <p:nvPr/>
        </p:nvSpPr>
        <p:spPr>
          <a:xfrm>
            <a:off x="869000" y="9891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BIBLIOGRAPHY</a:t>
            </a:r>
            <a:endParaRPr sz="30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8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38"/>
          <p:cNvSpPr txBox="1"/>
          <p:nvPr/>
        </p:nvSpPr>
        <p:spPr>
          <a:xfrm>
            <a:off x="4575975" y="794700"/>
            <a:ext cx="4128000" cy="32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C1130"/>
              </a:buClr>
              <a:buSzPts val="1400"/>
              <a:buFont typeface="Almendra"/>
              <a:buChar char="●"/>
            </a:pPr>
            <a:r>
              <a:rPr lang="en-GB">
                <a:solidFill>
                  <a:srgbClr val="4C1130"/>
                </a:solidFill>
                <a:latin typeface="Almendra"/>
                <a:ea typeface="Almendra"/>
                <a:cs typeface="Almendra"/>
                <a:sym typeface="Almendra"/>
              </a:rPr>
              <a:t>FONTS</a:t>
            </a:r>
            <a:r>
              <a:rPr lang="en-GB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:</a:t>
            </a:r>
            <a:endParaRPr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 	EB Garamond y Crimson Text</a:t>
            </a:r>
            <a:endParaRPr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C1130"/>
              </a:buClr>
              <a:buSzPts val="1400"/>
              <a:buFont typeface="EB Garamond"/>
              <a:buChar char="●"/>
            </a:pPr>
            <a:r>
              <a:rPr lang="en-GB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IMAGES:</a:t>
            </a:r>
            <a:endParaRPr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3"/>
              </a:rPr>
              <a:t>www.pixabay.com</a:t>
            </a:r>
            <a:endParaRPr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C1130"/>
              </a:buClr>
              <a:buSzPts val="1400"/>
              <a:buFont typeface="EB Garamond"/>
              <a:buChar char="●"/>
            </a:pPr>
            <a:r>
              <a:rPr lang="en-GB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ICONS:</a:t>
            </a:r>
            <a:endParaRPr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www.iconfinder.com</a:t>
            </a:r>
            <a:endParaRPr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C1130"/>
              </a:buClr>
              <a:buSzPts val="1400"/>
              <a:buFont typeface="EB Garamond"/>
              <a:buChar char="●"/>
            </a:pPr>
            <a:r>
              <a:rPr lang="en-GB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TEMPLATE PRESENTATION DESIGN</a:t>
            </a:r>
            <a:endParaRPr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 www.slidespower.com</a:t>
            </a:r>
            <a:endParaRPr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C1130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  <p:sp>
        <p:nvSpPr>
          <p:cNvPr id="284" name="Google Shape;284;p38"/>
          <p:cNvSpPr txBox="1"/>
          <p:nvPr/>
        </p:nvSpPr>
        <p:spPr>
          <a:xfrm>
            <a:off x="727675" y="930450"/>
            <a:ext cx="39249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PRESENTATION DESIGN</a:t>
            </a:r>
            <a:endParaRPr sz="30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pruce Creek, Minnesota, Cascada, Arroyo, Paisaje" id="72" name="Google Shape;72;p15"/>
          <p:cNvPicPr preferRelativeResize="0"/>
          <p:nvPr/>
        </p:nvPicPr>
        <p:blipFill rotWithShape="1">
          <a:blip r:embed="rId3">
            <a:alphaModFix/>
          </a:blip>
          <a:srcRect b="27420" l="0" r="0" t="2161"/>
          <a:stretch/>
        </p:blipFill>
        <p:spPr>
          <a:xfrm>
            <a:off x="0" y="0"/>
            <a:ext cx="91442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5"/>
          <p:cNvSpPr txBox="1"/>
          <p:nvPr>
            <p:ph idx="1" type="body"/>
          </p:nvPr>
        </p:nvSpPr>
        <p:spPr>
          <a:xfrm>
            <a:off x="2527050" y="2642850"/>
            <a:ext cx="4089900" cy="1558200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My Name: </a:t>
            </a:r>
            <a:r>
              <a:rPr b="1" lang="en-GB" sz="18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Name &amp; Surname</a:t>
            </a:r>
            <a:endParaRPr b="1" sz="18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Email: </a:t>
            </a:r>
            <a:r>
              <a:rPr b="1" lang="en-GB" sz="18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slidespower@gmail.com</a:t>
            </a:r>
            <a:endParaRPr b="1" sz="18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Phone: </a:t>
            </a:r>
            <a:r>
              <a:rPr b="1" lang="en-GB" sz="18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+1 123 45 67 89</a:t>
            </a:r>
            <a:endParaRPr b="1" sz="18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</p:txBody>
      </p:sp>
      <p:pic>
        <p:nvPicPr>
          <p:cNvPr descr="Image result for redes sociales png" id="75" name="Google Shape;7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1775" y="706650"/>
            <a:ext cx="3600450" cy="1742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Niagara, Casos, El Agua, Cascada, Frontera, Ontario" id="81" name="Google Shape;81;p16"/>
          <p:cNvPicPr preferRelativeResize="0"/>
          <p:nvPr/>
        </p:nvPicPr>
        <p:blipFill rotWithShape="1">
          <a:blip r:embed="rId3">
            <a:alphaModFix/>
          </a:blip>
          <a:srcRect b="24998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/>
          <p:nvPr>
            <p:ph type="ctrTitle"/>
          </p:nvPr>
        </p:nvSpPr>
        <p:spPr>
          <a:xfrm>
            <a:off x="4905750" y="281475"/>
            <a:ext cx="3973200" cy="2378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TITLE TO INTRODUCE THE FOLLOWING SLIDES</a:t>
            </a:r>
            <a:endParaRPr sz="36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</p:txBody>
      </p:sp>
      <p:sp>
        <p:nvSpPr>
          <p:cNvPr id="83" name="Google Shape;83;p16"/>
          <p:cNvSpPr txBox="1"/>
          <p:nvPr>
            <p:ph idx="1" type="subTitle"/>
          </p:nvPr>
        </p:nvSpPr>
        <p:spPr>
          <a:xfrm>
            <a:off x="4905750" y="4435050"/>
            <a:ext cx="4104900" cy="57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2000">
                <a:solidFill>
                  <a:srgbClr val="4C1130"/>
                </a:solidFill>
                <a:latin typeface="Almendra"/>
                <a:ea typeface="Almendra"/>
                <a:cs typeface="Almendra"/>
                <a:sym typeface="Almendra"/>
              </a:rPr>
              <a:t>“</a:t>
            </a:r>
            <a:r>
              <a:rPr lang="en-GB" sz="20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How to make a good presentation</a:t>
            </a:r>
            <a:r>
              <a:rPr lang="en-GB" sz="20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”</a:t>
            </a:r>
            <a:endParaRPr sz="20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C113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7"/>
          <p:cNvSpPr txBox="1"/>
          <p:nvPr>
            <p:ph idx="1" type="subTitle"/>
          </p:nvPr>
        </p:nvSpPr>
        <p:spPr>
          <a:xfrm>
            <a:off x="133500" y="133500"/>
            <a:ext cx="2466900" cy="203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To build a good presentation is essential to make a good design of the slides,</a:t>
            </a:r>
            <a:r>
              <a:rPr lang="en-GB" sz="18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 </a:t>
            </a:r>
            <a:endParaRPr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descr="Suave, Aguas, Cascada, La Naturaleza" id="90" name="Google Shape;90;p17"/>
          <p:cNvPicPr preferRelativeResize="0"/>
          <p:nvPr/>
        </p:nvPicPr>
        <p:blipFill rotWithShape="1">
          <a:blip r:embed="rId3">
            <a:alphaModFix/>
          </a:blip>
          <a:srcRect b="51069" l="56874" r="0" t="0"/>
          <a:stretch/>
        </p:blipFill>
        <p:spPr>
          <a:xfrm>
            <a:off x="5200650" y="0"/>
            <a:ext cx="3943351" cy="29718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7"/>
          <p:cNvSpPr txBox="1"/>
          <p:nvPr/>
        </p:nvSpPr>
        <p:spPr>
          <a:xfrm>
            <a:off x="6543600" y="2971800"/>
            <a:ext cx="2466900" cy="20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 </a:t>
            </a:r>
            <a:r>
              <a:rPr lang="en-GB" sz="18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this help us to communicate our message in a clear and simple way and thus guarantee to the success of the presentation.</a:t>
            </a:r>
            <a:endParaRPr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descr="Suave, Aguas, Cascada, La Naturaleza" id="92" name="Google Shape;92;p17"/>
          <p:cNvPicPr preferRelativeResize="0"/>
          <p:nvPr/>
        </p:nvPicPr>
        <p:blipFill rotWithShape="1">
          <a:blip r:embed="rId3">
            <a:alphaModFix/>
          </a:blip>
          <a:srcRect b="15311" l="28437" r="28437" t="0"/>
          <a:stretch/>
        </p:blipFill>
        <p:spPr>
          <a:xfrm>
            <a:off x="2600325" y="0"/>
            <a:ext cx="394335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uave, Aguas, Cascada, La Naturaleza" id="93" name="Google Shape;93;p17"/>
          <p:cNvPicPr preferRelativeResize="0"/>
          <p:nvPr/>
        </p:nvPicPr>
        <p:blipFill rotWithShape="1">
          <a:blip r:embed="rId3">
            <a:alphaModFix/>
          </a:blip>
          <a:srcRect b="15623" l="0" r="56874" t="35445"/>
          <a:stretch/>
        </p:blipFill>
        <p:spPr>
          <a:xfrm>
            <a:off x="0" y="2171700"/>
            <a:ext cx="3943351" cy="297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8"/>
          <p:cNvSpPr txBox="1"/>
          <p:nvPr>
            <p:ph idx="1" type="subTitle"/>
          </p:nvPr>
        </p:nvSpPr>
        <p:spPr>
          <a:xfrm>
            <a:off x="4314900" y="1184575"/>
            <a:ext cx="4474200" cy="342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540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4C1130"/>
              </a:buClr>
              <a:buSzPts val="1800"/>
              <a:buFont typeface="Crimson Text"/>
              <a:buChar char="•"/>
            </a:pPr>
            <a:r>
              <a:rPr lang="en-GB" sz="18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Choose a clean background to avoid distracting.</a:t>
            </a:r>
            <a:endParaRPr sz="18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  <a:p>
            <a:pPr indent="-2540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4C1130"/>
              </a:buClr>
              <a:buSzPts val="1800"/>
              <a:buFont typeface="Crimson Text"/>
              <a:buChar char="•"/>
            </a:pPr>
            <a:r>
              <a:rPr lang="en-GB" sz="18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Transmit only one idea per slide .</a:t>
            </a:r>
            <a:endParaRPr sz="18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  <a:p>
            <a:pPr indent="-2540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4C1130"/>
              </a:buClr>
              <a:buSzPts val="1800"/>
              <a:buFont typeface="Crimson Text"/>
              <a:buChar char="•"/>
            </a:pPr>
            <a:r>
              <a:rPr lang="en-GB" sz="18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Do not overload slides, just 6 or 7 lines.</a:t>
            </a:r>
            <a:endParaRPr sz="18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  <a:p>
            <a:pPr indent="-2540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4C1130"/>
              </a:buClr>
              <a:buSzPts val="1800"/>
              <a:buFont typeface="Crimson Text"/>
              <a:buChar char="•"/>
            </a:pPr>
            <a:r>
              <a:rPr lang="en-GB" sz="18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Each line no more than 7 words.</a:t>
            </a:r>
            <a:endParaRPr sz="18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  <a:p>
            <a:pPr indent="-2540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4C1130"/>
              </a:buClr>
              <a:buSzPts val="1800"/>
              <a:buFont typeface="Crimson Text"/>
              <a:buChar char="•"/>
            </a:pPr>
            <a:r>
              <a:rPr lang="en-GB" sz="18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Is preferable that the audience listen to your, rather that read to the presentation.</a:t>
            </a:r>
            <a:endParaRPr sz="18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</p:txBody>
      </p:sp>
      <p:pic>
        <p:nvPicPr>
          <p:cNvPr descr="Islandia, Kirkjufell, Cielo, Nubes, Puesta De Sol" id="100" name="Google Shape;100;p18"/>
          <p:cNvPicPr preferRelativeResize="0"/>
          <p:nvPr/>
        </p:nvPicPr>
        <p:blipFill rotWithShape="1">
          <a:blip r:embed="rId3">
            <a:alphaModFix/>
          </a:blip>
          <a:srcRect b="0" l="0" r="46912" t="0"/>
          <a:stretch/>
        </p:blipFill>
        <p:spPr>
          <a:xfrm>
            <a:off x="0" y="0"/>
            <a:ext cx="409575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8"/>
          <p:cNvSpPr txBox="1"/>
          <p:nvPr>
            <p:ph type="ctrTitle"/>
          </p:nvPr>
        </p:nvSpPr>
        <p:spPr>
          <a:xfrm>
            <a:off x="2710650" y="227575"/>
            <a:ext cx="3722700" cy="95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4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TOPICS TO TALK ABOUT</a:t>
            </a:r>
            <a:endParaRPr sz="24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ascada, Cuerpo De Agua, Naturaleza, Río" id="106" name="Google Shape;106;p19"/>
          <p:cNvPicPr preferRelativeResize="0"/>
          <p:nvPr/>
        </p:nvPicPr>
        <p:blipFill rotWithShape="1">
          <a:blip r:embed="rId3">
            <a:alphaModFix/>
          </a:blip>
          <a:srcRect b="0" l="0" r="0" t="34895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9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9"/>
          <p:cNvSpPr txBox="1"/>
          <p:nvPr>
            <p:ph type="ctrTitle"/>
          </p:nvPr>
        </p:nvSpPr>
        <p:spPr>
          <a:xfrm>
            <a:off x="3137250" y="1879675"/>
            <a:ext cx="2869500" cy="88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THE</a:t>
            </a:r>
            <a:r>
              <a:rPr lang="en-GB" sz="36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 IDEA</a:t>
            </a:r>
            <a:endParaRPr sz="36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</p:txBody>
      </p:sp>
      <p:sp>
        <p:nvSpPr>
          <p:cNvPr id="109" name="Google Shape;109;p19"/>
          <p:cNvSpPr txBox="1"/>
          <p:nvPr>
            <p:ph idx="1" type="subTitle"/>
          </p:nvPr>
        </p:nvSpPr>
        <p:spPr>
          <a:xfrm>
            <a:off x="311700" y="3679250"/>
            <a:ext cx="8520600" cy="1140300"/>
          </a:xfrm>
          <a:prstGeom prst="rect">
            <a:avLst/>
          </a:prstGeom>
          <a:solidFill>
            <a:srgbClr val="EAD1DC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D</a:t>
            </a:r>
            <a:r>
              <a:rPr lang="en-GB" sz="24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efine the main idea that will be the focus of your presentation, and use icons or illustrations to attract the attention of your audience.</a:t>
            </a:r>
            <a:endParaRPr sz="24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s Cataratas Del Niágara, Cascada, Vacaciones, El Agua" id="114" name="Google Shape;11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0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20"/>
          <p:cNvSpPr txBox="1"/>
          <p:nvPr/>
        </p:nvSpPr>
        <p:spPr>
          <a:xfrm>
            <a:off x="2897250" y="312025"/>
            <a:ext cx="33495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THE</a:t>
            </a:r>
            <a:r>
              <a:rPr lang="en-GB" sz="30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 CONTEXT</a:t>
            </a:r>
            <a:endParaRPr sz="30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</p:txBody>
      </p:sp>
      <p:sp>
        <p:nvSpPr>
          <p:cNvPr id="117" name="Google Shape;117;p20"/>
          <p:cNvSpPr txBox="1"/>
          <p:nvPr/>
        </p:nvSpPr>
        <p:spPr>
          <a:xfrm>
            <a:off x="3501450" y="1655775"/>
            <a:ext cx="5416800" cy="23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CC0000"/>
                </a:solidFill>
                <a:latin typeface="EB Garamond"/>
                <a:ea typeface="EB Garamond"/>
                <a:cs typeface="EB Garamond"/>
                <a:sym typeface="EB Garamond"/>
              </a:rPr>
              <a:t>In Niagara Falls falls 110.000 m³  per minute</a:t>
            </a:r>
            <a:endParaRPr sz="2000">
              <a:solidFill>
                <a:srgbClr val="CC000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CC000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CC0000"/>
                </a:solidFill>
                <a:latin typeface="EB Garamond"/>
                <a:ea typeface="EB Garamond"/>
                <a:cs typeface="EB Garamond"/>
                <a:sym typeface="EB Garamond"/>
              </a:rPr>
              <a:t>It is 12.000 years old</a:t>
            </a:r>
            <a:endParaRPr sz="2000">
              <a:solidFill>
                <a:srgbClr val="CC000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CC000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rgbClr val="CC0000"/>
                </a:solidFill>
                <a:latin typeface="EB Garamond"/>
                <a:ea typeface="EB Garamond"/>
                <a:cs typeface="EB Garamond"/>
                <a:sym typeface="EB Garamond"/>
              </a:rPr>
              <a:t>They are visited for 30 million people each year</a:t>
            </a:r>
            <a:endParaRPr b="1" sz="1800">
              <a:solidFill>
                <a:srgbClr val="CC000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118" name="Google Shape;11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79056" y="4209075"/>
            <a:ext cx="649281" cy="496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9" name="Google Shape;119;p20"/>
          <p:cNvCxnSpPr/>
          <p:nvPr/>
        </p:nvCxnSpPr>
        <p:spPr>
          <a:xfrm>
            <a:off x="3874289" y="3432397"/>
            <a:ext cx="4858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iagara Falls, Cascada, Niágara, Caídas" id="124" name="Google Shape;124;p21"/>
          <p:cNvPicPr preferRelativeResize="0"/>
          <p:nvPr/>
        </p:nvPicPr>
        <p:blipFill rotWithShape="1">
          <a:blip r:embed="rId3">
            <a:alphaModFix/>
          </a:blip>
          <a:srcRect b="24998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1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21"/>
          <p:cNvSpPr/>
          <p:nvPr/>
        </p:nvSpPr>
        <p:spPr>
          <a:xfrm>
            <a:off x="311700" y="2999400"/>
            <a:ext cx="8520600" cy="197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21"/>
          <p:cNvSpPr txBox="1"/>
          <p:nvPr>
            <p:ph type="title"/>
          </p:nvPr>
        </p:nvSpPr>
        <p:spPr>
          <a:xfrm>
            <a:off x="311700" y="3529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C1130"/>
                </a:solidFill>
                <a:latin typeface="Crimson Text"/>
                <a:ea typeface="Crimson Text"/>
                <a:cs typeface="Crimson Text"/>
                <a:sym typeface="Crimson Text"/>
              </a:rPr>
              <a:t>TWO COLUMNS TEXT</a:t>
            </a:r>
            <a:endParaRPr b="1" sz="30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</p:txBody>
      </p:sp>
      <p:sp>
        <p:nvSpPr>
          <p:cNvPr id="128" name="Google Shape;128;p21"/>
          <p:cNvSpPr txBox="1"/>
          <p:nvPr>
            <p:ph idx="1" type="body"/>
          </p:nvPr>
        </p:nvSpPr>
        <p:spPr>
          <a:xfrm>
            <a:off x="311700" y="2999388"/>
            <a:ext cx="3999900" cy="197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Text Size</a:t>
            </a:r>
            <a:endParaRPr b="1"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The text should be readable from the end of the auditorium, so choose a well readable font and use a minimum size of 24</a:t>
            </a:r>
            <a:endParaRPr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29" name="Google Shape;129;p21"/>
          <p:cNvSpPr txBox="1"/>
          <p:nvPr>
            <p:ph idx="2" type="body"/>
          </p:nvPr>
        </p:nvSpPr>
        <p:spPr>
          <a:xfrm>
            <a:off x="4832400" y="2999400"/>
            <a:ext cx="3999900" cy="197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Margins around text</a:t>
            </a:r>
            <a:endParaRPr b="1"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C1130"/>
                </a:solidFill>
                <a:latin typeface="EB Garamond"/>
                <a:ea typeface="EB Garamond"/>
                <a:cs typeface="EB Garamond"/>
                <a:sym typeface="EB Garamond"/>
              </a:rPr>
              <a:t>The texts, images or graphics should not be next to the edge of the slide. The edges should be wide around the texts.</a:t>
            </a:r>
            <a:endParaRPr sz="1800">
              <a:solidFill>
                <a:srgbClr val="4C113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cxnSp>
        <p:nvCxnSpPr>
          <p:cNvPr id="130" name="Google Shape;130;p21"/>
          <p:cNvCxnSpPr/>
          <p:nvPr/>
        </p:nvCxnSpPr>
        <p:spPr>
          <a:xfrm>
            <a:off x="4572000" y="2966538"/>
            <a:ext cx="0" cy="2043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