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A9AD3ED-AA34-4166-96A0-8460EB827D72}">
  <a:tblStyle styleId="{2A9AD3ED-AA34-4166-96A0-8460EB827D72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" name="Google Shape;5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18e8ca266d_0_1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18e8ca266d_0_1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18e8ca266d_0_1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18e8ca266d_0_1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18e8ca266d_0_1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18e8ca266d_0_1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g18e8ca266d_0_1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" name="Google Shape;80;g18e8ca266d_0_1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g18e8ca266d_0_1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" name="Google Shape;87;g18e8ca266d_0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g18e8ca266d_0_2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" name="Google Shape;94;g18e8ca266d_0_2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18e8ca266d_0_1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18e8ca266d_0_1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18e8ca266d_0_1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18e8ca266d_0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18e8ca266d_0_1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18e8ca266d_0_1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g18e8ca266d_0_2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" name="Google Shape;126;g18e8ca266d_0_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g18e8ca266d_0_2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" name="Google Shape;133;g18e8ca266d_0_2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18e8ca266d_0_2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18e8ca266d_0_2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18e8ca266d_0_2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18e8ca266d_0_2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8e8ca266d_0_2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18e8ca266d_0_2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18e8ca266d_0_2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18e8ca266d_0_2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18e8ca266d_0_2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18e8ca266d_0_2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18e8ca266d_0_2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18e8ca266d_0_2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18e8ca266d_0_2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18e8ca266d_0_2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18e8ca266d_0_2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18e8ca266d_0_2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18e8ca266d_0_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18e8ca266d_0_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18e8ca266d_0_3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18e8ca266d_0_3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18e8ca266d_0_3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18e8ca266d_0_3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18e8ca266d_0_3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18e8ca266d_0_3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18e8ca266d_0_3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18e8ca266d_0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18e8ca266d_0_3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18e8ca266d_0_3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5200"/>
              <a:buNone/>
              <a:defRPr b="1" sz="4000">
                <a:solidFill>
                  <a:srgbClr val="E06666"/>
                </a:solidFill>
                <a:latin typeface="Cambria"/>
                <a:ea typeface="Cambria"/>
                <a:cs typeface="Cambria"/>
                <a:sym typeface="Cambria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7" name="Google Shape;17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5" name="Google Shape;25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" name="Google Shape;26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2" name="Google Shape;32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3" name="Google Shape;33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6" name="Google Shape;36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40" name="Google Shape;40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41" name="Google Shape;41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2" name="Google Shape;42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5" name="Google Shape;45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8" name="Google Shape;48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9" name="Google Shape;49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2800"/>
              <a:buFont typeface="Cambria"/>
              <a:buNone/>
              <a:defRPr sz="2800">
                <a:solidFill>
                  <a:srgbClr val="E06666"/>
                </a:solidFill>
                <a:latin typeface="Cambria"/>
                <a:ea typeface="Cambria"/>
                <a:cs typeface="Cambria"/>
                <a:sym typeface="Cambri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Cambria"/>
              <a:buChar char="●"/>
              <a:defRPr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○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■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●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○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■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●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Cambria"/>
              <a:buChar char="○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Font typeface="Cambria"/>
              <a:buChar char="■"/>
              <a:defRPr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 flipH="1" rot="10800000">
            <a:off x="0" y="4203966"/>
            <a:ext cx="9144000" cy="933300"/>
          </a:xfrm>
          <a:prstGeom prst="diagStripe">
            <a:avLst>
              <a:gd fmla="val 45626" name="adj"/>
            </a:avLst>
          </a:prstGeom>
          <a:solidFill>
            <a:srgbClr val="F4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1"/>
          <p:cNvSpPr/>
          <p:nvPr/>
        </p:nvSpPr>
        <p:spPr>
          <a:xfrm rot="10800000">
            <a:off x="6341550" y="-533"/>
            <a:ext cx="2802600" cy="621600"/>
          </a:xfrm>
          <a:prstGeom prst="rtTriangle">
            <a:avLst/>
          </a:prstGeom>
          <a:solidFill>
            <a:srgbClr val="F4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www.slidespower.com" TargetMode="External"/><Relationship Id="rId4" Type="http://schemas.openxmlformats.org/officeDocument/2006/relationships/hyperlink" Target="http://www.slidespower.com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2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5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2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5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9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3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8.png"/><Relationship Id="rId4" Type="http://schemas.openxmlformats.org/officeDocument/2006/relationships/image" Target="../media/image9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0.png"/><Relationship Id="rId4" Type="http://schemas.openxmlformats.org/officeDocument/2006/relationships/image" Target="../media/image6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1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6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pixabay.com/" TargetMode="External"/></Relationships>
</file>

<file path=ppt/slides/_rels/slide26.xml.rels><?xml version="1.0" encoding="UTF-8" standalone="yes"?><Relationships xmlns="http://schemas.openxmlformats.org/package/2006/relationships"><Relationship Id="rId11" Type="http://schemas.openxmlformats.org/officeDocument/2006/relationships/image" Target="../media/image20.png"/><Relationship Id="rId10" Type="http://schemas.openxmlformats.org/officeDocument/2006/relationships/image" Target="../media/image22.png"/><Relationship Id="rId13" Type="http://schemas.openxmlformats.org/officeDocument/2006/relationships/image" Target="../media/image24.png"/><Relationship Id="rId12" Type="http://schemas.openxmlformats.org/officeDocument/2006/relationships/image" Target="../media/image21.png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4.png"/><Relationship Id="rId4" Type="http://schemas.openxmlformats.org/officeDocument/2006/relationships/image" Target="../media/image7.png"/><Relationship Id="rId9" Type="http://schemas.openxmlformats.org/officeDocument/2006/relationships/image" Target="../media/image16.png"/><Relationship Id="rId15" Type="http://schemas.openxmlformats.org/officeDocument/2006/relationships/image" Target="../media/image27.png"/><Relationship Id="rId14" Type="http://schemas.openxmlformats.org/officeDocument/2006/relationships/image" Target="../media/image23.png"/><Relationship Id="rId5" Type="http://schemas.openxmlformats.org/officeDocument/2006/relationships/image" Target="../media/image14.png"/><Relationship Id="rId6" Type="http://schemas.openxmlformats.org/officeDocument/2006/relationships/image" Target="../media/image8.png"/><Relationship Id="rId7" Type="http://schemas.openxmlformats.org/officeDocument/2006/relationships/image" Target="../media/image13.png"/><Relationship Id="rId8" Type="http://schemas.openxmlformats.org/officeDocument/2006/relationships/image" Target="../media/image1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3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E06666"/>
                </a:solidFill>
              </a:rPr>
              <a:t>YOUR PRESENTATION TITLE</a:t>
            </a:r>
            <a:endParaRPr>
              <a:solidFill>
                <a:srgbClr val="E06666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rgbClr val="E06666"/>
                </a:solidFill>
              </a:rPr>
              <a:t>INSTRUCTIONS FOR USE</a:t>
            </a:r>
            <a:endParaRPr sz="3600">
              <a:solidFill>
                <a:srgbClr val="E06666"/>
              </a:solidFill>
            </a:endParaRPr>
          </a:p>
        </p:txBody>
      </p:sp>
      <p:sp>
        <p:nvSpPr>
          <p:cNvPr id="62" name="Google Shape;62;p1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Open this document in Google Slides, or click on the button “use this template”. To do this you must be logged in with your google.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b="1"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-GB" sz="1400">
                <a:solidFill>
                  <a:schemeClr val="dk1"/>
                </a:solidFill>
              </a:rPr>
              <a:t>EDIT IN GOOGLE SLIDES</a:t>
            </a:r>
            <a:endParaRPr b="1"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Open File menu and select make a copy.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That will open a copy of this template in your google drive you can edit, add or delete.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b="1"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-GB" sz="1400">
                <a:solidFill>
                  <a:schemeClr val="dk1"/>
                </a:solidFill>
              </a:rPr>
              <a:t>EDIT IN POWERPOINT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Open File menu and select Download as a Microsoft Powerpoint. You will download a PPTX file that you can edit in Powerpoint.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chemeClr val="dk1"/>
                </a:solidFill>
              </a:rPr>
              <a:t>For further information, go to </a:t>
            </a:r>
            <a:r>
              <a:rPr lang="en-GB" sz="1400" u="sng">
                <a:solidFill>
                  <a:schemeClr val="dk1"/>
                </a:solidFill>
                <a:hlinkClick r:id="rId3"/>
              </a:rPr>
              <a:t>www.slid</a:t>
            </a:r>
            <a:r>
              <a:rPr lang="en-GB" sz="1400">
                <a:solidFill>
                  <a:schemeClr val="dk1"/>
                </a:solidFill>
                <a:uFill>
                  <a:noFill/>
                </a:uFill>
                <a:hlinkClick r:id="rId4"/>
              </a:rPr>
              <a:t>espower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sz="14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63" name="Google Shape;63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5"/>
          <p:cNvSpPr txBox="1"/>
          <p:nvPr>
            <p:ph idx="1" type="body"/>
          </p:nvPr>
        </p:nvSpPr>
        <p:spPr>
          <a:xfrm>
            <a:off x="787575" y="1570975"/>
            <a:ext cx="8044800" cy="299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-GB" sz="3000">
                <a:solidFill>
                  <a:srgbClr val="E06666"/>
                </a:solidFill>
              </a:rPr>
              <a:t>Hello!</a:t>
            </a:r>
            <a:r>
              <a:rPr b="1" lang="en-GB" sz="2400">
                <a:solidFill>
                  <a:schemeClr val="dk1"/>
                </a:solidFill>
              </a:rPr>
              <a:t> </a:t>
            </a:r>
            <a:endParaRPr sz="2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400">
                <a:solidFill>
                  <a:schemeClr val="dk1"/>
                </a:solidFill>
              </a:rPr>
              <a:t>My Name: Name &amp; Surname</a:t>
            </a:r>
            <a:endParaRPr sz="2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400">
                <a:solidFill>
                  <a:schemeClr val="dk1"/>
                </a:solidFill>
              </a:rPr>
              <a:t>Email: slidespower@gmail.com</a:t>
            </a:r>
            <a:endParaRPr sz="2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400">
                <a:solidFill>
                  <a:schemeClr val="dk1"/>
                </a:solidFill>
              </a:rPr>
              <a:t>Phone: (1) 123456789</a:t>
            </a:r>
            <a:endParaRPr sz="24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pic>
        <p:nvPicPr>
          <p:cNvPr descr="globo hablar.png" id="69" name="Google Shape;69;p15"/>
          <p:cNvPicPr preferRelativeResize="0"/>
          <p:nvPr/>
        </p:nvPicPr>
        <p:blipFill rotWithShape="1">
          <a:blip r:embed="rId3">
            <a:alphaModFix/>
          </a:blip>
          <a:srcRect b="132" l="-5293" r="-1009" t="-1820"/>
          <a:stretch/>
        </p:blipFill>
        <p:spPr>
          <a:xfrm>
            <a:off x="2134575" y="322675"/>
            <a:ext cx="1612876" cy="1542725"/>
          </a:xfrm>
          <a:prstGeom prst="rect">
            <a:avLst/>
          </a:prstGeom>
          <a:noFill/>
          <a:ln>
            <a:noFill/>
          </a:ln>
        </p:spPr>
      </p:pic>
      <p:sp>
        <p:nvSpPr>
          <p:cNvPr id="70" name="Google Shape;70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E06666"/>
                </a:solidFill>
              </a:rPr>
              <a:t>TITLE TO INTRODUCE THE FOLLOWING SLIDES</a:t>
            </a:r>
            <a:endParaRPr>
              <a:solidFill>
                <a:srgbClr val="E06666"/>
              </a:solidFill>
            </a:endParaRPr>
          </a:p>
        </p:txBody>
      </p:sp>
      <p:sp>
        <p:nvSpPr>
          <p:cNvPr id="76" name="Google Shape;76;p16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3000">
                <a:solidFill>
                  <a:schemeClr val="dk1"/>
                </a:solidFill>
              </a:rPr>
              <a:t>“ How to make a presentation “</a:t>
            </a:r>
            <a:endParaRPr sz="3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3000"/>
          </a:p>
        </p:txBody>
      </p:sp>
      <p:sp>
        <p:nvSpPr>
          <p:cNvPr id="77" name="Google Shape;77;p1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7"/>
          <p:cNvSpPr txBox="1"/>
          <p:nvPr>
            <p:ph idx="1" type="body"/>
          </p:nvPr>
        </p:nvSpPr>
        <p:spPr>
          <a:xfrm>
            <a:off x="311700" y="2687950"/>
            <a:ext cx="8520600" cy="188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To get a good presentation is essential to make a good design of the slides, this help us to communicate our message in a clear and simple way and thus guarantee to the success of the presentation.</a:t>
            </a:r>
            <a:endParaRPr sz="2000"/>
          </a:p>
        </p:txBody>
      </p:sp>
      <p:pic>
        <p:nvPicPr>
          <p:cNvPr descr="fondos-powerpoint-gratis.png" id="83" name="Google Shape;83;p17"/>
          <p:cNvPicPr preferRelativeResize="0"/>
          <p:nvPr/>
        </p:nvPicPr>
        <p:blipFill rotWithShape="1">
          <a:blip r:embed="rId3">
            <a:alphaModFix/>
          </a:blip>
          <a:srcRect b="278" l="0" r="0" t="278"/>
          <a:stretch/>
        </p:blipFill>
        <p:spPr>
          <a:xfrm>
            <a:off x="3163225" y="501000"/>
            <a:ext cx="2437246" cy="2229799"/>
          </a:xfrm>
          <a:prstGeom prst="rect">
            <a:avLst/>
          </a:prstGeom>
          <a:noFill/>
          <a:ln>
            <a:noFill/>
          </a:ln>
        </p:spPr>
      </p:pic>
      <p:sp>
        <p:nvSpPr>
          <p:cNvPr id="84" name="Google Shape;84;p1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8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SLIDE WITH THE ISSUES WE WILL TRY</a:t>
            </a:r>
            <a:endParaRPr/>
          </a:p>
        </p:txBody>
      </p:sp>
      <p:sp>
        <p:nvSpPr>
          <p:cNvPr id="90" name="Google Shape;90;p18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266700" lvl="0" marL="3429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Choose a clean background to avoid distracting.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Transmit only one idea per slide 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Do not overload slides, just 6 or 7 lines.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Each line no more than 7 words.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Is preferable that the audience listen to your, rather that read to the presentation.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2400"/>
          </a:p>
        </p:txBody>
      </p:sp>
      <p:sp>
        <p:nvSpPr>
          <p:cNvPr id="91" name="Google Shape;91;p1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THE MARKET</a:t>
            </a:r>
            <a:endParaRPr/>
          </a:p>
        </p:txBody>
      </p:sp>
      <p:sp>
        <p:nvSpPr>
          <p:cNvPr id="97" name="Google Shape;97;p19"/>
          <p:cNvSpPr txBox="1"/>
          <p:nvPr>
            <p:ph idx="1" type="body"/>
          </p:nvPr>
        </p:nvSpPr>
        <p:spPr>
          <a:xfrm>
            <a:off x="-4815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139700" lvl="0" marL="34290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3600">
                <a:solidFill>
                  <a:srgbClr val="000000"/>
                </a:solidFill>
              </a:rPr>
              <a:t>1</a:t>
            </a:r>
            <a:r>
              <a:rPr b="1" lang="en-GB" sz="3000">
                <a:solidFill>
                  <a:srgbClr val="000000"/>
                </a:solidFill>
              </a:rPr>
              <a:t>32.000.000 CITIZENS</a:t>
            </a:r>
            <a:endParaRPr b="1" sz="3000">
              <a:solidFill>
                <a:srgbClr val="000000"/>
              </a:solidFill>
            </a:endParaRPr>
          </a:p>
          <a:p>
            <a:pPr indent="-139700" lvl="0" marL="34290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3000">
              <a:solidFill>
                <a:srgbClr val="000000"/>
              </a:solidFill>
            </a:endParaRPr>
          </a:p>
          <a:p>
            <a:pPr indent="-139700" lvl="0" marL="34290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3000">
                <a:solidFill>
                  <a:srgbClr val="000000"/>
                </a:solidFill>
              </a:rPr>
              <a:t>80 % MOBILE USERS</a:t>
            </a:r>
            <a:endParaRPr b="1" sz="3000">
              <a:solidFill>
                <a:srgbClr val="000000"/>
              </a:solidFill>
            </a:endParaRPr>
          </a:p>
          <a:p>
            <a:pPr indent="-139700" lvl="0" marL="34290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3000">
              <a:solidFill>
                <a:srgbClr val="000000"/>
              </a:solidFill>
            </a:endParaRPr>
          </a:p>
          <a:p>
            <a:pPr indent="-139700" lvl="0" marL="342900" rtl="0" algn="ctr">
              <a:lnSpc>
                <a:spcPct val="100000"/>
              </a:lnSpc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3000">
                <a:solidFill>
                  <a:srgbClr val="000000"/>
                </a:solidFill>
              </a:rPr>
              <a:t>2.640 </a:t>
            </a:r>
            <a:r>
              <a:rPr b="1" lang="en-GB" sz="3000">
                <a:solidFill>
                  <a:srgbClr val="A64D79"/>
                </a:solidFill>
              </a:rPr>
              <a:t>Millions $ of Profit</a:t>
            </a:r>
            <a:endParaRPr b="1" sz="3000">
              <a:solidFill>
                <a:srgbClr val="A64D7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3600">
              <a:solidFill>
                <a:srgbClr val="000000"/>
              </a:solidFill>
            </a:endParaRPr>
          </a:p>
        </p:txBody>
      </p:sp>
      <p:sp>
        <p:nvSpPr>
          <p:cNvPr id="98" name="Google Shape;98;p1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20"/>
          <p:cNvSpPr txBox="1"/>
          <p:nvPr>
            <p:ph type="title"/>
          </p:nvPr>
        </p:nvSpPr>
        <p:spPr>
          <a:xfrm>
            <a:off x="311700" y="2350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b="1" lang="en-GB" sz="5500">
                <a:solidFill>
                  <a:schemeClr val="dk1"/>
                </a:solidFill>
              </a:rPr>
              <a:t>THE IDEA</a:t>
            </a:r>
            <a:endParaRPr/>
          </a:p>
        </p:txBody>
      </p:sp>
      <p:sp>
        <p:nvSpPr>
          <p:cNvPr id="104" name="Google Shape;104;p20"/>
          <p:cNvSpPr txBox="1"/>
          <p:nvPr>
            <p:ph idx="1" type="body"/>
          </p:nvPr>
        </p:nvSpPr>
        <p:spPr>
          <a:xfrm>
            <a:off x="311700" y="3362275"/>
            <a:ext cx="8520600" cy="131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Define the main idea that will be the focus of your presentation and use icons or illustrations to attract the attention of your audience.</a:t>
            </a:r>
            <a:endParaRPr sz="2000"/>
          </a:p>
        </p:txBody>
      </p:sp>
      <p:pic>
        <p:nvPicPr>
          <p:cNvPr descr="free-icons-for-presentations.png" id="105" name="Google Shape;105;p20"/>
          <p:cNvPicPr preferRelativeResize="0"/>
          <p:nvPr/>
        </p:nvPicPr>
        <p:blipFill rotWithShape="1">
          <a:blip r:embed="rId3">
            <a:alphaModFix/>
          </a:blip>
          <a:srcRect b="-3214" l="-35347" r="-35330" t="-3214"/>
          <a:stretch/>
        </p:blipFill>
        <p:spPr>
          <a:xfrm>
            <a:off x="3447050" y="306550"/>
            <a:ext cx="2249874" cy="1935950"/>
          </a:xfrm>
          <a:prstGeom prst="rect">
            <a:avLst/>
          </a:prstGeom>
          <a:noFill/>
          <a:ln>
            <a:noFill/>
          </a:ln>
        </p:spPr>
      </p:pic>
      <p:sp>
        <p:nvSpPr>
          <p:cNvPr id="106" name="Google Shape;106;p2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21"/>
          <p:cNvSpPr txBox="1"/>
          <p:nvPr>
            <p:ph idx="1" type="body"/>
          </p:nvPr>
        </p:nvSpPr>
        <p:spPr>
          <a:xfrm>
            <a:off x="572100" y="16186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-GB" sz="2400">
                <a:solidFill>
                  <a:schemeClr val="dk1"/>
                </a:solidFill>
              </a:rPr>
              <a:t>Text Size</a:t>
            </a:r>
            <a:endParaRPr b="1" sz="2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The text should be readable from the end of the auditorium, so choose a well readable font and use a minimum size of 24.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21"/>
          <p:cNvSpPr txBox="1"/>
          <p:nvPr>
            <p:ph idx="2" type="body"/>
          </p:nvPr>
        </p:nvSpPr>
        <p:spPr>
          <a:xfrm>
            <a:off x="4572000" y="16186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762" lvl="0" marL="36036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-GB" sz="2400">
                <a:solidFill>
                  <a:schemeClr val="dk1"/>
                </a:solidFill>
              </a:rPr>
              <a:t>Margins around text</a:t>
            </a:r>
            <a:endParaRPr>
              <a:solidFill>
                <a:schemeClr val="dk1"/>
              </a:solidFill>
            </a:endParaRPr>
          </a:p>
          <a:p>
            <a:pPr indent="-4762" lvl="0" marL="36036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The texts, images or graphics should not be next to the edge of the slide. The edges should be wide around the texts.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2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/>
              <a:t>TWO COLUMN TEXT</a:t>
            </a:r>
            <a:endParaRPr sz="3000">
              <a:solidFill>
                <a:srgbClr val="E06666"/>
              </a:solidFill>
            </a:endParaRPr>
          </a:p>
        </p:txBody>
      </p:sp>
      <p:sp>
        <p:nvSpPr>
          <p:cNvPr id="114" name="Google Shape;114;p2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2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3000"/>
              <a:t>INFOGRAPHIC DIAGRAM</a:t>
            </a:r>
            <a:endParaRPr sz="3000">
              <a:solidFill>
                <a:srgbClr val="E06666"/>
              </a:solidFill>
            </a:endParaRPr>
          </a:p>
        </p:txBody>
      </p:sp>
      <p:sp>
        <p:nvSpPr>
          <p:cNvPr id="120" name="Google Shape;120;p22"/>
          <p:cNvSpPr/>
          <p:nvPr/>
        </p:nvSpPr>
        <p:spPr>
          <a:xfrm>
            <a:off x="611975" y="1467625"/>
            <a:ext cx="2806200" cy="2653500"/>
          </a:xfrm>
          <a:prstGeom prst="flowChartConnector">
            <a:avLst/>
          </a:prstGeom>
          <a:noFill/>
          <a:ln cap="flat" cmpd="sng" w="9525">
            <a:solidFill>
              <a:srgbClr val="FF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LOREM IPSUM</a:t>
            </a:r>
            <a:endParaRPr b="1" sz="1800">
              <a:solidFill>
                <a:schemeClr val="dk2"/>
              </a:solidFill>
              <a:latin typeface="Cambria"/>
              <a:ea typeface="Cambria"/>
              <a:cs typeface="Cambria"/>
              <a:sym typeface="Cambria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Eodem modo typi, qui nunc nobis videntur parum clari.</a:t>
            </a:r>
            <a:endParaRPr/>
          </a:p>
        </p:txBody>
      </p:sp>
      <p:sp>
        <p:nvSpPr>
          <p:cNvPr id="121" name="Google Shape;121;p22"/>
          <p:cNvSpPr/>
          <p:nvPr/>
        </p:nvSpPr>
        <p:spPr>
          <a:xfrm>
            <a:off x="3196375" y="1462425"/>
            <a:ext cx="2846400" cy="2653500"/>
          </a:xfrm>
          <a:prstGeom prst="flowChartConnector">
            <a:avLst/>
          </a:prstGeom>
          <a:noFill/>
          <a:ln cap="flat" cmpd="sng" w="9525">
            <a:solidFill>
              <a:srgbClr val="FF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400">
              <a:solidFill>
                <a:schemeClr val="dk2"/>
              </a:solidFill>
              <a:latin typeface="Cambria"/>
              <a:ea typeface="Cambria"/>
              <a:cs typeface="Cambria"/>
              <a:sym typeface="Cambria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LOREM IPSUM</a:t>
            </a:r>
            <a:endParaRPr b="1" sz="1800">
              <a:solidFill>
                <a:schemeClr val="dk2"/>
              </a:solidFill>
              <a:latin typeface="Cambria"/>
              <a:ea typeface="Cambria"/>
              <a:cs typeface="Cambria"/>
              <a:sym typeface="Cambria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Eodem modo typi, qui nunc nobis videntur parum clari.</a:t>
            </a:r>
            <a:endParaRPr sz="1800">
              <a:solidFill>
                <a:schemeClr val="dk2"/>
              </a:solidFill>
              <a:latin typeface="Cambria"/>
              <a:ea typeface="Cambria"/>
              <a:cs typeface="Cambria"/>
              <a:sym typeface="Cambr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22"/>
          <p:cNvSpPr/>
          <p:nvPr/>
        </p:nvSpPr>
        <p:spPr>
          <a:xfrm>
            <a:off x="5772625" y="1472869"/>
            <a:ext cx="2806200" cy="2643000"/>
          </a:xfrm>
          <a:prstGeom prst="flowChartConnector">
            <a:avLst/>
          </a:prstGeom>
          <a:noFill/>
          <a:ln cap="flat" cmpd="sng" w="9525">
            <a:solidFill>
              <a:srgbClr val="FF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LOREM IPSUM</a:t>
            </a:r>
            <a:endParaRPr b="1" sz="1800">
              <a:solidFill>
                <a:schemeClr val="dk2"/>
              </a:solidFill>
              <a:latin typeface="Cambria"/>
              <a:ea typeface="Cambria"/>
              <a:cs typeface="Cambria"/>
              <a:sym typeface="Cambria"/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chemeClr val="dk2"/>
                </a:solidFill>
                <a:latin typeface="Cambria"/>
                <a:ea typeface="Cambria"/>
                <a:cs typeface="Cambria"/>
                <a:sym typeface="Cambria"/>
              </a:rPr>
              <a:t>Eodem modo typi, qui nunc nobis videntur parum clari.</a:t>
            </a:r>
            <a:endParaRPr sz="1800"/>
          </a:p>
        </p:txBody>
      </p:sp>
      <p:sp>
        <p:nvSpPr>
          <p:cNvPr id="123" name="Google Shape;123;p2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28" name="Google Shape;128;p23"/>
          <p:cNvGraphicFramePr/>
          <p:nvPr/>
        </p:nvGraphicFramePr>
        <p:xfrm>
          <a:off x="570075" y="15472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{2A9AD3ED-AA34-4166-96A0-8460EB827D72}</a:tableStyleId>
              </a:tblPr>
              <a:tblGrid>
                <a:gridCol w="2776050"/>
                <a:gridCol w="2691975"/>
                <a:gridCol w="2535825"/>
              </a:tblGrid>
              <a:tr h="381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b="1" lang="en-GB" sz="22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LESS IS MORE</a:t>
                      </a:r>
                      <a:r>
                        <a:rPr b="1" lang="en-GB" sz="22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. </a:t>
                      </a:r>
                      <a:endParaRPr b="1" sz="22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The less information you give, better remember your audience. Create shorts and concise messages.</a:t>
                      </a:r>
                      <a:endParaRPr sz="18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b="1" lang="en-GB" sz="22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USE CONTRAST</a:t>
                      </a:r>
                      <a:endParaRPr b="1" sz="22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The contrast gives you the option to call attention to what you want to highlight. Use the size, colour, composition. </a:t>
                      </a:r>
                      <a:endParaRPr sz="18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b="1" lang="en-GB" sz="22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USE A GOOD TEMPLATE</a:t>
                      </a:r>
                      <a:endParaRPr b="1" sz="22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Font typeface="Arial"/>
                        <a:buNone/>
                      </a:pPr>
                      <a:r>
                        <a:rPr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You must choose a template that suits the type of work your are about to submit.</a:t>
                      </a:r>
                      <a:endParaRPr b="1" sz="18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2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29" name="Google Shape;129;p23"/>
          <p:cNvSpPr txBox="1"/>
          <p:nvPr>
            <p:ph idx="4294967295"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/>
              <a:t>THREE COLUMN TEXT</a:t>
            </a:r>
            <a:endParaRPr sz="3000">
              <a:solidFill>
                <a:srgbClr val="E06666"/>
              </a:solidFill>
            </a:endParaRPr>
          </a:p>
        </p:txBody>
      </p:sp>
      <p:sp>
        <p:nvSpPr>
          <p:cNvPr id="130" name="Google Shape;130;p2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24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USE IMAGES</a:t>
            </a:r>
            <a:endParaRPr/>
          </a:p>
        </p:txBody>
      </p:sp>
      <p:sp>
        <p:nvSpPr>
          <p:cNvPr id="136" name="Google Shape;136;p24"/>
          <p:cNvSpPr txBox="1"/>
          <p:nvPr>
            <p:ph idx="1" type="body"/>
          </p:nvPr>
        </p:nvSpPr>
        <p:spPr>
          <a:xfrm>
            <a:off x="447825" y="1737900"/>
            <a:ext cx="2808000" cy="166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A good image in your presentation is worth a thousand words.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2400"/>
          </a:p>
        </p:txBody>
      </p:sp>
      <p:pic>
        <p:nvPicPr>
          <p:cNvPr descr="background-for-power-point.png" id="137" name="Google Shape;137;p24"/>
          <p:cNvPicPr preferRelativeResize="0"/>
          <p:nvPr/>
        </p:nvPicPr>
        <p:blipFill rotWithShape="1">
          <a:blip r:embed="rId3">
            <a:alphaModFix/>
          </a:blip>
          <a:srcRect b="89" l="0" r="0" t="99"/>
          <a:stretch/>
        </p:blipFill>
        <p:spPr>
          <a:xfrm>
            <a:off x="4373477" y="665050"/>
            <a:ext cx="4071651" cy="3982574"/>
          </a:xfrm>
          <a:prstGeom prst="rect">
            <a:avLst/>
          </a:prstGeom>
          <a:noFill/>
          <a:ln>
            <a:noFill/>
          </a:ln>
        </p:spPr>
      </p:pic>
      <p:sp>
        <p:nvSpPr>
          <p:cNvPr id="138" name="Google Shape;138;p2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ackground-for-powerpoint-template.jpg" id="143" name="Google Shape;143;p25"/>
          <p:cNvPicPr preferRelativeResize="0"/>
          <p:nvPr/>
        </p:nvPicPr>
        <p:blipFill rotWithShape="1">
          <a:blip r:embed="rId3">
            <a:alphaModFix/>
          </a:blip>
          <a:srcRect b="7813" l="0" r="0" t="7813"/>
          <a:stretch/>
        </p:blipFill>
        <p:spPr>
          <a:xfrm>
            <a:off x="0" y="0"/>
            <a:ext cx="9144000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144" name="Google Shape;144;p25"/>
          <p:cNvSpPr txBox="1"/>
          <p:nvPr/>
        </p:nvSpPr>
        <p:spPr>
          <a:xfrm>
            <a:off x="522300" y="4427875"/>
            <a:ext cx="8099400" cy="4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500">
                <a:latin typeface="Cambria"/>
                <a:ea typeface="Cambria"/>
                <a:cs typeface="Cambria"/>
                <a:sym typeface="Cambria"/>
              </a:rPr>
              <a:t>A good image impacts our audience</a:t>
            </a:r>
            <a:endParaRPr>
              <a:latin typeface="Cambria"/>
              <a:ea typeface="Cambria"/>
              <a:cs typeface="Cambria"/>
              <a:sym typeface="Cambria"/>
            </a:endParaRPr>
          </a:p>
        </p:txBody>
      </p:sp>
      <p:sp>
        <p:nvSpPr>
          <p:cNvPr id="145" name="Google Shape;145;p2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USE TABLES</a:t>
            </a:r>
            <a:endParaRPr/>
          </a:p>
        </p:txBody>
      </p:sp>
      <p:sp>
        <p:nvSpPr>
          <p:cNvPr id="151" name="Google Shape;151;p26"/>
          <p:cNvSpPr txBox="1"/>
          <p:nvPr>
            <p:ph idx="1" type="body"/>
          </p:nvPr>
        </p:nvSpPr>
        <p:spPr>
          <a:xfrm>
            <a:off x="311700" y="115247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2000"/>
              <a:t>The tables are very useful for displaying information ordered.</a:t>
            </a:r>
            <a:endParaRPr sz="2000"/>
          </a:p>
        </p:txBody>
      </p:sp>
      <p:graphicFrame>
        <p:nvGraphicFramePr>
          <p:cNvPr id="152" name="Google Shape;152;p26"/>
          <p:cNvGraphicFramePr/>
          <p:nvPr/>
        </p:nvGraphicFramePr>
        <p:xfrm>
          <a:off x="952500" y="21516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{2A9AD3ED-AA34-4166-96A0-8460EB827D72}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CAPITAL</a:t>
                      </a:r>
                      <a:endParaRPr b="1" sz="1800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FFFF"/>
                        </a:buClr>
                        <a:buFont typeface="Calibri"/>
                        <a:buNone/>
                      </a:pPr>
                      <a:r>
                        <a:rPr b="1"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CITIZENS</a:t>
                      </a:r>
                      <a:endParaRPr b="1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FFFF"/>
                        </a:buClr>
                        <a:buFont typeface="Calibri"/>
                        <a:buNone/>
                      </a:pPr>
                      <a:r>
                        <a:rPr b="1"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(Millions)</a:t>
                      </a:r>
                      <a:endParaRPr b="1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FFFFF"/>
                        </a:buClr>
                        <a:buFont typeface="Calibri"/>
                        <a:buNone/>
                      </a:pPr>
                      <a:r>
                        <a:rPr b="1" lang="en-GB" sz="1800"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CURRENCY</a:t>
                      </a:r>
                      <a:endParaRPr b="1"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MÉXICO</a:t>
                      </a:r>
                      <a:endParaRPr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CIUDAD DE MÉXICO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122 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PESO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USA</a:t>
                      </a:r>
                      <a:endParaRPr b="1"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WASHINGTON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270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DOLLAR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GERMANY</a:t>
                      </a:r>
                      <a:endParaRPr b="1"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BERLIN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82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1800">
                          <a:solidFill>
                            <a:srgbClr val="21212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EURO</a:t>
                      </a:r>
                      <a:endParaRPr sz="1800">
                        <a:solidFill>
                          <a:srgbClr val="21212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45725" marB="45725" marR="91450" marL="91450"/>
                </a:tc>
              </a:tr>
            </a:tbl>
          </a:graphicData>
        </a:graphic>
      </p:graphicFrame>
      <p:sp>
        <p:nvSpPr>
          <p:cNvPr id="153" name="Google Shape;153;p2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8" name="Google Shape;158;p27" title="Points scored"/>
          <p:cNvPicPr preferRelativeResize="0"/>
          <p:nvPr/>
        </p:nvPicPr>
        <p:blipFill rotWithShape="1">
          <a:blip r:embed="rId3">
            <a:alphaModFix/>
          </a:blip>
          <a:srcRect b="16576" l="15878" r="21850" t="0"/>
          <a:stretch/>
        </p:blipFill>
        <p:spPr>
          <a:xfrm>
            <a:off x="3269100" y="1967850"/>
            <a:ext cx="2605800" cy="2158625"/>
          </a:xfrm>
          <a:prstGeom prst="rect">
            <a:avLst/>
          </a:prstGeom>
          <a:noFill/>
          <a:ln>
            <a:noFill/>
          </a:ln>
        </p:spPr>
      </p:pic>
      <p:sp>
        <p:nvSpPr>
          <p:cNvPr id="159" name="Google Shape;159;p2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USE CHARTS</a:t>
            </a:r>
            <a:endParaRPr/>
          </a:p>
        </p:txBody>
      </p:sp>
      <p:sp>
        <p:nvSpPr>
          <p:cNvPr id="160" name="Google Shape;160;p27"/>
          <p:cNvSpPr txBox="1"/>
          <p:nvPr>
            <p:ph idx="1" type="body"/>
          </p:nvPr>
        </p:nvSpPr>
        <p:spPr>
          <a:xfrm>
            <a:off x="311700" y="1152475"/>
            <a:ext cx="8520600" cy="8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Graphics help us to understand the relationships between numerical values.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2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8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FLOW CHARTS (Process)</a:t>
            </a:r>
            <a:endParaRPr/>
          </a:p>
        </p:txBody>
      </p:sp>
      <p:sp>
        <p:nvSpPr>
          <p:cNvPr id="167" name="Google Shape;167;p28"/>
          <p:cNvSpPr txBox="1"/>
          <p:nvPr>
            <p:ph idx="1" type="body"/>
          </p:nvPr>
        </p:nvSpPr>
        <p:spPr>
          <a:xfrm>
            <a:off x="311700" y="1152475"/>
            <a:ext cx="8520600" cy="1155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Flowcharts are used to graphically represent the flow or sequences of simple routines.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2000"/>
          </a:p>
        </p:txBody>
      </p:sp>
      <p:sp>
        <p:nvSpPr>
          <p:cNvPr id="168" name="Google Shape;168;p28"/>
          <p:cNvSpPr/>
          <p:nvPr/>
        </p:nvSpPr>
        <p:spPr>
          <a:xfrm>
            <a:off x="434300" y="2804124"/>
            <a:ext cx="2807400" cy="763200"/>
          </a:xfrm>
          <a:prstGeom prst="chevron">
            <a:avLst>
              <a:gd fmla="val 50000" name="adj"/>
            </a:avLst>
          </a:prstGeom>
          <a:gradFill>
            <a:gsLst>
              <a:gs pos="0">
                <a:srgbClr val="BBBBBB"/>
              </a:gs>
              <a:gs pos="80000">
                <a:srgbClr val="F6F6F6"/>
              </a:gs>
              <a:gs pos="100000">
                <a:srgbClr val="F7F7F7"/>
              </a:gs>
            </a:gsLst>
            <a:lin ang="16200038" scaled="0"/>
          </a:gradFill>
          <a:ln>
            <a:noFill/>
          </a:ln>
          <a:effectLst>
            <a:outerShdw blurRad="40000" rotWithShape="0" dir="5400000" dist="23000">
              <a:srgbClr val="000000">
                <a:alpha val="349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>
                <a:latin typeface="Cambria"/>
                <a:ea typeface="Cambria"/>
                <a:cs typeface="Cambria"/>
                <a:sym typeface="Cambria"/>
              </a:rPr>
              <a:t>FIRST</a:t>
            </a:r>
            <a:endParaRPr sz="2400">
              <a:latin typeface="Cambria"/>
              <a:ea typeface="Cambria"/>
              <a:cs typeface="Cambria"/>
              <a:sym typeface="Cambria"/>
            </a:endParaRPr>
          </a:p>
        </p:txBody>
      </p:sp>
      <p:sp>
        <p:nvSpPr>
          <p:cNvPr id="169" name="Google Shape;169;p28"/>
          <p:cNvSpPr/>
          <p:nvPr/>
        </p:nvSpPr>
        <p:spPr>
          <a:xfrm>
            <a:off x="3142925" y="2859299"/>
            <a:ext cx="2807400" cy="763200"/>
          </a:xfrm>
          <a:prstGeom prst="chevron">
            <a:avLst>
              <a:gd fmla="val 50000" name="adj"/>
            </a:avLst>
          </a:prstGeom>
          <a:gradFill>
            <a:gsLst>
              <a:gs pos="0">
                <a:srgbClr val="BBBBBB"/>
              </a:gs>
              <a:gs pos="80000">
                <a:srgbClr val="F6F6F6"/>
              </a:gs>
              <a:gs pos="100000">
                <a:srgbClr val="F7F7F7"/>
              </a:gs>
            </a:gsLst>
            <a:lin ang="16200038" scaled="0"/>
          </a:gradFill>
          <a:ln>
            <a:noFill/>
          </a:ln>
          <a:effectLst>
            <a:outerShdw blurRad="40000" rotWithShape="0" dir="5400000" dist="23000">
              <a:srgbClr val="000000">
                <a:alpha val="349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>
                <a:latin typeface="Cambria"/>
                <a:ea typeface="Cambria"/>
                <a:cs typeface="Cambria"/>
                <a:sym typeface="Cambria"/>
              </a:rPr>
              <a:t>SECOND</a:t>
            </a:r>
            <a:endParaRPr sz="2400">
              <a:latin typeface="Cambria"/>
              <a:ea typeface="Cambria"/>
              <a:cs typeface="Cambria"/>
              <a:sym typeface="Cambria"/>
            </a:endParaRPr>
          </a:p>
        </p:txBody>
      </p:sp>
      <p:sp>
        <p:nvSpPr>
          <p:cNvPr id="170" name="Google Shape;170;p28"/>
          <p:cNvSpPr/>
          <p:nvPr/>
        </p:nvSpPr>
        <p:spPr>
          <a:xfrm>
            <a:off x="5902300" y="2859299"/>
            <a:ext cx="2807400" cy="763200"/>
          </a:xfrm>
          <a:prstGeom prst="chevron">
            <a:avLst>
              <a:gd fmla="val 50000" name="adj"/>
            </a:avLst>
          </a:prstGeom>
          <a:gradFill>
            <a:gsLst>
              <a:gs pos="0">
                <a:srgbClr val="BBBBBB"/>
              </a:gs>
              <a:gs pos="80000">
                <a:srgbClr val="F6F6F6"/>
              </a:gs>
              <a:gs pos="100000">
                <a:srgbClr val="F7F7F7"/>
              </a:gs>
            </a:gsLst>
            <a:lin ang="16200038" scaled="0"/>
          </a:gradFill>
          <a:ln>
            <a:noFill/>
          </a:ln>
          <a:effectLst>
            <a:outerShdw blurRad="40000" rotWithShape="0" dir="5400000" dist="23000">
              <a:srgbClr val="000000">
                <a:alpha val="349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>
                <a:latin typeface="Cambria"/>
                <a:ea typeface="Cambria"/>
                <a:cs typeface="Cambria"/>
                <a:sym typeface="Cambria"/>
              </a:rPr>
              <a:t>THIRD</a:t>
            </a:r>
            <a:endParaRPr sz="2400">
              <a:latin typeface="Cambria"/>
              <a:ea typeface="Cambria"/>
              <a:cs typeface="Cambria"/>
              <a:sym typeface="Cambria"/>
            </a:endParaRPr>
          </a:p>
        </p:txBody>
      </p:sp>
      <p:sp>
        <p:nvSpPr>
          <p:cNvPr id="171" name="Google Shape;171;p2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MAPS</a:t>
            </a:r>
            <a:endParaRPr/>
          </a:p>
        </p:txBody>
      </p:sp>
      <p:pic>
        <p:nvPicPr>
          <p:cNvPr descr="free-power-point-template.png" id="177" name="Google Shape;177;p29"/>
          <p:cNvPicPr preferRelativeResize="0"/>
          <p:nvPr/>
        </p:nvPicPr>
        <p:blipFill rotWithShape="1">
          <a:blip r:embed="rId3">
            <a:alphaModFix/>
          </a:blip>
          <a:srcRect b="69" l="0" r="0" t="69"/>
          <a:stretch/>
        </p:blipFill>
        <p:spPr>
          <a:xfrm>
            <a:off x="950263" y="962276"/>
            <a:ext cx="7243474" cy="3700950"/>
          </a:xfrm>
          <a:prstGeom prst="rect">
            <a:avLst/>
          </a:prstGeom>
          <a:noFill/>
          <a:ln>
            <a:noFill/>
          </a:ln>
        </p:spPr>
      </p:pic>
      <p:sp>
        <p:nvSpPr>
          <p:cNvPr id="178" name="Google Shape;178;p2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30"/>
          <p:cNvSpPr txBox="1"/>
          <p:nvPr>
            <p:ph type="title"/>
          </p:nvPr>
        </p:nvSpPr>
        <p:spPr>
          <a:xfrm>
            <a:off x="545050" y="10358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TECHNOLOGY PRESENTATIONS</a:t>
            </a:r>
            <a:endParaRPr/>
          </a:p>
        </p:txBody>
      </p:sp>
      <p:sp>
        <p:nvSpPr>
          <p:cNvPr id="184" name="Google Shape;184;p30"/>
          <p:cNvSpPr txBox="1"/>
          <p:nvPr>
            <p:ph idx="1" type="body"/>
          </p:nvPr>
        </p:nvSpPr>
        <p:spPr>
          <a:xfrm>
            <a:off x="593650" y="1973000"/>
            <a:ext cx="2808000" cy="174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Below we provide a set of slides for your Apps or Web presentations.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pic>
        <p:nvPicPr>
          <p:cNvPr descr="imagen-fondo-plantilla.jpg" id="185" name="Google Shape;185;p30"/>
          <p:cNvPicPr preferRelativeResize="0"/>
          <p:nvPr/>
        </p:nvPicPr>
        <p:blipFill rotWithShape="1">
          <a:blip r:embed="rId3">
            <a:alphaModFix/>
          </a:blip>
          <a:srcRect b="0" l="15142" r="15142" t="0"/>
          <a:stretch/>
        </p:blipFill>
        <p:spPr>
          <a:xfrm>
            <a:off x="4561850" y="1182359"/>
            <a:ext cx="3474300" cy="33264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86" name="Google Shape;186;p3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31"/>
          <p:cNvSpPr txBox="1"/>
          <p:nvPr>
            <p:ph type="title"/>
          </p:nvPr>
        </p:nvSpPr>
        <p:spPr>
          <a:xfrm>
            <a:off x="924225" y="99535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iPHONE</a:t>
            </a:r>
            <a:endParaRPr/>
          </a:p>
        </p:txBody>
      </p:sp>
      <p:sp>
        <p:nvSpPr>
          <p:cNvPr id="192" name="Google Shape;192;p31"/>
          <p:cNvSpPr txBox="1"/>
          <p:nvPr>
            <p:ph idx="1" type="body"/>
          </p:nvPr>
        </p:nvSpPr>
        <p:spPr>
          <a:xfrm>
            <a:off x="924225" y="1829350"/>
            <a:ext cx="2808000" cy="202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Submit your app using this template.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You can change the picture or introduce a text.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grpSp>
        <p:nvGrpSpPr>
          <p:cNvPr id="193" name="Google Shape;193;p31"/>
          <p:cNvGrpSpPr/>
          <p:nvPr/>
        </p:nvGrpSpPr>
        <p:grpSpPr>
          <a:xfrm>
            <a:off x="5227454" y="852923"/>
            <a:ext cx="1977179" cy="3810305"/>
            <a:chOff x="5227454" y="852923"/>
            <a:chExt cx="1977179" cy="3810305"/>
          </a:xfrm>
        </p:grpSpPr>
        <p:pic>
          <p:nvPicPr>
            <p:cNvPr descr="iphone.png" id="194" name="Google Shape;194;p31"/>
            <p:cNvPicPr preferRelativeResize="0"/>
            <p:nvPr/>
          </p:nvPicPr>
          <p:blipFill rotWithShape="1">
            <a:blip r:embed="rId3">
              <a:alphaModFix/>
            </a:blip>
            <a:srcRect b="0" l="23820" r="52787" t="0"/>
            <a:stretch/>
          </p:blipFill>
          <p:spPr>
            <a:xfrm>
              <a:off x="5227454" y="852923"/>
              <a:ext cx="1977179" cy="38103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195" name="Google Shape;195;p31"/>
            <p:cNvPicPr preferRelativeResize="0"/>
            <p:nvPr/>
          </p:nvPicPr>
          <p:blipFill rotWithShape="1">
            <a:blip r:embed="rId4">
              <a:alphaModFix/>
            </a:blip>
            <a:srcRect b="0" l="18346" r="18346" t="0"/>
            <a:stretch/>
          </p:blipFill>
          <p:spPr>
            <a:xfrm>
              <a:off x="5411719" y="1454054"/>
              <a:ext cx="1647300" cy="2602084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96" name="Google Shape;196;p3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32"/>
          <p:cNvSpPr txBox="1"/>
          <p:nvPr>
            <p:ph type="title"/>
          </p:nvPr>
        </p:nvSpPr>
        <p:spPr>
          <a:xfrm>
            <a:off x="992325" y="907825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ANDROID</a:t>
            </a:r>
            <a:endParaRPr/>
          </a:p>
        </p:txBody>
      </p:sp>
      <p:sp>
        <p:nvSpPr>
          <p:cNvPr id="202" name="Google Shape;202;p32"/>
          <p:cNvSpPr txBox="1"/>
          <p:nvPr>
            <p:ph idx="1" type="body"/>
          </p:nvPr>
        </p:nvSpPr>
        <p:spPr>
          <a:xfrm>
            <a:off x="992325" y="1741825"/>
            <a:ext cx="2808000" cy="202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000">
                <a:solidFill>
                  <a:schemeClr val="dk1"/>
                </a:solidFill>
              </a:rPr>
              <a:t>Submit your app using this template.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000">
                <a:solidFill>
                  <a:schemeClr val="dk1"/>
                </a:solidFill>
              </a:rPr>
              <a:t>You can change the picture or introduce a text.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grpSp>
        <p:nvGrpSpPr>
          <p:cNvPr id="203" name="Google Shape;203;p32"/>
          <p:cNvGrpSpPr/>
          <p:nvPr/>
        </p:nvGrpSpPr>
        <p:grpSpPr>
          <a:xfrm>
            <a:off x="5749538" y="618127"/>
            <a:ext cx="1853905" cy="3907231"/>
            <a:chOff x="5749538" y="618127"/>
            <a:chExt cx="1853905" cy="3907231"/>
          </a:xfrm>
        </p:grpSpPr>
        <p:pic>
          <p:nvPicPr>
            <p:cNvPr descr="iphone.png" id="204" name="Google Shape;204;p32"/>
            <p:cNvPicPr preferRelativeResize="0"/>
            <p:nvPr/>
          </p:nvPicPr>
          <p:blipFill rotWithShape="1">
            <a:blip r:embed="rId3">
              <a:alphaModFix/>
            </a:blip>
            <a:srcRect b="0" l="76275" r="0" t="0"/>
            <a:stretch/>
          </p:blipFill>
          <p:spPr>
            <a:xfrm>
              <a:off x="5749538" y="618127"/>
              <a:ext cx="1853905" cy="390723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205" name="Google Shape;205;p32"/>
            <p:cNvPicPr preferRelativeResize="0"/>
            <p:nvPr/>
          </p:nvPicPr>
          <p:blipFill rotWithShape="1">
            <a:blip r:embed="rId4">
              <a:alphaModFix/>
            </a:blip>
            <a:srcRect b="0" l="18950" r="18956" t="0"/>
            <a:stretch/>
          </p:blipFill>
          <p:spPr>
            <a:xfrm>
              <a:off x="5822195" y="1104308"/>
              <a:ext cx="1731911" cy="278918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06" name="Google Shape;206;p3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33"/>
          <p:cNvSpPr txBox="1"/>
          <p:nvPr>
            <p:ph type="title"/>
          </p:nvPr>
        </p:nvSpPr>
        <p:spPr>
          <a:xfrm>
            <a:off x="700625" y="1155813"/>
            <a:ext cx="2808000" cy="533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TABLET</a:t>
            </a:r>
            <a:endParaRPr/>
          </a:p>
        </p:txBody>
      </p:sp>
      <p:sp>
        <p:nvSpPr>
          <p:cNvPr id="212" name="Google Shape;212;p33"/>
          <p:cNvSpPr txBox="1"/>
          <p:nvPr>
            <p:ph idx="1" type="body"/>
          </p:nvPr>
        </p:nvSpPr>
        <p:spPr>
          <a:xfrm>
            <a:off x="700625" y="1744297"/>
            <a:ext cx="2808000" cy="224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Submit your web using this template.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You can change the picture or introduce a text.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grpSp>
        <p:nvGrpSpPr>
          <p:cNvPr id="213" name="Google Shape;213;p33"/>
          <p:cNvGrpSpPr/>
          <p:nvPr/>
        </p:nvGrpSpPr>
        <p:grpSpPr>
          <a:xfrm>
            <a:off x="4153700" y="993250"/>
            <a:ext cx="4463484" cy="3157000"/>
            <a:chOff x="4153700" y="993250"/>
            <a:chExt cx="4463484" cy="3157000"/>
          </a:xfrm>
        </p:grpSpPr>
        <p:pic>
          <p:nvPicPr>
            <p:cNvPr descr="Fondo-para-presentaciones-tecnológica.png" id="214" name="Google Shape;214;p33"/>
            <p:cNvPicPr preferRelativeResize="0"/>
            <p:nvPr/>
          </p:nvPicPr>
          <p:blipFill rotWithShape="1">
            <a:blip r:embed="rId3">
              <a:alphaModFix/>
            </a:blip>
            <a:srcRect b="89" l="0" r="0" t="89"/>
            <a:stretch/>
          </p:blipFill>
          <p:spPr>
            <a:xfrm>
              <a:off x="4153700" y="993250"/>
              <a:ext cx="4463484" cy="3157000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15" name="Google Shape;215;p33"/>
            <p:cNvSpPr txBox="1"/>
            <p:nvPr/>
          </p:nvSpPr>
          <p:spPr>
            <a:xfrm>
              <a:off x="4435588" y="2262475"/>
              <a:ext cx="3899700" cy="87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30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rPr>
                <a:t>www.slidespower.com</a:t>
              </a:r>
              <a:endParaRPr sz="30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6" name="Google Shape;216;p3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3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FINAL CONCLUSIONS</a:t>
            </a:r>
            <a:endParaRPr/>
          </a:p>
        </p:txBody>
      </p:sp>
      <p:sp>
        <p:nvSpPr>
          <p:cNvPr id="222" name="Google Shape;222;p34"/>
          <p:cNvSpPr txBox="1"/>
          <p:nvPr>
            <p:ph idx="1" type="body"/>
          </p:nvPr>
        </p:nvSpPr>
        <p:spPr>
          <a:xfrm>
            <a:off x="311700" y="1152475"/>
            <a:ext cx="8520600" cy="8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2000">
                <a:solidFill>
                  <a:schemeClr val="dk1"/>
                </a:solidFill>
              </a:rPr>
              <a:t>We proceed to make a summary of the main points discussed in the presentation.</a:t>
            </a:r>
            <a:endParaRPr sz="2000"/>
          </a:p>
        </p:txBody>
      </p:sp>
      <p:graphicFrame>
        <p:nvGraphicFramePr>
          <p:cNvPr id="223" name="Google Shape;223;p34"/>
          <p:cNvGraphicFramePr/>
          <p:nvPr/>
        </p:nvGraphicFramePr>
        <p:xfrm>
          <a:off x="952500" y="23202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{2A9AD3ED-AA34-4166-96A0-8460EB827D72}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381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b="1"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FONTS</a:t>
                      </a:r>
                      <a:endParaRPr b="1"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It is important to use fonts that read well, without being in bold. Example: helvética.</a:t>
                      </a:r>
                      <a:endParaRPr b="1"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b="1"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TIME PER SLIDE</a:t>
                      </a:r>
                      <a:endParaRPr b="1"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In a quality slideshow, the time of exposure should not exceed 30 seconds.</a:t>
                      </a:r>
                      <a:endParaRPr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b="1"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DESIGN</a:t>
                      </a:r>
                      <a:endParaRPr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A well-designed template is an ideal way to communicate a message simply and clearly.</a:t>
                      </a:r>
                      <a:endParaRPr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b="1"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PREPARATION</a:t>
                      </a:r>
                      <a:endParaRPr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-GB">
                          <a:solidFill>
                            <a:schemeClr val="dk1"/>
                          </a:solidFill>
                          <a:latin typeface="Cambria"/>
                          <a:ea typeface="Cambria"/>
                          <a:cs typeface="Cambria"/>
                          <a:sym typeface="Cambria"/>
                        </a:rPr>
                        <a:t>Out of respect for the audience, it is essential to prepare well the presentation and try not to leave anything to chance.</a:t>
                      </a:r>
                      <a:endParaRPr>
                        <a:solidFill>
                          <a:schemeClr val="dk1"/>
                        </a:solidFill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Cambria"/>
                        <a:ea typeface="Cambria"/>
                        <a:cs typeface="Cambria"/>
                        <a:sym typeface="Cambria"/>
                      </a:endParaRPr>
                    </a:p>
                  </a:txBody>
                  <a:tcPr marT="91425" marB="91425" marR="91425" marL="91425">
                    <a:lnL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CC0000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24" name="Google Shape;224;p3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thank-you- Slidespower.png" id="229" name="Google Shape;229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307848">
            <a:off x="2418062" y="340324"/>
            <a:ext cx="4307878" cy="4462853"/>
          </a:xfrm>
          <a:prstGeom prst="rect">
            <a:avLst/>
          </a:prstGeom>
          <a:noFill/>
          <a:ln>
            <a:noFill/>
          </a:ln>
        </p:spPr>
      </p:pic>
      <p:sp>
        <p:nvSpPr>
          <p:cNvPr id="230" name="Google Shape;230;p3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3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BIBLIOGRAPHY</a:t>
            </a:r>
            <a:endParaRPr/>
          </a:p>
        </p:txBody>
      </p:sp>
      <p:sp>
        <p:nvSpPr>
          <p:cNvPr id="236" name="Google Shape;236;p36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Google Images.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Prof. Reynel A. Llanes Belett.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Google Images.</a:t>
            </a:r>
            <a:endParaRPr sz="2000">
              <a:solidFill>
                <a:schemeClr val="dk1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dk1"/>
                </a:solidFill>
              </a:rPr>
              <a:t>Prof. Reynel A. Llanes Belett.</a:t>
            </a:r>
            <a:endParaRPr sz="20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2400"/>
          </a:p>
        </p:txBody>
      </p:sp>
      <p:sp>
        <p:nvSpPr>
          <p:cNvPr id="237" name="Google Shape;237;p3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3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DESIGN</a:t>
            </a:r>
            <a:endParaRPr/>
          </a:p>
        </p:txBody>
      </p:sp>
      <p:sp>
        <p:nvSpPr>
          <p:cNvPr id="243" name="Google Shape;243;p37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266700" lvl="0" marL="342900" rtl="0" algn="l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accent2"/>
                </a:solidFill>
              </a:rPr>
              <a:t>Font: CAMBRIA</a:t>
            </a:r>
            <a:endParaRPr sz="2000">
              <a:solidFill>
                <a:schemeClr val="lt1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accent2"/>
                </a:solidFill>
              </a:rPr>
              <a:t>Template Background: Slides power.</a:t>
            </a:r>
            <a:endParaRPr sz="2000">
              <a:solidFill>
                <a:schemeClr val="accent2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accent2"/>
                </a:solidFill>
              </a:rPr>
              <a:t>Images: </a:t>
            </a:r>
            <a:r>
              <a:rPr lang="en-GB" sz="2000" u="sng">
                <a:solidFill>
                  <a:srgbClr val="4DD0E1"/>
                </a:solidFill>
                <a:hlinkClick r:id="rId3"/>
              </a:rPr>
              <a:t>https://pixabay.com/</a:t>
            </a:r>
            <a:r>
              <a:rPr lang="en-GB" sz="2000">
                <a:solidFill>
                  <a:schemeClr val="accent2"/>
                </a:solidFill>
              </a:rPr>
              <a:t> </a:t>
            </a:r>
            <a:endParaRPr sz="2000">
              <a:solidFill>
                <a:schemeClr val="accent2"/>
              </a:solidFill>
            </a:endParaRPr>
          </a:p>
          <a:p>
            <a:pPr indent="-266700" lvl="0" marL="342900" rtl="0" algn="l">
              <a:spcBef>
                <a:spcPts val="64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Cambria"/>
              <a:buChar char="•"/>
            </a:pPr>
            <a:r>
              <a:rPr lang="en-GB" sz="2000">
                <a:solidFill>
                  <a:schemeClr val="accent2"/>
                </a:solidFill>
              </a:rPr>
              <a:t>Icons: https://www.iconfinder.com/</a:t>
            </a:r>
            <a:endParaRPr sz="20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2000"/>
          </a:p>
        </p:txBody>
      </p:sp>
      <p:sp>
        <p:nvSpPr>
          <p:cNvPr id="244" name="Google Shape;244;p3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9" name="Google Shape;249;p3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704659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0" name="Google Shape;250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87204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1" name="Google Shape;251;p3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109035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2" name="Google Shape;252;p38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3358810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" name="Google Shape;253;p3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667111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" name="Google Shape;254;p3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3430866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5" name="Google Shape;255;p38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4752696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6" name="Google Shape;256;p3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6050508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7" name="Google Shape;257;p3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2012961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8" name="Google Shape;258;p38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396358" y="2917873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59" name="Google Shape;259;p38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6074527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pic>
        <p:nvPicPr>
          <p:cNvPr id="260" name="Google Shape;260;p38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7396358" y="1513056"/>
            <a:ext cx="985643" cy="985642"/>
          </a:xfrm>
          <a:prstGeom prst="rect">
            <a:avLst/>
          </a:prstGeom>
          <a:noFill/>
          <a:ln>
            <a:noFill/>
          </a:ln>
        </p:spPr>
      </p:pic>
      <p:sp>
        <p:nvSpPr>
          <p:cNvPr id="261" name="Google Shape;261;p38"/>
          <p:cNvSpPr txBox="1"/>
          <p:nvPr/>
        </p:nvSpPr>
        <p:spPr>
          <a:xfrm>
            <a:off x="935700" y="333775"/>
            <a:ext cx="7272600" cy="68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434343"/>
                </a:solidFill>
                <a:latin typeface="Cambria"/>
                <a:ea typeface="Cambria"/>
                <a:cs typeface="Cambria"/>
                <a:sym typeface="Cambria"/>
              </a:rPr>
              <a:t>You can find different Icons in our other presentations.</a:t>
            </a:r>
            <a:endParaRPr sz="1800">
              <a:latin typeface="Cambria"/>
              <a:ea typeface="Cambria"/>
              <a:cs typeface="Cambria"/>
              <a:sym typeface="Cambria"/>
            </a:endParaRPr>
          </a:p>
        </p:txBody>
      </p:sp>
      <p:pic>
        <p:nvPicPr>
          <p:cNvPr id="262" name="Google Shape;262;p38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1025551" y="423100"/>
            <a:ext cx="508951" cy="508951"/>
          </a:xfrm>
          <a:prstGeom prst="rect">
            <a:avLst/>
          </a:prstGeom>
          <a:noFill/>
          <a:ln>
            <a:noFill/>
          </a:ln>
        </p:spPr>
      </p:pic>
      <p:sp>
        <p:nvSpPr>
          <p:cNvPr id="263" name="Google Shape;263;p3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