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officedocument.obfuscatedFont" Extension="odttf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</p:sldIdLst>
  <p:sldSz cy="10287000" cx="18288000"/>
  <p:notesSz cx="6858000" cy="9144000"/>
  <p:embeddedFontLst>
    <p:embeddedFont>
      <p:font typeface="Libre Baskerville"/>
      <p:regular r:id="rId20"/>
      <p:bold r:id="rId21"/>
      <p:italic r:id="rId22"/>
      <p:boldItalic r:id="rId23"/>
    </p:embeddedFont>
    <p:embeddedFont>
      <p:font typeface="Bricolage Grotesque"/>
      <p:regular r:id="rId24"/>
      <p:bold r:id="rId2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000000"/>
          </p15:clr>
        </p15:guide>
        <p15:guide id="2" pos="2880">
          <p15:clr>
            <a:srgbClr val="000000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LibreBaskerville-regular.fntdata"/><Relationship Id="rId22" Type="http://schemas.openxmlformats.org/officeDocument/2006/relationships/font" Target="fonts/LibreBaskerville-italic.fntdata"/><Relationship Id="rId21" Type="http://schemas.openxmlformats.org/officeDocument/2006/relationships/font" Target="fonts/LibreBaskerville-bold.fntdata"/><Relationship Id="rId24" Type="http://schemas.openxmlformats.org/officeDocument/2006/relationships/font" Target="fonts/BricolageGrotesque-regular.fntdata"/><Relationship Id="rId23" Type="http://schemas.openxmlformats.org/officeDocument/2006/relationships/font" Target="fonts/LibreBaskerville-bold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5" Type="http://schemas.openxmlformats.org/officeDocument/2006/relationships/font" Target="fonts/BricolageGrotesque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1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1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1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Relationship Id="rId3" Type="http://schemas.openxmlformats.org/officeDocument/2006/relationships/image" Target="../media/image2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png"/><Relationship Id="rId3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Relationship Id="rId3" Type="http://schemas.openxmlformats.org/officeDocument/2006/relationships/image" Target="../media/image3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3" name="Google Shape;13;p2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Google Shape;16;p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9008100" y="1308375"/>
            <a:ext cx="8587352" cy="7670249"/>
          </a:xfrm>
          <a:prstGeom prst="rect">
            <a:avLst/>
          </a:prstGeom>
          <a:noFill/>
          <a:ln>
            <a:noFill/>
          </a:ln>
        </p:spPr>
      </p:pic>
      <p:sp>
        <p:nvSpPr>
          <p:cNvPr id="17" name="Google Shape;17;p3"/>
          <p:cNvSpPr txBox="1"/>
          <p:nvPr>
            <p:ph type="title"/>
          </p:nvPr>
        </p:nvSpPr>
        <p:spPr>
          <a:xfrm>
            <a:off x="930750" y="1252000"/>
            <a:ext cx="7005300" cy="3144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8000"/>
              <a:buFont typeface="Libre Baskerville"/>
              <a:buNone/>
              <a:defRPr i="0" sz="8000" u="none" cap="none" strike="noStrike">
                <a:solidFill>
                  <a:srgbClr val="0F1A3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9pPr>
          </a:lstStyle>
          <a:p/>
        </p:txBody>
      </p:sp>
      <p:sp>
        <p:nvSpPr>
          <p:cNvPr id="18" name="Google Shape;18;p3"/>
          <p:cNvSpPr txBox="1"/>
          <p:nvPr>
            <p:ph idx="1" type="body"/>
          </p:nvPr>
        </p:nvSpPr>
        <p:spPr>
          <a:xfrm>
            <a:off x="930750" y="5504525"/>
            <a:ext cx="7055700" cy="394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»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Content" type="obj">
  <p:cSld name="OBJECT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Google Shape;20;p4"/>
          <p:cNvPicPr preferRelativeResize="0"/>
          <p:nvPr/>
        </p:nvPicPr>
        <p:blipFill rotWithShape="1">
          <a:blip r:embed="rId2">
            <a:alphaModFix/>
          </a:blip>
          <a:srcRect b="0" l="7132" r="0" t="0"/>
          <a:stretch/>
        </p:blipFill>
        <p:spPr>
          <a:xfrm>
            <a:off x="0" y="2892600"/>
            <a:ext cx="12399498" cy="6506124"/>
          </a:xfrm>
          <a:prstGeom prst="rect">
            <a:avLst/>
          </a:prstGeom>
          <a:noFill/>
          <a:ln>
            <a:noFill/>
          </a:ln>
        </p:spPr>
      </p:pic>
      <p:sp>
        <p:nvSpPr>
          <p:cNvPr id="21" name="Google Shape;21;p4"/>
          <p:cNvSpPr/>
          <p:nvPr/>
        </p:nvSpPr>
        <p:spPr>
          <a:xfrm flipH="1">
            <a:off x="10200849" y="2752168"/>
            <a:ext cx="7813041" cy="6506132"/>
          </a:xfrm>
          <a:custGeom>
            <a:rect b="b" l="l" r="r" t="t"/>
            <a:pathLst>
              <a:path extrusionOk="0" h="6506132" w="7813041">
                <a:moveTo>
                  <a:pt x="7813041" y="0"/>
                </a:moveTo>
                <a:lnTo>
                  <a:pt x="0" y="0"/>
                </a:lnTo>
                <a:lnTo>
                  <a:pt x="0" y="6506132"/>
                </a:lnTo>
                <a:lnTo>
                  <a:pt x="7813041" y="6506132"/>
                </a:lnTo>
                <a:lnTo>
                  <a:pt x="7813041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2" name="Google Shape;22;p4"/>
          <p:cNvSpPr txBox="1"/>
          <p:nvPr>
            <p:ph type="title"/>
          </p:nvPr>
        </p:nvSpPr>
        <p:spPr>
          <a:xfrm>
            <a:off x="930750" y="849000"/>
            <a:ext cx="16318500" cy="1028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8000"/>
              <a:buFont typeface="Libre Baskerville"/>
              <a:buNone/>
              <a:defRPr i="0" sz="8000" u="none" cap="none" strike="noStrike">
                <a:solidFill>
                  <a:srgbClr val="0F1A3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9pPr>
          </a:lstStyle>
          <a:p/>
        </p:txBody>
      </p:sp>
      <p:sp>
        <p:nvSpPr>
          <p:cNvPr id="23" name="Google Shape;23;p4"/>
          <p:cNvSpPr txBox="1"/>
          <p:nvPr>
            <p:ph idx="1" type="body"/>
          </p:nvPr>
        </p:nvSpPr>
        <p:spPr>
          <a:xfrm>
            <a:off x="930750" y="3731250"/>
            <a:ext cx="9013800" cy="4785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»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" name="Google Shape;25;p5"/>
          <p:cNvPicPr preferRelativeResize="0"/>
          <p:nvPr/>
        </p:nvPicPr>
        <p:blipFill rotWithShape="1">
          <a:blip r:embed="rId2">
            <a:alphaModFix/>
          </a:blip>
          <a:srcRect b="26481" l="0" r="3372" t="0"/>
          <a:stretch/>
        </p:blipFill>
        <p:spPr>
          <a:xfrm>
            <a:off x="8831850" y="3254400"/>
            <a:ext cx="9456149" cy="7032599"/>
          </a:xfrm>
          <a:prstGeom prst="rect">
            <a:avLst/>
          </a:prstGeom>
          <a:noFill/>
          <a:ln>
            <a:noFill/>
          </a:ln>
        </p:spPr>
      </p:pic>
      <p:sp>
        <p:nvSpPr>
          <p:cNvPr id="26" name="Google Shape;26;p5"/>
          <p:cNvSpPr/>
          <p:nvPr/>
        </p:nvSpPr>
        <p:spPr>
          <a:xfrm>
            <a:off x="9874756" y="4083063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1" y="0"/>
                </a:lnTo>
                <a:lnTo>
                  <a:pt x="644341" y="745688"/>
                </a:lnTo>
                <a:lnTo>
                  <a:pt x="0" y="7456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-248397" l="0" r="-415358" t="-203388"/>
            </a:stretch>
          </a:blipFill>
          <a:ln>
            <a:noFill/>
          </a:ln>
        </p:spPr>
      </p:sp>
      <p:sp>
        <p:nvSpPr>
          <p:cNvPr id="27" name="Google Shape;27;p5"/>
          <p:cNvSpPr txBox="1"/>
          <p:nvPr>
            <p:ph type="title"/>
          </p:nvPr>
        </p:nvSpPr>
        <p:spPr>
          <a:xfrm>
            <a:off x="930750" y="1252000"/>
            <a:ext cx="7005300" cy="3144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8000"/>
              <a:buFont typeface="Libre Baskerville"/>
              <a:buNone/>
              <a:defRPr i="0" sz="8000" u="none" cap="none" strike="noStrike">
                <a:solidFill>
                  <a:srgbClr val="0F1A3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9pPr>
          </a:lstStyle>
          <a:p/>
        </p:txBody>
      </p:sp>
      <p:sp>
        <p:nvSpPr>
          <p:cNvPr id="28" name="Google Shape;28;p5"/>
          <p:cNvSpPr txBox="1"/>
          <p:nvPr>
            <p:ph idx="1" type="body"/>
          </p:nvPr>
        </p:nvSpPr>
        <p:spPr>
          <a:xfrm>
            <a:off x="11089675" y="4083075"/>
            <a:ext cx="6367800" cy="5149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»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wo Content" type="twoObj">
  <p:cSld name="TWO_OBJECTS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Google Shape;30;p6"/>
          <p:cNvPicPr preferRelativeResize="0"/>
          <p:nvPr/>
        </p:nvPicPr>
        <p:blipFill rotWithShape="1">
          <a:blip r:embed="rId2">
            <a:alphaModFix/>
          </a:blip>
          <a:srcRect b="5417" l="0" r="3846" t="3533"/>
          <a:stretch/>
        </p:blipFill>
        <p:spPr>
          <a:xfrm>
            <a:off x="8638850" y="0"/>
            <a:ext cx="9649151" cy="10287002"/>
          </a:xfrm>
          <a:prstGeom prst="rect">
            <a:avLst/>
          </a:prstGeom>
          <a:noFill/>
          <a:ln>
            <a:noFill/>
          </a:ln>
        </p:spPr>
      </p:pic>
      <p:sp>
        <p:nvSpPr>
          <p:cNvPr id="31" name="Google Shape;31;p6"/>
          <p:cNvSpPr txBox="1"/>
          <p:nvPr>
            <p:ph type="title"/>
          </p:nvPr>
        </p:nvSpPr>
        <p:spPr>
          <a:xfrm>
            <a:off x="930750" y="1252000"/>
            <a:ext cx="7005300" cy="3144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8000"/>
              <a:buFont typeface="Libre Baskerville"/>
              <a:buNone/>
              <a:defRPr i="0" sz="8000" u="none" cap="none" strike="noStrike">
                <a:solidFill>
                  <a:srgbClr val="0F1A3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9pPr>
          </a:lstStyle>
          <a:p/>
        </p:txBody>
      </p:sp>
      <p:sp>
        <p:nvSpPr>
          <p:cNvPr id="32" name="Google Shape;32;p6"/>
          <p:cNvSpPr txBox="1"/>
          <p:nvPr>
            <p:ph idx="1" type="body"/>
          </p:nvPr>
        </p:nvSpPr>
        <p:spPr>
          <a:xfrm>
            <a:off x="9749650" y="1151950"/>
            <a:ext cx="7707900" cy="8080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»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mparison" type="twoTxTwoObj">
  <p:cSld name="TWO_OBJECTS_WITH_TEXT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Google Shape;34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2869828" y="2701054"/>
            <a:ext cx="12389577" cy="6041201"/>
          </a:xfrm>
          <a:prstGeom prst="rect">
            <a:avLst/>
          </a:prstGeom>
          <a:noFill/>
          <a:ln>
            <a:noFill/>
          </a:ln>
        </p:spPr>
      </p:pic>
      <p:sp>
        <p:nvSpPr>
          <p:cNvPr id="35" name="Google Shape;35;p7"/>
          <p:cNvSpPr/>
          <p:nvPr/>
        </p:nvSpPr>
        <p:spPr>
          <a:xfrm rot="-5400000">
            <a:off x="7214028" y="5661350"/>
            <a:ext cx="3859944" cy="149210"/>
          </a:xfrm>
          <a:custGeom>
            <a:rect b="b" l="l" r="r" t="t"/>
            <a:pathLst>
              <a:path extrusionOk="0" h="149210" w="3859944">
                <a:moveTo>
                  <a:pt x="0" y="0"/>
                </a:moveTo>
                <a:lnTo>
                  <a:pt x="3859944" y="0"/>
                </a:lnTo>
                <a:lnTo>
                  <a:pt x="3859944" y="149210"/>
                </a:lnTo>
                <a:lnTo>
                  <a:pt x="0" y="14921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-77170" r="0" t="0"/>
            </a:stretch>
          </a:blipFill>
          <a:ln>
            <a:noFill/>
          </a:ln>
        </p:spPr>
      </p:sp>
      <p:sp>
        <p:nvSpPr>
          <p:cNvPr id="36" name="Google Shape;36;p7"/>
          <p:cNvSpPr txBox="1"/>
          <p:nvPr>
            <p:ph type="title"/>
          </p:nvPr>
        </p:nvSpPr>
        <p:spPr>
          <a:xfrm>
            <a:off x="930750" y="1252000"/>
            <a:ext cx="16234500" cy="1512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8000"/>
              <a:buFont typeface="Libre Baskerville"/>
              <a:buNone/>
              <a:defRPr i="0" sz="8000" u="none" cap="none" strike="noStrike">
                <a:solidFill>
                  <a:srgbClr val="0F1A3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9pPr>
          </a:lstStyle>
          <a:p/>
        </p:txBody>
      </p:sp>
      <p:sp>
        <p:nvSpPr>
          <p:cNvPr id="37" name="Google Shape;37;p7"/>
          <p:cNvSpPr txBox="1"/>
          <p:nvPr>
            <p:ph idx="1" type="body"/>
          </p:nvPr>
        </p:nvSpPr>
        <p:spPr>
          <a:xfrm>
            <a:off x="3724550" y="4079300"/>
            <a:ext cx="4665000" cy="3284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»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9pPr>
          </a:lstStyle>
          <a:p/>
        </p:txBody>
      </p:sp>
      <p:sp>
        <p:nvSpPr>
          <p:cNvPr id="38" name="Google Shape;38;p7"/>
          <p:cNvSpPr txBox="1"/>
          <p:nvPr>
            <p:ph idx="2" type="body"/>
          </p:nvPr>
        </p:nvSpPr>
        <p:spPr>
          <a:xfrm>
            <a:off x="9709350" y="4079300"/>
            <a:ext cx="4665000" cy="3284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1pPr>
            <a:lvl2pPr indent="-35560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2pPr>
            <a:lvl3pPr indent="-35560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»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8"/>
          <p:cNvSpPr txBox="1"/>
          <p:nvPr>
            <p:ph type="title"/>
          </p:nvPr>
        </p:nvSpPr>
        <p:spPr>
          <a:xfrm>
            <a:off x="457200" y="979913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1" name="Google Shape;41;p8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2" name="Google Shape;42;p8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3" name="Google Shape;43;p8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ntent with Caption" type="objTx">
  <p:cSld name="OBJECT_WITH_CAPTION_TEXT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9"/>
          <p:cNvSpPr txBox="1"/>
          <p:nvPr>
            <p:ph type="title"/>
          </p:nvPr>
        </p:nvSpPr>
        <p:spPr>
          <a:xfrm>
            <a:off x="457200" y="273050"/>
            <a:ext cx="3008313" cy="116205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rm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libri"/>
              <a:buNone/>
              <a:defRPr b="1" sz="2000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6" name="Google Shape;46;p9"/>
          <p:cNvSpPr txBox="1"/>
          <p:nvPr>
            <p:ph idx="1" type="body"/>
          </p:nvPr>
        </p:nvSpPr>
        <p:spPr>
          <a:xfrm>
            <a:off x="3575050" y="273050"/>
            <a:ext cx="5111750" cy="585311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431800" lvl="0" marL="45720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3200"/>
              <a:buChar char="•"/>
              <a:defRPr sz="3200"/>
            </a:lvl1pPr>
            <a:lvl2pPr indent="-406400" lvl="1" marL="91440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800"/>
              <a:buChar char="–"/>
              <a:defRPr sz="2800"/>
            </a:lvl2pPr>
            <a:lvl3pPr indent="-381000" lvl="2" marL="137160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400"/>
              <a:buChar char="•"/>
              <a:defRPr sz="2400"/>
            </a:lvl3pPr>
            <a:lvl4pPr indent="-355600" lvl="3" marL="18288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–"/>
              <a:defRPr sz="2000"/>
            </a:lvl4pPr>
            <a:lvl5pPr indent="-355600" lvl="4" marL="22860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»"/>
              <a:defRPr sz="2000"/>
            </a:lvl5pPr>
            <a:lvl6pPr indent="-355600" lvl="5" marL="27432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6pPr>
            <a:lvl7pPr indent="-355600" lvl="6" marL="32004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7pPr>
            <a:lvl8pPr indent="-355600" lvl="7" marL="36576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8pPr>
            <a:lvl9pPr indent="-355600" lvl="8" marL="41148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9pPr>
          </a:lstStyle>
          <a:p/>
        </p:txBody>
      </p:sp>
      <p:sp>
        <p:nvSpPr>
          <p:cNvPr id="47" name="Google Shape;47;p9"/>
          <p:cNvSpPr txBox="1"/>
          <p:nvPr>
            <p:ph idx="2" type="body"/>
          </p:nvPr>
        </p:nvSpPr>
        <p:spPr>
          <a:xfrm>
            <a:off x="457200" y="1435100"/>
            <a:ext cx="3008313" cy="46910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228600" lvl="0" marL="45720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 sz="1400"/>
            </a:lvl1pPr>
            <a:lvl2pPr indent="-228600" lvl="1" marL="91440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200"/>
              <a:buNone/>
              <a:defRPr sz="1200"/>
            </a:lvl2pPr>
            <a:lvl3pPr indent="-228600" lvl="2" marL="1371600" algn="l">
              <a:spcBef>
                <a:spcPts val="200"/>
              </a:spcBef>
              <a:spcAft>
                <a:spcPts val="0"/>
              </a:spcAft>
              <a:buClr>
                <a:schemeClr val="dk1"/>
              </a:buClr>
              <a:buSzPts val="1000"/>
              <a:buNone/>
              <a:defRPr sz="1000"/>
            </a:lvl3pPr>
            <a:lvl4pPr indent="-228600" lvl="3" marL="1828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4pPr>
            <a:lvl5pPr indent="-228600" lvl="4" marL="22860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5pPr>
            <a:lvl6pPr indent="-228600" lvl="5" marL="27432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6pPr>
            <a:lvl7pPr indent="-228600" lvl="6" marL="32004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7pPr>
            <a:lvl8pPr indent="-228600" lvl="7" marL="36576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8pPr>
            <a:lvl9pPr indent="-228600" lvl="8" marL="4114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9pPr>
          </a:lstStyle>
          <a:p/>
        </p:txBody>
      </p:sp>
      <p:sp>
        <p:nvSpPr>
          <p:cNvPr id="48" name="Google Shape;48;p9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49" name="Google Shape;49;p9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0" name="Google Shape;50;p9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icture with Caption" type="picTx">
  <p:cSld name="PICTURE_WITH_CAPTION_TEXT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0"/>
          <p:cNvSpPr txBox="1"/>
          <p:nvPr>
            <p:ph type="title"/>
          </p:nvPr>
        </p:nvSpPr>
        <p:spPr>
          <a:xfrm>
            <a:off x="1792288" y="4800600"/>
            <a:ext cx="5486400" cy="566738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rm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libri"/>
              <a:buNone/>
              <a:defRPr b="1" sz="2000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3" name="Google Shape;53;p10"/>
          <p:cNvSpPr/>
          <p:nvPr>
            <p:ph idx="2" type="pic"/>
          </p:nvPr>
        </p:nvSpPr>
        <p:spPr>
          <a:xfrm>
            <a:off x="1792288" y="612775"/>
            <a:ext cx="5486400" cy="4114800"/>
          </a:xfrm>
          <a:prstGeom prst="rect">
            <a:avLst/>
          </a:prstGeom>
          <a:noFill/>
          <a:ln>
            <a:noFill/>
          </a:ln>
        </p:spPr>
      </p:sp>
      <p:sp>
        <p:nvSpPr>
          <p:cNvPr id="54" name="Google Shape;54;p10"/>
          <p:cNvSpPr txBox="1"/>
          <p:nvPr>
            <p:ph idx="1" type="body"/>
          </p:nvPr>
        </p:nvSpPr>
        <p:spPr>
          <a:xfrm>
            <a:off x="1792288" y="5367338"/>
            <a:ext cx="5486400" cy="80486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228600" lvl="0" marL="45720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 sz="1400"/>
            </a:lvl1pPr>
            <a:lvl2pPr indent="-228600" lvl="1" marL="91440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200"/>
              <a:buNone/>
              <a:defRPr sz="1200"/>
            </a:lvl2pPr>
            <a:lvl3pPr indent="-228600" lvl="2" marL="1371600" algn="l">
              <a:spcBef>
                <a:spcPts val="200"/>
              </a:spcBef>
              <a:spcAft>
                <a:spcPts val="0"/>
              </a:spcAft>
              <a:buClr>
                <a:schemeClr val="dk1"/>
              </a:buClr>
              <a:buSzPts val="1000"/>
              <a:buNone/>
              <a:defRPr sz="1000"/>
            </a:lvl3pPr>
            <a:lvl4pPr indent="-228600" lvl="3" marL="1828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4pPr>
            <a:lvl5pPr indent="-228600" lvl="4" marL="22860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5pPr>
            <a:lvl6pPr indent="-228600" lvl="5" marL="27432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6pPr>
            <a:lvl7pPr indent="-228600" lvl="6" marL="32004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7pPr>
            <a:lvl8pPr indent="-228600" lvl="7" marL="36576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8pPr>
            <a:lvl9pPr indent="-228600" lvl="8" marL="4114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9pPr>
          </a:lstStyle>
          <a:p/>
        </p:txBody>
      </p:sp>
      <p:sp>
        <p:nvSpPr>
          <p:cNvPr id="55" name="Google Shape;55;p10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6" name="Google Shape;56;p10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7" name="Google Shape;57;p10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Vertical Text" type="vertTx">
  <p:cSld name="VERTICAL_TEXT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1"/>
          <p:cNvSpPr txBox="1"/>
          <p:nvPr>
            <p:ph type="title"/>
          </p:nvPr>
        </p:nvSpPr>
        <p:spPr>
          <a:xfrm>
            <a:off x="457200" y="979913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0" name="Google Shape;60;p11"/>
          <p:cNvSpPr txBox="1"/>
          <p:nvPr>
            <p:ph idx="1" type="body"/>
          </p:nvPr>
        </p:nvSpPr>
        <p:spPr>
          <a:xfrm rot="5400000">
            <a:off x="2309019" y="-251618"/>
            <a:ext cx="4525963" cy="82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42900" lvl="0" marL="457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61" name="Google Shape;61;p11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2" name="Google Shape;62;p11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3" name="Google Shape;63;p11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Vertical Title and Text" type="vertTitleAndTx">
  <p:cSld name="VERTICAL_TITLE_AND_VERTICAL_TEXT"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2"/>
          <p:cNvSpPr txBox="1"/>
          <p:nvPr>
            <p:ph type="title"/>
          </p:nvPr>
        </p:nvSpPr>
        <p:spPr>
          <a:xfrm rot="5400000">
            <a:off x="4732338" y="2171701"/>
            <a:ext cx="5851525" cy="20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6" name="Google Shape;66;p12"/>
          <p:cNvSpPr txBox="1"/>
          <p:nvPr>
            <p:ph idx="1" type="body"/>
          </p:nvPr>
        </p:nvSpPr>
        <p:spPr>
          <a:xfrm rot="5400000">
            <a:off x="541338" y="190500"/>
            <a:ext cx="5851525" cy="60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42900" lvl="0" marL="457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67" name="Google Shape;67;p12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8" name="Google Shape;68;p12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9" name="Google Shape;69;p12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979913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rtl="0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4400"/>
              <a:buFont typeface="Libre Baskerville"/>
              <a:buNone/>
              <a:defRPr i="0" sz="4400" u="none" cap="none" strike="noStrike">
                <a:solidFill>
                  <a:srgbClr val="0F1A38"/>
                </a:solidFill>
                <a:latin typeface="Libre Baskerville"/>
                <a:ea typeface="Libre Baskerville"/>
                <a:cs typeface="Libre Baskerville"/>
                <a:sym typeface="Libre Baskervill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0F1A38"/>
              </a:buClr>
              <a:buSzPts val="1400"/>
              <a:buNone/>
              <a:defRPr sz="1800">
                <a:solidFill>
                  <a:srgbClr val="0F1A38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2305475"/>
            <a:ext cx="8229600" cy="4526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1pPr>
            <a:lvl2pPr indent="-35560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2pPr>
            <a:lvl3pPr indent="-35560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–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»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0F1A38"/>
              </a:buClr>
              <a:buSzPts val="2000"/>
              <a:buFont typeface="Bricolage Grotesque"/>
              <a:buChar char="•"/>
              <a:defRPr i="0" sz="2000" u="none" cap="none" strike="noStrike">
                <a:solidFill>
                  <a:srgbClr val="0F1A38"/>
                </a:solidFill>
                <a:latin typeface="Bricolage Grotesque"/>
                <a:ea typeface="Bricolage Grotesque"/>
                <a:cs typeface="Bricolage Grotesque"/>
                <a:sym typeface="Bricolage Grotesque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0.png"/><Relationship Id="rId4" Type="http://schemas.openxmlformats.org/officeDocument/2006/relationships/image" Target="../media/image5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1.png"/><Relationship Id="rId4" Type="http://schemas.openxmlformats.org/officeDocument/2006/relationships/image" Target="../media/image6.png"/><Relationship Id="rId5" Type="http://schemas.openxmlformats.org/officeDocument/2006/relationships/image" Target="../media/image2.png"/><Relationship Id="rId6" Type="http://schemas.openxmlformats.org/officeDocument/2006/relationships/image" Target="../media/image14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2.png"/><Relationship Id="rId4" Type="http://schemas.openxmlformats.org/officeDocument/2006/relationships/image" Target="../media/image1.png"/><Relationship Id="rId5" Type="http://schemas.openxmlformats.org/officeDocument/2006/relationships/hyperlink" Target="http://contents" TargetMode="External"/><Relationship Id="rId6" Type="http://schemas.openxmlformats.org/officeDocument/2006/relationships/image" Target="../media/image24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8.png"/><Relationship Id="rId4" Type="http://schemas.openxmlformats.org/officeDocument/2006/relationships/image" Target="../media/image3.png"/><Relationship Id="rId5" Type="http://schemas.openxmlformats.org/officeDocument/2006/relationships/hyperlink" Target="http://contents" TargetMode="Externa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7.png"/><Relationship Id="rId4" Type="http://schemas.openxmlformats.org/officeDocument/2006/relationships/image" Target="../media/image1.png"/><Relationship Id="rId5" Type="http://schemas.openxmlformats.org/officeDocument/2006/relationships/hyperlink" Target="http://contents" TargetMode="External"/><Relationship Id="rId6" Type="http://schemas.openxmlformats.org/officeDocument/2006/relationships/image" Target="../media/image24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3.png"/><Relationship Id="rId4" Type="http://schemas.openxmlformats.org/officeDocument/2006/relationships/image" Target="../media/image20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5.png"/><Relationship Id="rId4" Type="http://schemas.openxmlformats.org/officeDocument/2006/relationships/image" Target="../media/image1.png"/><Relationship Id="rId5" Type="http://schemas.openxmlformats.org/officeDocument/2006/relationships/hyperlink" Target="http://contents" TargetMode="External"/><Relationship Id="rId6" Type="http://schemas.openxmlformats.org/officeDocument/2006/relationships/image" Target="../media/image14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5.png"/><Relationship Id="rId4" Type="http://schemas.openxmlformats.org/officeDocument/2006/relationships/image" Target="../media/image1.png"/><Relationship Id="rId5" Type="http://schemas.openxmlformats.org/officeDocument/2006/relationships/hyperlink" Target="http://contents" TargetMode="External"/><Relationship Id="rId6" Type="http://schemas.openxmlformats.org/officeDocument/2006/relationships/image" Target="../media/image14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5.png"/><Relationship Id="rId4" Type="http://schemas.openxmlformats.org/officeDocument/2006/relationships/image" Target="../media/image1.png"/><Relationship Id="rId5" Type="http://schemas.openxmlformats.org/officeDocument/2006/relationships/hyperlink" Target="http://contents" TargetMode="External"/><Relationship Id="rId6" Type="http://schemas.openxmlformats.org/officeDocument/2006/relationships/image" Target="../media/image14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7.png"/><Relationship Id="rId4" Type="http://schemas.openxmlformats.org/officeDocument/2006/relationships/image" Target="../media/image6.png"/><Relationship Id="rId5" Type="http://schemas.openxmlformats.org/officeDocument/2006/relationships/hyperlink" Target="http://contents" TargetMode="External"/><Relationship Id="rId6" Type="http://schemas.openxmlformats.org/officeDocument/2006/relationships/image" Target="../media/image24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7.png"/><Relationship Id="rId4" Type="http://schemas.openxmlformats.org/officeDocument/2006/relationships/image" Target="../media/image1.png"/><Relationship Id="rId5" Type="http://schemas.openxmlformats.org/officeDocument/2006/relationships/hyperlink" Target="http://contents" TargetMode="External"/><Relationship Id="rId6" Type="http://schemas.openxmlformats.org/officeDocument/2006/relationships/image" Target="../media/image24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2.png"/><Relationship Id="rId4" Type="http://schemas.openxmlformats.org/officeDocument/2006/relationships/image" Target="../media/image16.png"/><Relationship Id="rId5" Type="http://schemas.openxmlformats.org/officeDocument/2006/relationships/image" Target="../media/image3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6.png"/><Relationship Id="rId4" Type="http://schemas.openxmlformats.org/officeDocument/2006/relationships/image" Target="../media/image13.png"/><Relationship Id="rId11" Type="http://schemas.openxmlformats.org/officeDocument/2006/relationships/image" Target="../media/image26.png"/><Relationship Id="rId10" Type="http://schemas.openxmlformats.org/officeDocument/2006/relationships/image" Target="../media/image23.png"/><Relationship Id="rId9" Type="http://schemas.openxmlformats.org/officeDocument/2006/relationships/image" Target="../media/image28.png"/><Relationship Id="rId5" Type="http://schemas.openxmlformats.org/officeDocument/2006/relationships/image" Target="../media/image20.png"/><Relationship Id="rId6" Type="http://schemas.openxmlformats.org/officeDocument/2006/relationships/image" Target="../media/image2.png"/><Relationship Id="rId7" Type="http://schemas.openxmlformats.org/officeDocument/2006/relationships/image" Target="../media/image22.png"/><Relationship Id="rId8" Type="http://schemas.openxmlformats.org/officeDocument/2006/relationships/image" Target="../media/image21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9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" name="Google Shape;74;p13"/>
          <p:cNvGrpSpPr/>
          <p:nvPr/>
        </p:nvGrpSpPr>
        <p:grpSpPr>
          <a:xfrm>
            <a:off x="1028700" y="1078576"/>
            <a:ext cx="3092502" cy="533702"/>
            <a:chOff x="0" y="0"/>
            <a:chExt cx="4123336" cy="711602"/>
          </a:xfrm>
        </p:grpSpPr>
        <p:sp>
          <p:nvSpPr>
            <p:cNvPr id="75" name="Google Shape;75;p13"/>
            <p:cNvSpPr txBox="1"/>
            <p:nvPr/>
          </p:nvSpPr>
          <p:spPr>
            <a:xfrm>
              <a:off x="708695" y="50355"/>
              <a:ext cx="3414641" cy="66124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8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IMPACT</a:t>
              </a:r>
              <a:endParaRPr/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8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TRAINING CENTER</a:t>
              </a:r>
              <a:endParaRPr/>
            </a:p>
          </p:txBody>
        </p:sp>
        <p:sp>
          <p:nvSpPr>
            <p:cNvPr id="76" name="Google Shape;76;p13"/>
            <p:cNvSpPr/>
            <p:nvPr/>
          </p:nvSpPr>
          <p:spPr>
            <a:xfrm flipH="1" rot="-5400000">
              <a:off x="33696" y="-33696"/>
              <a:ext cx="511763" cy="579155"/>
            </a:xfrm>
            <a:custGeom>
              <a:rect b="b" l="l" r="r" t="t"/>
              <a:pathLst>
                <a:path extrusionOk="0" h="579155" w="511763">
                  <a:moveTo>
                    <a:pt x="511763" y="0"/>
                  </a:moveTo>
                  <a:lnTo>
                    <a:pt x="0" y="0"/>
                  </a:lnTo>
                  <a:lnTo>
                    <a:pt x="0" y="579155"/>
                  </a:lnTo>
                  <a:lnTo>
                    <a:pt x="511763" y="579155"/>
                  </a:lnTo>
                  <a:lnTo>
                    <a:pt x="511763" y="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</p:grpSp>
      <p:sp>
        <p:nvSpPr>
          <p:cNvPr id="77" name="Google Shape;77;p13"/>
          <p:cNvSpPr txBox="1"/>
          <p:nvPr/>
        </p:nvSpPr>
        <p:spPr>
          <a:xfrm>
            <a:off x="1028700" y="2786412"/>
            <a:ext cx="7184400" cy="4723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93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Sales Closing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93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Techniques</a:t>
            </a:r>
            <a:endParaRPr/>
          </a:p>
        </p:txBody>
      </p:sp>
      <p:sp>
        <p:nvSpPr>
          <p:cNvPr id="78" name="Google Shape;78;p13"/>
          <p:cNvSpPr txBox="1"/>
          <p:nvPr/>
        </p:nvSpPr>
        <p:spPr>
          <a:xfrm>
            <a:off x="1028700" y="8113447"/>
            <a:ext cx="5171100" cy="9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A practical guide to closing with confidence</a:t>
            </a:r>
            <a:endParaRPr/>
          </a:p>
        </p:txBody>
      </p:sp>
      <p:pic>
        <p:nvPicPr>
          <p:cNvPr id="79" name="Google Shape;79;p1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9008100" y="1308375"/>
            <a:ext cx="8587352" cy="767024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4" name="Google Shape;84;p14"/>
          <p:cNvPicPr preferRelativeResize="0"/>
          <p:nvPr/>
        </p:nvPicPr>
        <p:blipFill rotWithShape="1">
          <a:blip r:embed="rId3">
            <a:alphaModFix/>
          </a:blip>
          <a:srcRect b="0" l="7132" r="0" t="0"/>
          <a:stretch/>
        </p:blipFill>
        <p:spPr>
          <a:xfrm>
            <a:off x="0" y="2892600"/>
            <a:ext cx="12399498" cy="6506124"/>
          </a:xfrm>
          <a:prstGeom prst="rect">
            <a:avLst/>
          </a:prstGeom>
          <a:noFill/>
          <a:ln>
            <a:noFill/>
          </a:ln>
        </p:spPr>
      </p:pic>
      <p:sp>
        <p:nvSpPr>
          <p:cNvPr id="85" name="Google Shape;85;p14"/>
          <p:cNvSpPr txBox="1"/>
          <p:nvPr/>
        </p:nvSpPr>
        <p:spPr>
          <a:xfrm>
            <a:off x="1143000" y="1028700"/>
            <a:ext cx="8458200" cy="10953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Contents</a:t>
            </a:r>
            <a:endParaRPr/>
          </a:p>
        </p:txBody>
      </p:sp>
      <p:grpSp>
        <p:nvGrpSpPr>
          <p:cNvPr id="86" name="Google Shape;86;p14"/>
          <p:cNvGrpSpPr/>
          <p:nvPr/>
        </p:nvGrpSpPr>
        <p:grpSpPr>
          <a:xfrm>
            <a:off x="1028700" y="3754516"/>
            <a:ext cx="8871307" cy="770024"/>
            <a:chOff x="0" y="0"/>
            <a:chExt cx="11828410" cy="1026699"/>
          </a:xfrm>
        </p:grpSpPr>
        <p:sp>
          <p:nvSpPr>
            <p:cNvPr id="87" name="Google Shape;87;p14"/>
            <p:cNvSpPr txBox="1"/>
            <p:nvPr/>
          </p:nvSpPr>
          <p:spPr>
            <a:xfrm>
              <a:off x="1833630" y="94702"/>
              <a:ext cx="9994780" cy="7706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4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484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What closing means</a:t>
              </a:r>
              <a:endParaRPr/>
            </a:p>
          </p:txBody>
        </p:sp>
        <p:sp>
          <p:nvSpPr>
            <p:cNvPr id="88" name="Google Shape;88;p14"/>
            <p:cNvSpPr/>
            <p:nvPr/>
          </p:nvSpPr>
          <p:spPr>
            <a:xfrm>
              <a:off x="0" y="0"/>
              <a:ext cx="924029" cy="1026699"/>
            </a:xfrm>
            <a:custGeom>
              <a:rect b="b" l="l" r="r" t="t"/>
              <a:pathLst>
                <a:path extrusionOk="0" h="1026699" w="924029">
                  <a:moveTo>
                    <a:pt x="0" y="0"/>
                  </a:moveTo>
                  <a:lnTo>
                    <a:pt x="924029" y="0"/>
                  </a:lnTo>
                  <a:lnTo>
                    <a:pt x="924029" y="1026699"/>
                  </a:lnTo>
                  <a:lnTo>
                    <a:pt x="0" y="1026699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89" name="Google Shape;89;p14"/>
            <p:cNvSpPr txBox="1"/>
            <p:nvPr/>
          </p:nvSpPr>
          <p:spPr>
            <a:xfrm>
              <a:off x="201846" y="143145"/>
              <a:ext cx="520336" cy="65468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800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1</a:t>
              </a:r>
              <a:endParaRPr/>
            </a:p>
          </p:txBody>
        </p:sp>
      </p:grpSp>
      <p:grpSp>
        <p:nvGrpSpPr>
          <p:cNvPr id="90" name="Google Shape;90;p14"/>
          <p:cNvGrpSpPr/>
          <p:nvPr/>
        </p:nvGrpSpPr>
        <p:grpSpPr>
          <a:xfrm>
            <a:off x="1028700" y="5121621"/>
            <a:ext cx="8871307" cy="770024"/>
            <a:chOff x="0" y="0"/>
            <a:chExt cx="11828410" cy="1026699"/>
          </a:xfrm>
        </p:grpSpPr>
        <p:sp>
          <p:nvSpPr>
            <p:cNvPr id="91" name="Google Shape;91;p14"/>
            <p:cNvSpPr txBox="1"/>
            <p:nvPr/>
          </p:nvSpPr>
          <p:spPr>
            <a:xfrm>
              <a:off x="1833630" y="94702"/>
              <a:ext cx="9994780" cy="7706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4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484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When should you close</a:t>
              </a:r>
              <a:endParaRPr/>
            </a:p>
          </p:txBody>
        </p:sp>
        <p:sp>
          <p:nvSpPr>
            <p:cNvPr id="92" name="Google Shape;92;p14"/>
            <p:cNvSpPr/>
            <p:nvPr/>
          </p:nvSpPr>
          <p:spPr>
            <a:xfrm>
              <a:off x="0" y="0"/>
              <a:ext cx="924029" cy="1026699"/>
            </a:xfrm>
            <a:custGeom>
              <a:rect b="b" l="l" r="r" t="t"/>
              <a:pathLst>
                <a:path extrusionOk="0" h="1026699" w="924029">
                  <a:moveTo>
                    <a:pt x="0" y="0"/>
                  </a:moveTo>
                  <a:lnTo>
                    <a:pt x="924029" y="0"/>
                  </a:lnTo>
                  <a:lnTo>
                    <a:pt x="924029" y="1026699"/>
                  </a:lnTo>
                  <a:lnTo>
                    <a:pt x="0" y="1026699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93" name="Google Shape;93;p14"/>
            <p:cNvSpPr txBox="1"/>
            <p:nvPr/>
          </p:nvSpPr>
          <p:spPr>
            <a:xfrm>
              <a:off x="201846" y="143145"/>
              <a:ext cx="520336" cy="65468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800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2</a:t>
              </a:r>
              <a:endParaRPr/>
            </a:p>
          </p:txBody>
        </p:sp>
      </p:grpSp>
      <p:grpSp>
        <p:nvGrpSpPr>
          <p:cNvPr id="94" name="Google Shape;94;p14"/>
          <p:cNvGrpSpPr/>
          <p:nvPr/>
        </p:nvGrpSpPr>
        <p:grpSpPr>
          <a:xfrm>
            <a:off x="1028700" y="6488727"/>
            <a:ext cx="8871307" cy="770024"/>
            <a:chOff x="0" y="0"/>
            <a:chExt cx="11828410" cy="1026699"/>
          </a:xfrm>
        </p:grpSpPr>
        <p:sp>
          <p:nvSpPr>
            <p:cNvPr id="95" name="Google Shape;95;p14"/>
            <p:cNvSpPr txBox="1"/>
            <p:nvPr/>
          </p:nvSpPr>
          <p:spPr>
            <a:xfrm>
              <a:off x="1833630" y="94702"/>
              <a:ext cx="9994780" cy="7706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4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484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Common sales closing techniques</a:t>
              </a:r>
              <a:endParaRPr/>
            </a:p>
          </p:txBody>
        </p:sp>
        <p:sp>
          <p:nvSpPr>
            <p:cNvPr id="96" name="Google Shape;96;p14"/>
            <p:cNvSpPr/>
            <p:nvPr/>
          </p:nvSpPr>
          <p:spPr>
            <a:xfrm>
              <a:off x="0" y="0"/>
              <a:ext cx="924029" cy="1026699"/>
            </a:xfrm>
            <a:custGeom>
              <a:rect b="b" l="l" r="r" t="t"/>
              <a:pathLst>
                <a:path extrusionOk="0" h="1026699" w="924029">
                  <a:moveTo>
                    <a:pt x="0" y="0"/>
                  </a:moveTo>
                  <a:lnTo>
                    <a:pt x="924029" y="0"/>
                  </a:lnTo>
                  <a:lnTo>
                    <a:pt x="924029" y="1026699"/>
                  </a:lnTo>
                  <a:lnTo>
                    <a:pt x="0" y="1026699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97" name="Google Shape;97;p14"/>
            <p:cNvSpPr txBox="1"/>
            <p:nvPr/>
          </p:nvSpPr>
          <p:spPr>
            <a:xfrm>
              <a:off x="201846" y="143145"/>
              <a:ext cx="520336" cy="65468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800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3</a:t>
              </a:r>
              <a:endParaRPr/>
            </a:p>
          </p:txBody>
        </p:sp>
      </p:grpSp>
      <p:grpSp>
        <p:nvGrpSpPr>
          <p:cNvPr id="98" name="Google Shape;98;p14"/>
          <p:cNvGrpSpPr/>
          <p:nvPr/>
        </p:nvGrpSpPr>
        <p:grpSpPr>
          <a:xfrm>
            <a:off x="1028700" y="7855832"/>
            <a:ext cx="8871307" cy="770024"/>
            <a:chOff x="0" y="0"/>
            <a:chExt cx="11828410" cy="1026699"/>
          </a:xfrm>
        </p:grpSpPr>
        <p:sp>
          <p:nvSpPr>
            <p:cNvPr id="99" name="Google Shape;99;p14"/>
            <p:cNvSpPr txBox="1"/>
            <p:nvPr/>
          </p:nvSpPr>
          <p:spPr>
            <a:xfrm>
              <a:off x="1833630" y="94702"/>
              <a:ext cx="9994780" cy="7706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4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484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Quick check-in</a:t>
              </a:r>
              <a:endParaRPr/>
            </a:p>
          </p:txBody>
        </p:sp>
        <p:sp>
          <p:nvSpPr>
            <p:cNvPr id="100" name="Google Shape;100;p14"/>
            <p:cNvSpPr/>
            <p:nvPr/>
          </p:nvSpPr>
          <p:spPr>
            <a:xfrm>
              <a:off x="0" y="0"/>
              <a:ext cx="924029" cy="1026699"/>
            </a:xfrm>
            <a:custGeom>
              <a:rect b="b" l="l" r="r" t="t"/>
              <a:pathLst>
                <a:path extrusionOk="0" h="1026699" w="924029">
                  <a:moveTo>
                    <a:pt x="0" y="0"/>
                  </a:moveTo>
                  <a:lnTo>
                    <a:pt x="924029" y="0"/>
                  </a:lnTo>
                  <a:lnTo>
                    <a:pt x="924029" y="1026699"/>
                  </a:lnTo>
                  <a:lnTo>
                    <a:pt x="0" y="1026699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101" name="Google Shape;101;p14"/>
            <p:cNvSpPr txBox="1"/>
            <p:nvPr/>
          </p:nvSpPr>
          <p:spPr>
            <a:xfrm>
              <a:off x="201846" y="143145"/>
              <a:ext cx="520336" cy="65468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800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4</a:t>
              </a:r>
              <a:endParaRPr/>
            </a:p>
          </p:txBody>
        </p:sp>
      </p:grpSp>
      <p:sp>
        <p:nvSpPr>
          <p:cNvPr id="102" name="Google Shape;102;p14"/>
          <p:cNvSpPr/>
          <p:nvPr/>
        </p:nvSpPr>
        <p:spPr>
          <a:xfrm flipH="1">
            <a:off x="10200849" y="2752168"/>
            <a:ext cx="7813041" cy="6506132"/>
          </a:xfrm>
          <a:custGeom>
            <a:rect b="b" l="l" r="r" t="t"/>
            <a:pathLst>
              <a:path extrusionOk="0" h="6506132" w="7813041">
                <a:moveTo>
                  <a:pt x="7813041" y="0"/>
                </a:moveTo>
                <a:lnTo>
                  <a:pt x="0" y="0"/>
                </a:lnTo>
                <a:lnTo>
                  <a:pt x="0" y="6506132"/>
                </a:lnTo>
                <a:lnTo>
                  <a:pt x="7813041" y="6506132"/>
                </a:lnTo>
                <a:lnTo>
                  <a:pt x="7813041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pic>
        <p:nvPicPr>
          <p:cNvPr id="103" name="Google Shape;103;p14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28700" y="4661212"/>
            <a:ext cx="9565424" cy="2189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04" name="Google Shape;104;p14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28700" y="6080725"/>
            <a:ext cx="9565424" cy="218950"/>
          </a:xfrm>
          <a:prstGeom prst="rect">
            <a:avLst/>
          </a:prstGeom>
          <a:noFill/>
          <a:ln>
            <a:noFill/>
          </a:ln>
        </p:spPr>
      </p:pic>
      <p:pic>
        <p:nvPicPr>
          <p:cNvPr id="105" name="Google Shape;105;p14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28700" y="7500250"/>
            <a:ext cx="9565424" cy="2189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0" name="Google Shape;110;p15"/>
          <p:cNvPicPr preferRelativeResize="0"/>
          <p:nvPr/>
        </p:nvPicPr>
        <p:blipFill rotWithShape="1">
          <a:blip r:embed="rId3">
            <a:alphaModFix/>
          </a:blip>
          <a:srcRect b="26481" l="0" r="-1760" t="0"/>
          <a:stretch/>
        </p:blipFill>
        <p:spPr>
          <a:xfrm>
            <a:off x="8831850" y="3254400"/>
            <a:ext cx="9958027" cy="7032599"/>
          </a:xfrm>
          <a:prstGeom prst="rect">
            <a:avLst/>
          </a:prstGeom>
          <a:noFill/>
          <a:ln>
            <a:noFill/>
          </a:ln>
        </p:spPr>
      </p:pic>
      <p:sp>
        <p:nvSpPr>
          <p:cNvPr id="111" name="Google Shape;111;p15"/>
          <p:cNvSpPr/>
          <p:nvPr/>
        </p:nvSpPr>
        <p:spPr>
          <a:xfrm>
            <a:off x="9874756" y="4083063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1" y="0"/>
                </a:lnTo>
                <a:lnTo>
                  <a:pt x="644341" y="745688"/>
                </a:lnTo>
                <a:lnTo>
                  <a:pt x="0" y="7456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grpSp>
        <p:nvGrpSpPr>
          <p:cNvPr id="112" name="Google Shape;112;p15"/>
          <p:cNvGrpSpPr/>
          <p:nvPr/>
        </p:nvGrpSpPr>
        <p:grpSpPr>
          <a:xfrm>
            <a:off x="9874756" y="5832213"/>
            <a:ext cx="6895913" cy="926325"/>
            <a:chOff x="0" y="-76200"/>
            <a:chExt cx="9194550" cy="1235100"/>
          </a:xfrm>
        </p:grpSpPr>
        <p:sp>
          <p:nvSpPr>
            <p:cNvPr id="113" name="Google Shape;113;p15"/>
            <p:cNvSpPr txBox="1"/>
            <p:nvPr/>
          </p:nvSpPr>
          <p:spPr>
            <a:xfrm>
              <a:off x="1303050" y="-76200"/>
              <a:ext cx="7891500" cy="123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You’re booking a trip, and only one seat is left at the price you want.</a:t>
              </a:r>
              <a:endParaRPr/>
            </a:p>
          </p:txBody>
        </p:sp>
        <p:sp>
          <p:nvSpPr>
            <p:cNvPr id="114" name="Google Shape;114;p15"/>
            <p:cNvSpPr/>
            <p:nvPr/>
          </p:nvSpPr>
          <p:spPr>
            <a:xfrm>
              <a:off x="0" y="130255"/>
              <a:ext cx="859121" cy="994251"/>
            </a:xfrm>
            <a:custGeom>
              <a:rect b="b" l="l" r="r" t="t"/>
              <a:pathLst>
                <a:path extrusionOk="0" h="994251" w="859121">
                  <a:moveTo>
                    <a:pt x="0" y="0"/>
                  </a:moveTo>
                  <a:lnTo>
                    <a:pt x="859121" y="0"/>
                  </a:lnTo>
                  <a:lnTo>
                    <a:pt x="859121" y="994250"/>
                  </a:lnTo>
                  <a:lnTo>
                    <a:pt x="0" y="994250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-248392" l="0" r="-415358" t="-203394"/>
              </a:stretch>
            </a:blipFill>
            <a:ln>
              <a:noFill/>
            </a:ln>
          </p:spPr>
        </p:sp>
      </p:grpSp>
      <p:grpSp>
        <p:nvGrpSpPr>
          <p:cNvPr id="115" name="Google Shape;115;p15"/>
          <p:cNvGrpSpPr/>
          <p:nvPr/>
        </p:nvGrpSpPr>
        <p:grpSpPr>
          <a:xfrm>
            <a:off x="9874756" y="7736205"/>
            <a:ext cx="6895913" cy="1421775"/>
            <a:chOff x="0" y="-76200"/>
            <a:chExt cx="9194550" cy="1895700"/>
          </a:xfrm>
        </p:grpSpPr>
        <p:sp>
          <p:nvSpPr>
            <p:cNvPr id="116" name="Google Shape;116;p15"/>
            <p:cNvSpPr txBox="1"/>
            <p:nvPr/>
          </p:nvSpPr>
          <p:spPr>
            <a:xfrm>
              <a:off x="1303050" y="-76200"/>
              <a:ext cx="7891500" cy="189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You’re choosing between next-day delivery or standard shipping for</a:t>
              </a:r>
              <a:endParaRPr/>
            </a:p>
            <a:p>
              <a:pPr indent="0" lvl="0" marL="0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an order.</a:t>
              </a:r>
              <a:endParaRPr/>
            </a:p>
          </p:txBody>
        </p:sp>
        <p:sp>
          <p:nvSpPr>
            <p:cNvPr id="117" name="Google Shape;117;p15"/>
            <p:cNvSpPr/>
            <p:nvPr/>
          </p:nvSpPr>
          <p:spPr>
            <a:xfrm>
              <a:off x="0" y="479505"/>
              <a:ext cx="859121" cy="994251"/>
            </a:xfrm>
            <a:custGeom>
              <a:rect b="b" l="l" r="r" t="t"/>
              <a:pathLst>
                <a:path extrusionOk="0" h="994251" w="859121">
                  <a:moveTo>
                    <a:pt x="0" y="0"/>
                  </a:moveTo>
                  <a:lnTo>
                    <a:pt x="859121" y="0"/>
                  </a:lnTo>
                  <a:lnTo>
                    <a:pt x="859121" y="994250"/>
                  </a:lnTo>
                  <a:lnTo>
                    <a:pt x="0" y="994250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-248392" l="0" r="-415358" t="-203394"/>
              </a:stretch>
            </a:blipFill>
            <a:ln>
              <a:noFill/>
            </a:ln>
          </p:spPr>
        </p:sp>
      </p:grpSp>
      <p:sp>
        <p:nvSpPr>
          <p:cNvPr id="118" name="Google Shape;118;p15"/>
          <p:cNvSpPr txBox="1"/>
          <p:nvPr/>
        </p:nvSpPr>
        <p:spPr>
          <a:xfrm>
            <a:off x="1028700" y="981075"/>
            <a:ext cx="5753100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ICEBREAKER</a:t>
            </a:r>
            <a:endParaRPr/>
          </a:p>
        </p:txBody>
      </p:sp>
      <p:sp>
        <p:nvSpPr>
          <p:cNvPr id="119" name="Google Shape;119;p15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Contents</a:t>
            </a:r>
            <a:endParaRPr/>
          </a:p>
        </p:txBody>
      </p:sp>
      <p:sp>
        <p:nvSpPr>
          <p:cNvPr id="120" name="Google Shape;120;p15"/>
          <p:cNvSpPr txBox="1"/>
          <p:nvPr/>
        </p:nvSpPr>
        <p:spPr>
          <a:xfrm>
            <a:off x="1028700" y="1774002"/>
            <a:ext cx="9958022" cy="10953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Would you say yes?</a:t>
            </a:r>
            <a:endParaRPr/>
          </a:p>
        </p:txBody>
      </p:sp>
      <p:sp>
        <p:nvSpPr>
          <p:cNvPr id="121" name="Google Shape;121;p15"/>
          <p:cNvSpPr txBox="1"/>
          <p:nvPr/>
        </p:nvSpPr>
        <p:spPr>
          <a:xfrm>
            <a:off x="1028700" y="3993515"/>
            <a:ext cx="6061200" cy="2191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For each scenario shown, think:</a:t>
            </a:r>
            <a:endParaRPr/>
          </a:p>
          <a:p>
            <a:pPr indent="-345439" lvl="1" marL="690881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3200"/>
              <a:buFont typeface="Arial"/>
              <a:buChar char="•"/>
            </a:pPr>
            <a:r>
              <a:rPr b="0" i="0" lang="en-US" sz="3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Would you say yes?</a:t>
            </a:r>
            <a:endParaRPr/>
          </a:p>
          <a:p>
            <a:pPr indent="-345439" lvl="1" marL="690881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3200"/>
              <a:buFont typeface="Arial"/>
              <a:buChar char="•"/>
            </a:pPr>
            <a:r>
              <a:rPr b="0" i="0" lang="en-US" sz="3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What would help you decide faster?</a:t>
            </a:r>
            <a:endParaRPr/>
          </a:p>
        </p:txBody>
      </p:sp>
      <p:sp>
        <p:nvSpPr>
          <p:cNvPr id="122" name="Google Shape;122;p15"/>
          <p:cNvSpPr txBox="1"/>
          <p:nvPr/>
        </p:nvSpPr>
        <p:spPr>
          <a:xfrm>
            <a:off x="10852044" y="3909172"/>
            <a:ext cx="5918700" cy="9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A friend suggests trying a new café after work.</a:t>
            </a:r>
            <a:endParaRPr/>
          </a:p>
        </p:txBody>
      </p:sp>
      <p:pic>
        <p:nvPicPr>
          <p:cNvPr id="123" name="Google Shape;123;p15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9874750" y="5236575"/>
            <a:ext cx="7940675" cy="189981"/>
          </a:xfrm>
          <a:prstGeom prst="rect">
            <a:avLst/>
          </a:prstGeom>
          <a:noFill/>
          <a:ln>
            <a:noFill/>
          </a:ln>
        </p:spPr>
      </p:pic>
      <p:pic>
        <p:nvPicPr>
          <p:cNvPr id="124" name="Google Shape;124;p15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9874750" y="7164219"/>
            <a:ext cx="7940675" cy="18998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9" name="Google Shape;129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869828" y="2701054"/>
            <a:ext cx="12389577" cy="6041201"/>
          </a:xfrm>
          <a:prstGeom prst="rect">
            <a:avLst/>
          </a:prstGeom>
          <a:noFill/>
          <a:ln>
            <a:noFill/>
          </a:ln>
        </p:spPr>
      </p:pic>
      <p:sp>
        <p:nvSpPr>
          <p:cNvPr id="130" name="Google Shape;130;p16"/>
          <p:cNvSpPr/>
          <p:nvPr/>
        </p:nvSpPr>
        <p:spPr>
          <a:xfrm rot="-5400000">
            <a:off x="7214028" y="5661350"/>
            <a:ext cx="3859944" cy="149210"/>
          </a:xfrm>
          <a:custGeom>
            <a:rect b="b" l="l" r="r" t="t"/>
            <a:pathLst>
              <a:path extrusionOk="0" h="149210" w="3859944">
                <a:moveTo>
                  <a:pt x="0" y="0"/>
                </a:moveTo>
                <a:lnTo>
                  <a:pt x="3859944" y="0"/>
                </a:lnTo>
                <a:lnTo>
                  <a:pt x="3859944" y="149210"/>
                </a:lnTo>
                <a:lnTo>
                  <a:pt x="0" y="14921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-77173" r="0" t="0"/>
            </a:stretch>
          </a:blipFill>
          <a:ln>
            <a:noFill/>
          </a:ln>
        </p:spPr>
      </p:sp>
      <p:sp>
        <p:nvSpPr>
          <p:cNvPr id="131" name="Google Shape;131;p16"/>
          <p:cNvSpPr txBox="1"/>
          <p:nvPr/>
        </p:nvSpPr>
        <p:spPr>
          <a:xfrm>
            <a:off x="2345997" y="1028700"/>
            <a:ext cx="13745216" cy="10953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What “closing” really means</a:t>
            </a:r>
            <a:endParaRPr/>
          </a:p>
        </p:txBody>
      </p:sp>
      <p:sp>
        <p:nvSpPr>
          <p:cNvPr id="132" name="Google Shape;132;p16"/>
          <p:cNvSpPr txBox="1"/>
          <p:nvPr/>
        </p:nvSpPr>
        <p:spPr>
          <a:xfrm>
            <a:off x="4140094" y="4137918"/>
            <a:ext cx="3792348" cy="54737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Closing is...</a:t>
            </a:r>
            <a:endParaRPr/>
          </a:p>
        </p:txBody>
      </p:sp>
      <p:sp>
        <p:nvSpPr>
          <p:cNvPr id="133" name="Google Shape;133;p16"/>
          <p:cNvSpPr txBox="1"/>
          <p:nvPr/>
        </p:nvSpPr>
        <p:spPr>
          <a:xfrm>
            <a:off x="3989973" y="5203533"/>
            <a:ext cx="4222172" cy="49339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5001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Guiding the final decision</a:t>
            </a:r>
            <a:endParaRPr/>
          </a:p>
        </p:txBody>
      </p:sp>
      <p:sp>
        <p:nvSpPr>
          <p:cNvPr id="134" name="Google Shape;134;p16"/>
          <p:cNvSpPr txBox="1"/>
          <p:nvPr/>
        </p:nvSpPr>
        <p:spPr>
          <a:xfrm>
            <a:off x="3989973" y="5938851"/>
            <a:ext cx="4222172" cy="49339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5001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Confirming readiness</a:t>
            </a:r>
            <a:endParaRPr/>
          </a:p>
        </p:txBody>
      </p:sp>
      <p:sp>
        <p:nvSpPr>
          <p:cNvPr id="135" name="Google Shape;135;p16"/>
          <p:cNvSpPr txBox="1"/>
          <p:nvPr/>
        </p:nvSpPr>
        <p:spPr>
          <a:xfrm>
            <a:off x="3989973" y="6773921"/>
            <a:ext cx="4222172" cy="49339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5001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Removing last doubts</a:t>
            </a:r>
            <a:endParaRPr/>
          </a:p>
        </p:txBody>
      </p:sp>
      <p:sp>
        <p:nvSpPr>
          <p:cNvPr id="136" name="Google Shape;136;p16"/>
          <p:cNvSpPr txBox="1"/>
          <p:nvPr/>
        </p:nvSpPr>
        <p:spPr>
          <a:xfrm>
            <a:off x="10077168" y="4137918"/>
            <a:ext cx="3513768" cy="54737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Closing is NOT...</a:t>
            </a:r>
            <a:endParaRPr/>
          </a:p>
        </p:txBody>
      </p:sp>
      <p:sp>
        <p:nvSpPr>
          <p:cNvPr id="137" name="Google Shape;137;p16"/>
          <p:cNvSpPr txBox="1"/>
          <p:nvPr/>
        </p:nvSpPr>
        <p:spPr>
          <a:xfrm>
            <a:off x="10077168" y="5203533"/>
            <a:ext cx="3513768" cy="49339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5001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Tricking</a:t>
            </a:r>
            <a:endParaRPr/>
          </a:p>
        </p:txBody>
      </p:sp>
      <p:sp>
        <p:nvSpPr>
          <p:cNvPr id="138" name="Google Shape;138;p16"/>
          <p:cNvSpPr txBox="1"/>
          <p:nvPr/>
        </p:nvSpPr>
        <p:spPr>
          <a:xfrm>
            <a:off x="10077168" y="5938851"/>
            <a:ext cx="3513768" cy="49339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5001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Rushing</a:t>
            </a:r>
            <a:endParaRPr/>
          </a:p>
        </p:txBody>
      </p:sp>
      <p:sp>
        <p:nvSpPr>
          <p:cNvPr id="139" name="Google Shape;139;p16"/>
          <p:cNvSpPr txBox="1"/>
          <p:nvPr/>
        </p:nvSpPr>
        <p:spPr>
          <a:xfrm>
            <a:off x="10077168" y="6773921"/>
            <a:ext cx="3513768" cy="49339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5001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Forcing a yes</a:t>
            </a:r>
            <a:endParaRPr/>
          </a:p>
        </p:txBody>
      </p:sp>
      <p:sp>
        <p:nvSpPr>
          <p:cNvPr id="140" name="Google Shape;140;p16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Contents</a:t>
            </a:r>
            <a:endParaRPr/>
          </a:p>
        </p:txBody>
      </p:sp>
    </p:spTree>
  </p:cSld>
  <p:clrMapOvr>
    <a:masterClrMapping/>
  </p:clrMapOvr>
  <p:transition>
    <p:push/>
  </p:transition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5" name="Google Shape;145;p17"/>
          <p:cNvPicPr preferRelativeResize="0"/>
          <p:nvPr/>
        </p:nvPicPr>
        <p:blipFill rotWithShape="1">
          <a:blip r:embed="rId3">
            <a:alphaModFix/>
          </a:blip>
          <a:srcRect b="5417" l="0" r="3846" t="3533"/>
          <a:stretch/>
        </p:blipFill>
        <p:spPr>
          <a:xfrm>
            <a:off x="8638850" y="0"/>
            <a:ext cx="9649151" cy="10287002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46" name="Google Shape;146;p17"/>
          <p:cNvGrpSpPr/>
          <p:nvPr/>
        </p:nvGrpSpPr>
        <p:grpSpPr>
          <a:xfrm>
            <a:off x="9566746" y="2723275"/>
            <a:ext cx="7384544" cy="745688"/>
            <a:chOff x="0" y="0"/>
            <a:chExt cx="9846058" cy="994251"/>
          </a:xfrm>
        </p:grpSpPr>
        <p:sp>
          <p:nvSpPr>
            <p:cNvPr id="147" name="Google Shape;147;p17"/>
            <p:cNvSpPr/>
            <p:nvPr/>
          </p:nvSpPr>
          <p:spPr>
            <a:xfrm>
              <a:off x="0" y="0"/>
              <a:ext cx="859121" cy="994251"/>
            </a:xfrm>
            <a:custGeom>
              <a:rect b="b" l="l" r="r" t="t"/>
              <a:pathLst>
                <a:path extrusionOk="0" h="994251" w="859121">
                  <a:moveTo>
                    <a:pt x="0" y="0"/>
                  </a:moveTo>
                  <a:lnTo>
                    <a:pt x="859121" y="0"/>
                  </a:lnTo>
                  <a:lnTo>
                    <a:pt x="859121" y="994251"/>
                  </a:lnTo>
                  <a:lnTo>
                    <a:pt x="0" y="994251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-248392" l="0" r="-415358" t="-203394"/>
              </a:stretch>
            </a:blipFill>
            <a:ln>
              <a:noFill/>
            </a:ln>
          </p:spPr>
        </p:sp>
        <p:sp>
          <p:nvSpPr>
            <p:cNvPr id="148" name="Google Shape;148;p17"/>
            <p:cNvSpPr txBox="1"/>
            <p:nvPr/>
          </p:nvSpPr>
          <p:spPr>
            <a:xfrm>
              <a:off x="1303050" y="142795"/>
              <a:ext cx="8543008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The customer asks detailed questions</a:t>
              </a:r>
              <a:endParaRPr/>
            </a:p>
          </p:txBody>
        </p:sp>
      </p:grpSp>
      <p:grpSp>
        <p:nvGrpSpPr>
          <p:cNvPr id="149" name="Google Shape;149;p17"/>
          <p:cNvGrpSpPr/>
          <p:nvPr/>
        </p:nvGrpSpPr>
        <p:grpSpPr>
          <a:xfrm>
            <a:off x="9566746" y="4453321"/>
            <a:ext cx="7384544" cy="745688"/>
            <a:chOff x="0" y="0"/>
            <a:chExt cx="9846058" cy="994251"/>
          </a:xfrm>
        </p:grpSpPr>
        <p:sp>
          <p:nvSpPr>
            <p:cNvPr id="150" name="Google Shape;150;p17"/>
            <p:cNvSpPr txBox="1"/>
            <p:nvPr/>
          </p:nvSpPr>
          <p:spPr>
            <a:xfrm>
              <a:off x="1303050" y="142795"/>
              <a:ext cx="8543008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They discuss pricing or timelines</a:t>
              </a:r>
              <a:endParaRPr/>
            </a:p>
          </p:txBody>
        </p:sp>
        <p:sp>
          <p:nvSpPr>
            <p:cNvPr id="151" name="Google Shape;151;p17"/>
            <p:cNvSpPr/>
            <p:nvPr/>
          </p:nvSpPr>
          <p:spPr>
            <a:xfrm>
              <a:off x="0" y="0"/>
              <a:ext cx="859121" cy="994251"/>
            </a:xfrm>
            <a:custGeom>
              <a:rect b="b" l="l" r="r" t="t"/>
              <a:pathLst>
                <a:path extrusionOk="0" h="994251" w="859121">
                  <a:moveTo>
                    <a:pt x="0" y="0"/>
                  </a:moveTo>
                  <a:lnTo>
                    <a:pt x="859121" y="0"/>
                  </a:lnTo>
                  <a:lnTo>
                    <a:pt x="859121" y="994251"/>
                  </a:lnTo>
                  <a:lnTo>
                    <a:pt x="0" y="994251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-248392" l="0" r="-415358" t="-203394"/>
              </a:stretch>
            </a:blipFill>
            <a:ln>
              <a:noFill/>
            </a:ln>
          </p:spPr>
        </p:sp>
      </p:grpSp>
      <p:grpSp>
        <p:nvGrpSpPr>
          <p:cNvPr id="152" name="Google Shape;152;p17"/>
          <p:cNvGrpSpPr/>
          <p:nvPr/>
        </p:nvGrpSpPr>
        <p:grpSpPr>
          <a:xfrm>
            <a:off x="9566746" y="6183366"/>
            <a:ext cx="7384544" cy="745688"/>
            <a:chOff x="0" y="0"/>
            <a:chExt cx="9846058" cy="994251"/>
          </a:xfrm>
        </p:grpSpPr>
        <p:sp>
          <p:nvSpPr>
            <p:cNvPr id="153" name="Google Shape;153;p17"/>
            <p:cNvSpPr txBox="1"/>
            <p:nvPr/>
          </p:nvSpPr>
          <p:spPr>
            <a:xfrm>
              <a:off x="1303050" y="142795"/>
              <a:ext cx="8543008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They imagine using the product</a:t>
              </a:r>
              <a:endParaRPr/>
            </a:p>
          </p:txBody>
        </p:sp>
        <p:sp>
          <p:nvSpPr>
            <p:cNvPr id="154" name="Google Shape;154;p17"/>
            <p:cNvSpPr/>
            <p:nvPr/>
          </p:nvSpPr>
          <p:spPr>
            <a:xfrm>
              <a:off x="0" y="0"/>
              <a:ext cx="859121" cy="994251"/>
            </a:xfrm>
            <a:custGeom>
              <a:rect b="b" l="l" r="r" t="t"/>
              <a:pathLst>
                <a:path extrusionOk="0" h="994251" w="859121">
                  <a:moveTo>
                    <a:pt x="0" y="0"/>
                  </a:moveTo>
                  <a:lnTo>
                    <a:pt x="859121" y="0"/>
                  </a:lnTo>
                  <a:lnTo>
                    <a:pt x="859121" y="994251"/>
                  </a:lnTo>
                  <a:lnTo>
                    <a:pt x="0" y="994251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-248392" l="0" r="-415358" t="-203394"/>
              </a:stretch>
            </a:blipFill>
            <a:ln>
              <a:noFill/>
            </a:ln>
          </p:spPr>
        </p:sp>
      </p:grpSp>
      <p:grpSp>
        <p:nvGrpSpPr>
          <p:cNvPr id="155" name="Google Shape;155;p17"/>
          <p:cNvGrpSpPr/>
          <p:nvPr/>
        </p:nvGrpSpPr>
        <p:grpSpPr>
          <a:xfrm>
            <a:off x="9566746" y="7913412"/>
            <a:ext cx="7384544" cy="745688"/>
            <a:chOff x="0" y="0"/>
            <a:chExt cx="9846058" cy="994251"/>
          </a:xfrm>
        </p:grpSpPr>
        <p:sp>
          <p:nvSpPr>
            <p:cNvPr id="156" name="Google Shape;156;p17"/>
            <p:cNvSpPr txBox="1"/>
            <p:nvPr/>
          </p:nvSpPr>
          <p:spPr>
            <a:xfrm>
              <a:off x="1303050" y="142795"/>
              <a:ext cx="8543008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Objections shift from “why” to “how” </a:t>
              </a:r>
              <a:endParaRPr/>
            </a:p>
          </p:txBody>
        </p:sp>
        <p:sp>
          <p:nvSpPr>
            <p:cNvPr id="157" name="Google Shape;157;p17"/>
            <p:cNvSpPr/>
            <p:nvPr/>
          </p:nvSpPr>
          <p:spPr>
            <a:xfrm>
              <a:off x="0" y="0"/>
              <a:ext cx="859121" cy="994251"/>
            </a:xfrm>
            <a:custGeom>
              <a:rect b="b" l="l" r="r" t="t"/>
              <a:pathLst>
                <a:path extrusionOk="0" h="994251" w="859121">
                  <a:moveTo>
                    <a:pt x="0" y="0"/>
                  </a:moveTo>
                  <a:lnTo>
                    <a:pt x="859121" y="0"/>
                  </a:lnTo>
                  <a:lnTo>
                    <a:pt x="859121" y="994251"/>
                  </a:lnTo>
                  <a:lnTo>
                    <a:pt x="0" y="994251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-248392" l="0" r="-415358" t="-203394"/>
              </a:stretch>
            </a:blipFill>
            <a:ln>
              <a:noFill/>
            </a:ln>
          </p:spPr>
        </p:sp>
      </p:grpSp>
      <p:sp>
        <p:nvSpPr>
          <p:cNvPr id="158" name="Google Shape;158;p17"/>
          <p:cNvSpPr txBox="1"/>
          <p:nvPr/>
        </p:nvSpPr>
        <p:spPr>
          <a:xfrm>
            <a:off x="1028700" y="1627900"/>
            <a:ext cx="6649877" cy="21907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When should </a:t>
            </a:r>
            <a:endParaRPr/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you close?</a:t>
            </a:r>
            <a:endParaRPr/>
          </a:p>
        </p:txBody>
      </p:sp>
      <p:sp>
        <p:nvSpPr>
          <p:cNvPr id="159" name="Google Shape;159;p17"/>
          <p:cNvSpPr txBox="1"/>
          <p:nvPr/>
        </p:nvSpPr>
        <p:spPr>
          <a:xfrm>
            <a:off x="9144000" y="1627350"/>
            <a:ext cx="8420100" cy="430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You’re ready to close when:</a:t>
            </a:r>
            <a:endParaRPr/>
          </a:p>
        </p:txBody>
      </p:sp>
      <p:sp>
        <p:nvSpPr>
          <p:cNvPr id="160" name="Google Shape;160;p17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Contents</a:t>
            </a:r>
            <a:endParaRPr/>
          </a:p>
        </p:txBody>
      </p:sp>
      <p:pic>
        <p:nvPicPr>
          <p:cNvPr id="161" name="Google Shape;161;p17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9493088" y="3866163"/>
            <a:ext cx="7940675" cy="189981"/>
          </a:xfrm>
          <a:prstGeom prst="rect">
            <a:avLst/>
          </a:prstGeom>
          <a:noFill/>
          <a:ln>
            <a:noFill/>
          </a:ln>
        </p:spPr>
      </p:pic>
      <p:pic>
        <p:nvPicPr>
          <p:cNvPr id="162" name="Google Shape;162;p17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9493088" y="5596188"/>
            <a:ext cx="7940675" cy="189981"/>
          </a:xfrm>
          <a:prstGeom prst="rect">
            <a:avLst/>
          </a:prstGeom>
          <a:noFill/>
          <a:ln>
            <a:noFill/>
          </a:ln>
        </p:spPr>
      </p:pic>
      <p:pic>
        <p:nvPicPr>
          <p:cNvPr id="163" name="Google Shape;163;p17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9493088" y="7397988"/>
            <a:ext cx="7940675" cy="18998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18"/>
          <p:cNvSpPr/>
          <p:nvPr/>
        </p:nvSpPr>
        <p:spPr>
          <a:xfrm rot="5400000">
            <a:off x="9959204" y="1823706"/>
            <a:ext cx="6591300" cy="6639588"/>
          </a:xfrm>
          <a:custGeom>
            <a:rect b="b" l="l" r="r" t="t"/>
            <a:pathLst>
              <a:path extrusionOk="0" h="6639588" w="6591300">
                <a:moveTo>
                  <a:pt x="0" y="0"/>
                </a:moveTo>
                <a:lnTo>
                  <a:pt x="6591300" y="0"/>
                </a:lnTo>
                <a:lnTo>
                  <a:pt x="6591300" y="6639588"/>
                </a:lnTo>
                <a:lnTo>
                  <a:pt x="0" y="66395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69" name="Google Shape;169;p18"/>
          <p:cNvSpPr/>
          <p:nvPr/>
        </p:nvSpPr>
        <p:spPr>
          <a:xfrm>
            <a:off x="10356177" y="2353366"/>
            <a:ext cx="5797355" cy="5580267"/>
          </a:xfrm>
          <a:custGeom>
            <a:rect b="b" l="l" r="r" t="t"/>
            <a:pathLst>
              <a:path extrusionOk="0" h="5580267" w="5797355">
                <a:moveTo>
                  <a:pt x="0" y="0"/>
                </a:moveTo>
                <a:lnTo>
                  <a:pt x="5797354" y="0"/>
                </a:lnTo>
                <a:lnTo>
                  <a:pt x="5797354" y="5580268"/>
                </a:lnTo>
                <a:lnTo>
                  <a:pt x="0" y="558026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70" name="Google Shape;170;p18"/>
          <p:cNvSpPr txBox="1"/>
          <p:nvPr/>
        </p:nvSpPr>
        <p:spPr>
          <a:xfrm>
            <a:off x="1143000" y="1990725"/>
            <a:ext cx="7315200" cy="5726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93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Common sales 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93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closing techniques</a:t>
            </a:r>
            <a:endParaRPr/>
          </a:p>
        </p:txBody>
      </p:sp>
      <p:sp>
        <p:nvSpPr>
          <p:cNvPr id="171" name="Google Shape;171;p18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Back to Contents</a:t>
            </a:r>
            <a:endParaRPr/>
          </a:p>
        </p:txBody>
      </p:sp>
    </p:spTree>
  </p:cSld>
  <p:clrMapOvr>
    <a:masterClrMapping/>
  </p:clrMapOvr>
  <p:transition>
    <p:push/>
  </p:transition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19"/>
          <p:cNvSpPr txBox="1"/>
          <p:nvPr/>
        </p:nvSpPr>
        <p:spPr>
          <a:xfrm>
            <a:off x="1028700" y="1038225"/>
            <a:ext cx="9201150" cy="9620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3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The assumptive close</a:t>
            </a:r>
            <a:endParaRPr/>
          </a:p>
        </p:txBody>
      </p:sp>
      <p:sp>
        <p:nvSpPr>
          <p:cNvPr id="177" name="Google Shape;177;p19"/>
          <p:cNvSpPr txBox="1"/>
          <p:nvPr/>
        </p:nvSpPr>
        <p:spPr>
          <a:xfrm>
            <a:off x="10629900" y="1276350"/>
            <a:ext cx="66294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6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Act as if the decision is already made</a:t>
            </a:r>
            <a:endParaRPr sz="1000"/>
          </a:p>
        </p:txBody>
      </p:sp>
      <p:sp>
        <p:nvSpPr>
          <p:cNvPr id="178" name="Google Shape;178;p19"/>
          <p:cNvSpPr txBox="1"/>
          <p:nvPr/>
        </p:nvSpPr>
        <p:spPr>
          <a:xfrm>
            <a:off x="1028700" y="2889683"/>
            <a:ext cx="6896100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WHY IT WORKS:</a:t>
            </a:r>
            <a:endParaRPr/>
          </a:p>
        </p:txBody>
      </p:sp>
      <p:sp>
        <p:nvSpPr>
          <p:cNvPr id="179" name="Google Shape;179;p19"/>
          <p:cNvSpPr txBox="1"/>
          <p:nvPr/>
        </p:nvSpPr>
        <p:spPr>
          <a:xfrm>
            <a:off x="1028700" y="3596438"/>
            <a:ext cx="6896100" cy="142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Reduces friction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Signals confidence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Feels natural when interest is high</a:t>
            </a:r>
            <a:endParaRPr/>
          </a:p>
        </p:txBody>
      </p:sp>
      <p:sp>
        <p:nvSpPr>
          <p:cNvPr id="180" name="Google Shape;180;p19"/>
          <p:cNvSpPr txBox="1"/>
          <p:nvPr/>
        </p:nvSpPr>
        <p:spPr>
          <a:xfrm>
            <a:off x="1028700" y="6452376"/>
            <a:ext cx="6572250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BEST USED WHEN:</a:t>
            </a:r>
            <a:endParaRPr/>
          </a:p>
        </p:txBody>
      </p:sp>
      <p:sp>
        <p:nvSpPr>
          <p:cNvPr id="181" name="Google Shape;181;p19"/>
          <p:cNvSpPr txBox="1"/>
          <p:nvPr/>
        </p:nvSpPr>
        <p:spPr>
          <a:xfrm>
            <a:off x="1028700" y="7159131"/>
            <a:ext cx="6572400" cy="142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Buyer has shown strong intent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Objections are already addressed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Timing feels right</a:t>
            </a:r>
            <a:endParaRPr/>
          </a:p>
        </p:txBody>
      </p:sp>
      <p:sp>
        <p:nvSpPr>
          <p:cNvPr id="182" name="Google Shape;182;p19"/>
          <p:cNvSpPr/>
          <p:nvPr/>
        </p:nvSpPr>
        <p:spPr>
          <a:xfrm>
            <a:off x="11296150" y="2702398"/>
            <a:ext cx="5963150" cy="2905680"/>
          </a:xfrm>
          <a:custGeom>
            <a:rect b="b" l="l" r="r" t="t"/>
            <a:pathLst>
              <a:path extrusionOk="0" h="2905680" w="5963150">
                <a:moveTo>
                  <a:pt x="0" y="0"/>
                </a:moveTo>
                <a:lnTo>
                  <a:pt x="5963150" y="0"/>
                </a:lnTo>
                <a:lnTo>
                  <a:pt x="5963150" y="2905680"/>
                </a:lnTo>
                <a:lnTo>
                  <a:pt x="0" y="29056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83" name="Google Shape;183;p19"/>
          <p:cNvSpPr txBox="1"/>
          <p:nvPr/>
        </p:nvSpPr>
        <p:spPr>
          <a:xfrm>
            <a:off x="11895953" y="3476423"/>
            <a:ext cx="4763544" cy="147193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“Would you like us to start on Monday or Wednesday?”</a:t>
            </a:r>
            <a:endParaRPr/>
          </a:p>
        </p:txBody>
      </p:sp>
      <p:sp>
        <p:nvSpPr>
          <p:cNvPr id="184" name="Google Shape;184;p19"/>
          <p:cNvSpPr/>
          <p:nvPr/>
        </p:nvSpPr>
        <p:spPr>
          <a:xfrm>
            <a:off x="13955555" y="2379233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0" y="0"/>
                </a:lnTo>
                <a:lnTo>
                  <a:pt x="644340" y="745689"/>
                </a:lnTo>
                <a:lnTo>
                  <a:pt x="0" y="74568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185" name="Google Shape;185;p19"/>
          <p:cNvSpPr/>
          <p:nvPr/>
        </p:nvSpPr>
        <p:spPr>
          <a:xfrm>
            <a:off x="11296150" y="6352620"/>
            <a:ext cx="5963150" cy="2905680"/>
          </a:xfrm>
          <a:custGeom>
            <a:rect b="b" l="l" r="r" t="t"/>
            <a:pathLst>
              <a:path extrusionOk="0" h="2905680" w="5963150">
                <a:moveTo>
                  <a:pt x="0" y="0"/>
                </a:moveTo>
                <a:lnTo>
                  <a:pt x="5963150" y="0"/>
                </a:lnTo>
                <a:lnTo>
                  <a:pt x="5963150" y="2905680"/>
                </a:lnTo>
                <a:lnTo>
                  <a:pt x="0" y="29056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86" name="Google Shape;186;p19"/>
          <p:cNvSpPr txBox="1"/>
          <p:nvPr/>
        </p:nvSpPr>
        <p:spPr>
          <a:xfrm>
            <a:off x="11895953" y="7406781"/>
            <a:ext cx="4763544" cy="97663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“Which plan works best for your team?”</a:t>
            </a:r>
            <a:endParaRPr/>
          </a:p>
        </p:txBody>
      </p:sp>
      <p:sp>
        <p:nvSpPr>
          <p:cNvPr id="187" name="Google Shape;187;p19"/>
          <p:cNvSpPr/>
          <p:nvPr/>
        </p:nvSpPr>
        <p:spPr>
          <a:xfrm>
            <a:off x="13955555" y="5979776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0" y="0"/>
                </a:lnTo>
                <a:lnTo>
                  <a:pt x="644340" y="745688"/>
                </a:lnTo>
                <a:lnTo>
                  <a:pt x="0" y="7456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188" name="Google Shape;188;p19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Contents</a:t>
            </a:r>
            <a:endParaRPr/>
          </a:p>
        </p:txBody>
      </p:sp>
      <p:pic>
        <p:nvPicPr>
          <p:cNvPr id="189" name="Google Shape;189;p1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28700" y="5389137"/>
            <a:ext cx="9565424" cy="2189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20"/>
          <p:cNvSpPr txBox="1"/>
          <p:nvPr/>
        </p:nvSpPr>
        <p:spPr>
          <a:xfrm>
            <a:off x="1028700" y="1038225"/>
            <a:ext cx="9201150" cy="9620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3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The summary close</a:t>
            </a:r>
            <a:endParaRPr/>
          </a:p>
        </p:txBody>
      </p:sp>
      <p:sp>
        <p:nvSpPr>
          <p:cNvPr id="195" name="Google Shape;195;p20"/>
          <p:cNvSpPr txBox="1"/>
          <p:nvPr/>
        </p:nvSpPr>
        <p:spPr>
          <a:xfrm>
            <a:off x="10629900" y="1019175"/>
            <a:ext cx="6629400" cy="880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6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Recap the value before asking</a:t>
            </a:r>
            <a:endParaRPr sz="1000"/>
          </a:p>
          <a:p>
            <a:pPr indent="0" lvl="0" marL="0" marR="0" rtl="0" algn="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6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for the decision</a:t>
            </a:r>
            <a:endParaRPr sz="1000"/>
          </a:p>
        </p:txBody>
      </p:sp>
      <p:sp>
        <p:nvSpPr>
          <p:cNvPr id="196" name="Google Shape;196;p20"/>
          <p:cNvSpPr txBox="1"/>
          <p:nvPr/>
        </p:nvSpPr>
        <p:spPr>
          <a:xfrm>
            <a:off x="1028700" y="2889683"/>
            <a:ext cx="6896100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WHY IT WORKS:</a:t>
            </a:r>
            <a:endParaRPr/>
          </a:p>
        </p:txBody>
      </p:sp>
      <p:sp>
        <p:nvSpPr>
          <p:cNvPr id="197" name="Google Shape;197;p20"/>
          <p:cNvSpPr txBox="1"/>
          <p:nvPr/>
        </p:nvSpPr>
        <p:spPr>
          <a:xfrm>
            <a:off x="1028700" y="3596438"/>
            <a:ext cx="6896100" cy="142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Reinforces value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Refreshes memory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Creates clarity</a:t>
            </a:r>
            <a:endParaRPr/>
          </a:p>
        </p:txBody>
      </p:sp>
      <p:sp>
        <p:nvSpPr>
          <p:cNvPr id="198" name="Google Shape;198;p20"/>
          <p:cNvSpPr txBox="1"/>
          <p:nvPr/>
        </p:nvSpPr>
        <p:spPr>
          <a:xfrm>
            <a:off x="1028700" y="6452376"/>
            <a:ext cx="6572250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BEST USED WHEN:</a:t>
            </a:r>
            <a:endParaRPr/>
          </a:p>
        </p:txBody>
      </p:sp>
      <p:sp>
        <p:nvSpPr>
          <p:cNvPr id="199" name="Google Shape;199;p20"/>
          <p:cNvSpPr txBox="1"/>
          <p:nvPr/>
        </p:nvSpPr>
        <p:spPr>
          <a:xfrm>
            <a:off x="1028700" y="7159131"/>
            <a:ext cx="6572400" cy="142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Longer sales conversations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Multiple stakeholders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Complex products</a:t>
            </a:r>
            <a:endParaRPr/>
          </a:p>
        </p:txBody>
      </p:sp>
      <p:sp>
        <p:nvSpPr>
          <p:cNvPr id="200" name="Google Shape;200;p20"/>
          <p:cNvSpPr/>
          <p:nvPr/>
        </p:nvSpPr>
        <p:spPr>
          <a:xfrm>
            <a:off x="11296150" y="2702398"/>
            <a:ext cx="5963150" cy="2905680"/>
          </a:xfrm>
          <a:custGeom>
            <a:rect b="b" l="l" r="r" t="t"/>
            <a:pathLst>
              <a:path extrusionOk="0" h="2905680" w="5963150">
                <a:moveTo>
                  <a:pt x="0" y="0"/>
                </a:moveTo>
                <a:lnTo>
                  <a:pt x="5963150" y="0"/>
                </a:lnTo>
                <a:lnTo>
                  <a:pt x="5963150" y="2905680"/>
                </a:lnTo>
                <a:lnTo>
                  <a:pt x="0" y="29056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01" name="Google Shape;201;p20"/>
          <p:cNvSpPr txBox="1"/>
          <p:nvPr/>
        </p:nvSpPr>
        <p:spPr>
          <a:xfrm>
            <a:off x="11975975" y="3505925"/>
            <a:ext cx="4603500" cy="15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“You get speed, simplicity, and visibility. Want to take the next step?”</a:t>
            </a:r>
            <a:endParaRPr sz="1100"/>
          </a:p>
        </p:txBody>
      </p:sp>
      <p:sp>
        <p:nvSpPr>
          <p:cNvPr id="202" name="Google Shape;202;p20"/>
          <p:cNvSpPr/>
          <p:nvPr/>
        </p:nvSpPr>
        <p:spPr>
          <a:xfrm>
            <a:off x="13955555" y="2379233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0" y="0"/>
                </a:lnTo>
                <a:lnTo>
                  <a:pt x="644340" y="745689"/>
                </a:lnTo>
                <a:lnTo>
                  <a:pt x="0" y="74568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203" name="Google Shape;203;p20"/>
          <p:cNvSpPr/>
          <p:nvPr/>
        </p:nvSpPr>
        <p:spPr>
          <a:xfrm>
            <a:off x="11296150" y="6352620"/>
            <a:ext cx="5963150" cy="2905680"/>
          </a:xfrm>
          <a:custGeom>
            <a:rect b="b" l="l" r="r" t="t"/>
            <a:pathLst>
              <a:path extrusionOk="0" h="2905680" w="5963150">
                <a:moveTo>
                  <a:pt x="0" y="0"/>
                </a:moveTo>
                <a:lnTo>
                  <a:pt x="5963150" y="0"/>
                </a:lnTo>
                <a:lnTo>
                  <a:pt x="5963150" y="2905680"/>
                </a:lnTo>
                <a:lnTo>
                  <a:pt x="0" y="29056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04" name="Google Shape;204;p20"/>
          <p:cNvSpPr txBox="1"/>
          <p:nvPr/>
        </p:nvSpPr>
        <p:spPr>
          <a:xfrm>
            <a:off x="11975875" y="7159125"/>
            <a:ext cx="4603500" cy="15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“It covers your main needs and fits your timeline. Shall we proceed?”</a:t>
            </a:r>
            <a:endParaRPr sz="1100"/>
          </a:p>
        </p:txBody>
      </p:sp>
      <p:sp>
        <p:nvSpPr>
          <p:cNvPr id="205" name="Google Shape;205;p20"/>
          <p:cNvSpPr/>
          <p:nvPr/>
        </p:nvSpPr>
        <p:spPr>
          <a:xfrm>
            <a:off x="13955555" y="5979776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0" y="0"/>
                </a:lnTo>
                <a:lnTo>
                  <a:pt x="644340" y="745688"/>
                </a:lnTo>
                <a:lnTo>
                  <a:pt x="0" y="7456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206" name="Google Shape;206;p20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Contents</a:t>
            </a:r>
            <a:endParaRPr/>
          </a:p>
        </p:txBody>
      </p:sp>
      <p:pic>
        <p:nvPicPr>
          <p:cNvPr id="207" name="Google Shape;207;p20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28700" y="5389137"/>
            <a:ext cx="9565424" cy="2189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21"/>
          <p:cNvSpPr txBox="1"/>
          <p:nvPr/>
        </p:nvSpPr>
        <p:spPr>
          <a:xfrm>
            <a:off x="1028700" y="1038225"/>
            <a:ext cx="9201150" cy="9620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3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The soft close</a:t>
            </a:r>
            <a:endParaRPr/>
          </a:p>
        </p:txBody>
      </p:sp>
      <p:sp>
        <p:nvSpPr>
          <p:cNvPr id="213" name="Google Shape;213;p21"/>
          <p:cNvSpPr txBox="1"/>
          <p:nvPr/>
        </p:nvSpPr>
        <p:spPr>
          <a:xfrm>
            <a:off x="10629900" y="1276350"/>
            <a:ext cx="6629400" cy="4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6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Test readiness without pressure</a:t>
            </a:r>
            <a:endParaRPr sz="2600"/>
          </a:p>
        </p:txBody>
      </p:sp>
      <p:sp>
        <p:nvSpPr>
          <p:cNvPr id="214" name="Google Shape;214;p21"/>
          <p:cNvSpPr txBox="1"/>
          <p:nvPr/>
        </p:nvSpPr>
        <p:spPr>
          <a:xfrm>
            <a:off x="1028700" y="2889683"/>
            <a:ext cx="6896100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WHY IT WORKS:</a:t>
            </a:r>
            <a:endParaRPr/>
          </a:p>
        </p:txBody>
      </p:sp>
      <p:sp>
        <p:nvSpPr>
          <p:cNvPr id="215" name="Google Shape;215;p21"/>
          <p:cNvSpPr txBox="1"/>
          <p:nvPr/>
        </p:nvSpPr>
        <p:spPr>
          <a:xfrm>
            <a:off x="1028700" y="3596450"/>
            <a:ext cx="9893700" cy="142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Feels conversational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Opens honest feedback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Builds trust</a:t>
            </a:r>
            <a:endParaRPr/>
          </a:p>
        </p:txBody>
      </p:sp>
      <p:sp>
        <p:nvSpPr>
          <p:cNvPr id="216" name="Google Shape;216;p21"/>
          <p:cNvSpPr txBox="1"/>
          <p:nvPr/>
        </p:nvSpPr>
        <p:spPr>
          <a:xfrm>
            <a:off x="1028700" y="6138841"/>
            <a:ext cx="6572250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BEST USED WHEN:</a:t>
            </a:r>
            <a:endParaRPr/>
          </a:p>
        </p:txBody>
      </p:sp>
      <p:sp>
        <p:nvSpPr>
          <p:cNvPr id="217" name="Google Shape;217;p21"/>
          <p:cNvSpPr txBox="1"/>
          <p:nvPr/>
        </p:nvSpPr>
        <p:spPr>
          <a:xfrm>
            <a:off x="1028700" y="6845601"/>
            <a:ext cx="8554800" cy="9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Interest is there but commitment isn’t clear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You want to surface questions or objections</a:t>
            </a:r>
            <a:endParaRPr/>
          </a:p>
        </p:txBody>
      </p:sp>
      <p:sp>
        <p:nvSpPr>
          <p:cNvPr id="218" name="Google Shape;218;p21"/>
          <p:cNvSpPr/>
          <p:nvPr/>
        </p:nvSpPr>
        <p:spPr>
          <a:xfrm>
            <a:off x="11296150" y="2702398"/>
            <a:ext cx="5963150" cy="2905680"/>
          </a:xfrm>
          <a:custGeom>
            <a:rect b="b" l="l" r="r" t="t"/>
            <a:pathLst>
              <a:path extrusionOk="0" h="2905680" w="5963150">
                <a:moveTo>
                  <a:pt x="0" y="0"/>
                </a:moveTo>
                <a:lnTo>
                  <a:pt x="5963150" y="0"/>
                </a:lnTo>
                <a:lnTo>
                  <a:pt x="5963150" y="2905680"/>
                </a:lnTo>
                <a:lnTo>
                  <a:pt x="0" y="29056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19" name="Google Shape;219;p21"/>
          <p:cNvSpPr txBox="1"/>
          <p:nvPr/>
        </p:nvSpPr>
        <p:spPr>
          <a:xfrm>
            <a:off x="11676878" y="3666922"/>
            <a:ext cx="5201700" cy="1034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“How does this option</a:t>
            </a:r>
            <a:endParaRPr/>
          </a:p>
          <a:p>
            <a:pPr indent="0" lvl="0" marL="0" marR="0" rtl="0" algn="ctr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feel so far?”</a:t>
            </a:r>
            <a:endParaRPr/>
          </a:p>
        </p:txBody>
      </p:sp>
      <p:sp>
        <p:nvSpPr>
          <p:cNvPr id="220" name="Google Shape;220;p21"/>
          <p:cNvSpPr/>
          <p:nvPr/>
        </p:nvSpPr>
        <p:spPr>
          <a:xfrm>
            <a:off x="13955555" y="2379233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0" y="0"/>
                </a:lnTo>
                <a:lnTo>
                  <a:pt x="644340" y="745689"/>
                </a:lnTo>
                <a:lnTo>
                  <a:pt x="0" y="74568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221" name="Google Shape;221;p21"/>
          <p:cNvSpPr/>
          <p:nvPr/>
        </p:nvSpPr>
        <p:spPr>
          <a:xfrm>
            <a:off x="11296150" y="6352620"/>
            <a:ext cx="5963150" cy="2905680"/>
          </a:xfrm>
          <a:custGeom>
            <a:rect b="b" l="l" r="r" t="t"/>
            <a:pathLst>
              <a:path extrusionOk="0" h="2905680" w="5963150">
                <a:moveTo>
                  <a:pt x="0" y="0"/>
                </a:moveTo>
                <a:lnTo>
                  <a:pt x="5963150" y="0"/>
                </a:lnTo>
                <a:lnTo>
                  <a:pt x="5963150" y="2905680"/>
                </a:lnTo>
                <a:lnTo>
                  <a:pt x="0" y="29056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22" name="Google Shape;222;p21"/>
          <p:cNvSpPr txBox="1"/>
          <p:nvPr/>
        </p:nvSpPr>
        <p:spPr>
          <a:xfrm>
            <a:off x="11676878" y="7159131"/>
            <a:ext cx="5201694" cy="147193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“Does this sound like something you’d want</a:t>
            </a:r>
            <a:endParaRPr/>
          </a:p>
          <a:p>
            <a:pPr indent="0" lvl="0" marL="0" marR="0" rtl="0" algn="ctr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to try?”</a:t>
            </a:r>
            <a:endParaRPr/>
          </a:p>
        </p:txBody>
      </p:sp>
      <p:sp>
        <p:nvSpPr>
          <p:cNvPr id="223" name="Google Shape;223;p21"/>
          <p:cNvSpPr/>
          <p:nvPr/>
        </p:nvSpPr>
        <p:spPr>
          <a:xfrm>
            <a:off x="13955555" y="5979776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0" y="0"/>
                </a:lnTo>
                <a:lnTo>
                  <a:pt x="644340" y="745688"/>
                </a:lnTo>
                <a:lnTo>
                  <a:pt x="0" y="7456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224" name="Google Shape;224;p21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Contents</a:t>
            </a:r>
            <a:endParaRPr/>
          </a:p>
        </p:txBody>
      </p:sp>
      <p:pic>
        <p:nvPicPr>
          <p:cNvPr id="225" name="Google Shape;225;p21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28700" y="5389137"/>
            <a:ext cx="9565424" cy="2189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0" name="Google Shape;230;p22"/>
          <p:cNvPicPr preferRelativeResize="0"/>
          <p:nvPr/>
        </p:nvPicPr>
        <p:blipFill rotWithShape="1">
          <a:blip r:embed="rId3">
            <a:alphaModFix/>
          </a:blip>
          <a:srcRect b="5417" l="0" r="3846" t="3533"/>
          <a:stretch/>
        </p:blipFill>
        <p:spPr>
          <a:xfrm>
            <a:off x="8638850" y="0"/>
            <a:ext cx="9649151" cy="10287002"/>
          </a:xfrm>
          <a:prstGeom prst="rect">
            <a:avLst/>
          </a:prstGeom>
          <a:noFill/>
          <a:ln>
            <a:noFill/>
          </a:ln>
        </p:spPr>
      </p:pic>
      <p:sp>
        <p:nvSpPr>
          <p:cNvPr id="231" name="Google Shape;231;p22"/>
          <p:cNvSpPr txBox="1"/>
          <p:nvPr/>
        </p:nvSpPr>
        <p:spPr>
          <a:xfrm>
            <a:off x="1081088" y="2065188"/>
            <a:ext cx="7191375" cy="19145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2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You’ve just finished a product walkthrough with a potential client.</a:t>
            </a:r>
            <a:endParaRPr/>
          </a:p>
        </p:txBody>
      </p:sp>
      <p:sp>
        <p:nvSpPr>
          <p:cNvPr id="232" name="Google Shape;232;p22"/>
          <p:cNvSpPr txBox="1"/>
          <p:nvPr/>
        </p:nvSpPr>
        <p:spPr>
          <a:xfrm>
            <a:off x="1081088" y="981114"/>
            <a:ext cx="4010025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QUICK CHECK-IN</a:t>
            </a:r>
            <a:endParaRPr/>
          </a:p>
        </p:txBody>
      </p:sp>
      <p:sp>
        <p:nvSpPr>
          <p:cNvPr id="233" name="Google Shape;233;p22"/>
          <p:cNvSpPr txBox="1"/>
          <p:nvPr/>
        </p:nvSpPr>
        <p:spPr>
          <a:xfrm>
            <a:off x="10177964" y="1646088"/>
            <a:ext cx="6622595" cy="838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8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What’s the best closing technique to use next?</a:t>
            </a:r>
            <a:endParaRPr/>
          </a:p>
        </p:txBody>
      </p:sp>
      <p:sp>
        <p:nvSpPr>
          <p:cNvPr id="234" name="Google Shape;234;p22"/>
          <p:cNvSpPr txBox="1"/>
          <p:nvPr/>
        </p:nvSpPr>
        <p:spPr>
          <a:xfrm>
            <a:off x="1047650" y="4741950"/>
            <a:ext cx="5852100" cy="2492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2768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399"/>
              <a:buFont typeface="Arial"/>
              <a:buChar char="•"/>
            </a:pPr>
            <a:r>
              <a:rPr b="0" i="0" lang="en-US" sz="23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They clearly agreed that the solution meets their needs</a:t>
            </a:r>
            <a:endParaRPr sz="1000"/>
          </a:p>
          <a:p>
            <a:pPr indent="-2768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399"/>
              <a:buFont typeface="Arial"/>
              <a:buChar char="•"/>
            </a:pPr>
            <a:r>
              <a:rPr b="0" i="0" lang="en-US" sz="23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They asked about onboarding and next steps</a:t>
            </a:r>
            <a:endParaRPr sz="1000"/>
          </a:p>
          <a:p>
            <a:pPr indent="-2768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399"/>
              <a:buFont typeface="Arial"/>
              <a:buChar char="•"/>
            </a:pPr>
            <a:r>
              <a:rPr b="0" i="0" lang="en-US" sz="23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They haven’t raised any objections</a:t>
            </a:r>
            <a:endParaRPr sz="1000"/>
          </a:p>
          <a:p>
            <a:pPr indent="-2768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40F0C"/>
              </a:buClr>
              <a:buSzPts val="2399"/>
              <a:buFont typeface="Arial"/>
              <a:buChar char="•"/>
            </a:pPr>
            <a:r>
              <a:rPr b="0" i="0" lang="en-US" sz="2399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They say, “This looks good.”</a:t>
            </a:r>
            <a:endParaRPr sz="1000"/>
          </a:p>
        </p:txBody>
      </p:sp>
      <p:grpSp>
        <p:nvGrpSpPr>
          <p:cNvPr id="235" name="Google Shape;235;p22"/>
          <p:cNvGrpSpPr/>
          <p:nvPr/>
        </p:nvGrpSpPr>
        <p:grpSpPr>
          <a:xfrm>
            <a:off x="10138599" y="2902753"/>
            <a:ext cx="6661959" cy="927995"/>
            <a:chOff x="0" y="0"/>
            <a:chExt cx="8882613" cy="1237326"/>
          </a:xfrm>
        </p:grpSpPr>
        <p:sp>
          <p:nvSpPr>
            <p:cNvPr id="236" name="Google Shape;236;p22"/>
            <p:cNvSpPr txBox="1"/>
            <p:nvPr/>
          </p:nvSpPr>
          <p:spPr>
            <a:xfrm>
              <a:off x="1725248" y="264333"/>
              <a:ext cx="7157365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Assumptive close</a:t>
              </a:r>
              <a:endParaRPr/>
            </a:p>
          </p:txBody>
        </p:sp>
        <p:sp>
          <p:nvSpPr>
            <p:cNvPr id="237" name="Google Shape;237;p22"/>
            <p:cNvSpPr/>
            <p:nvPr/>
          </p:nvSpPr>
          <p:spPr>
            <a:xfrm>
              <a:off x="0" y="0"/>
              <a:ext cx="1113594" cy="1237326"/>
            </a:xfrm>
            <a:custGeom>
              <a:rect b="b" l="l" r="r" t="t"/>
              <a:pathLst>
                <a:path extrusionOk="0" h="1237326" w="1113594">
                  <a:moveTo>
                    <a:pt x="0" y="0"/>
                  </a:moveTo>
                  <a:lnTo>
                    <a:pt x="1113594" y="0"/>
                  </a:lnTo>
                  <a:lnTo>
                    <a:pt x="1113594" y="1237326"/>
                  </a:lnTo>
                  <a:lnTo>
                    <a:pt x="0" y="123732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38" name="Google Shape;238;p22"/>
            <p:cNvSpPr txBox="1"/>
            <p:nvPr/>
          </p:nvSpPr>
          <p:spPr>
            <a:xfrm>
              <a:off x="243255" y="264333"/>
              <a:ext cx="627083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A</a:t>
              </a:r>
              <a:endParaRPr/>
            </a:p>
          </p:txBody>
        </p:sp>
      </p:grpSp>
      <p:grpSp>
        <p:nvGrpSpPr>
          <p:cNvPr id="239" name="Google Shape;239;p22"/>
          <p:cNvGrpSpPr/>
          <p:nvPr/>
        </p:nvGrpSpPr>
        <p:grpSpPr>
          <a:xfrm>
            <a:off x="10138599" y="4451729"/>
            <a:ext cx="6661959" cy="927995"/>
            <a:chOff x="0" y="0"/>
            <a:chExt cx="8882613" cy="1237326"/>
          </a:xfrm>
        </p:grpSpPr>
        <p:sp>
          <p:nvSpPr>
            <p:cNvPr id="240" name="Google Shape;240;p22"/>
            <p:cNvSpPr txBox="1"/>
            <p:nvPr/>
          </p:nvSpPr>
          <p:spPr>
            <a:xfrm>
              <a:off x="1725248" y="264333"/>
              <a:ext cx="7157365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Summary close</a:t>
              </a:r>
              <a:endParaRPr/>
            </a:p>
          </p:txBody>
        </p:sp>
        <p:sp>
          <p:nvSpPr>
            <p:cNvPr id="241" name="Google Shape;241;p22"/>
            <p:cNvSpPr/>
            <p:nvPr/>
          </p:nvSpPr>
          <p:spPr>
            <a:xfrm>
              <a:off x="0" y="0"/>
              <a:ext cx="1113594" cy="1237326"/>
            </a:xfrm>
            <a:custGeom>
              <a:rect b="b" l="l" r="r" t="t"/>
              <a:pathLst>
                <a:path extrusionOk="0" h="1237326" w="1113594">
                  <a:moveTo>
                    <a:pt x="0" y="0"/>
                  </a:moveTo>
                  <a:lnTo>
                    <a:pt x="1113594" y="0"/>
                  </a:lnTo>
                  <a:lnTo>
                    <a:pt x="1113594" y="1237326"/>
                  </a:lnTo>
                  <a:lnTo>
                    <a:pt x="0" y="123732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42" name="Google Shape;242;p22"/>
            <p:cNvSpPr txBox="1"/>
            <p:nvPr/>
          </p:nvSpPr>
          <p:spPr>
            <a:xfrm>
              <a:off x="243255" y="264333"/>
              <a:ext cx="627083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B</a:t>
              </a:r>
              <a:endParaRPr/>
            </a:p>
          </p:txBody>
        </p:sp>
      </p:grpSp>
      <p:grpSp>
        <p:nvGrpSpPr>
          <p:cNvPr id="243" name="Google Shape;243;p22"/>
          <p:cNvGrpSpPr/>
          <p:nvPr/>
        </p:nvGrpSpPr>
        <p:grpSpPr>
          <a:xfrm>
            <a:off x="10138599" y="6000706"/>
            <a:ext cx="6661959" cy="927995"/>
            <a:chOff x="0" y="0"/>
            <a:chExt cx="8882613" cy="1237326"/>
          </a:xfrm>
        </p:grpSpPr>
        <p:sp>
          <p:nvSpPr>
            <p:cNvPr id="244" name="Google Shape;244;p22"/>
            <p:cNvSpPr txBox="1"/>
            <p:nvPr/>
          </p:nvSpPr>
          <p:spPr>
            <a:xfrm>
              <a:off x="1725248" y="264333"/>
              <a:ext cx="7157365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Soft close</a:t>
              </a:r>
              <a:endParaRPr/>
            </a:p>
          </p:txBody>
        </p:sp>
        <p:sp>
          <p:nvSpPr>
            <p:cNvPr id="245" name="Google Shape;245;p22"/>
            <p:cNvSpPr/>
            <p:nvPr/>
          </p:nvSpPr>
          <p:spPr>
            <a:xfrm>
              <a:off x="0" y="0"/>
              <a:ext cx="1113594" cy="1237326"/>
            </a:xfrm>
            <a:custGeom>
              <a:rect b="b" l="l" r="r" t="t"/>
              <a:pathLst>
                <a:path extrusionOk="0" h="1237326" w="1113594">
                  <a:moveTo>
                    <a:pt x="0" y="0"/>
                  </a:moveTo>
                  <a:lnTo>
                    <a:pt x="1113594" y="0"/>
                  </a:lnTo>
                  <a:lnTo>
                    <a:pt x="1113594" y="1237326"/>
                  </a:lnTo>
                  <a:lnTo>
                    <a:pt x="0" y="123732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46" name="Google Shape;246;p22"/>
            <p:cNvSpPr txBox="1"/>
            <p:nvPr/>
          </p:nvSpPr>
          <p:spPr>
            <a:xfrm>
              <a:off x="243255" y="264333"/>
              <a:ext cx="627083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C</a:t>
              </a:r>
              <a:endParaRPr/>
            </a:p>
          </p:txBody>
        </p:sp>
      </p:grpSp>
      <p:grpSp>
        <p:nvGrpSpPr>
          <p:cNvPr id="247" name="Google Shape;247;p22"/>
          <p:cNvGrpSpPr/>
          <p:nvPr/>
        </p:nvGrpSpPr>
        <p:grpSpPr>
          <a:xfrm>
            <a:off x="10138599" y="7549683"/>
            <a:ext cx="6661959" cy="927995"/>
            <a:chOff x="0" y="0"/>
            <a:chExt cx="8882613" cy="1237326"/>
          </a:xfrm>
        </p:grpSpPr>
        <p:sp>
          <p:nvSpPr>
            <p:cNvPr id="248" name="Google Shape;248;p22"/>
            <p:cNvSpPr txBox="1"/>
            <p:nvPr/>
          </p:nvSpPr>
          <p:spPr>
            <a:xfrm>
              <a:off x="1725248" y="264333"/>
              <a:ext cx="7157365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None of the above</a:t>
              </a:r>
              <a:endParaRPr/>
            </a:p>
          </p:txBody>
        </p:sp>
        <p:sp>
          <p:nvSpPr>
            <p:cNvPr id="249" name="Google Shape;249;p22"/>
            <p:cNvSpPr/>
            <p:nvPr/>
          </p:nvSpPr>
          <p:spPr>
            <a:xfrm>
              <a:off x="0" y="0"/>
              <a:ext cx="1113594" cy="1237326"/>
            </a:xfrm>
            <a:custGeom>
              <a:rect b="b" l="l" r="r" t="t"/>
              <a:pathLst>
                <a:path extrusionOk="0" h="1237326" w="1113594">
                  <a:moveTo>
                    <a:pt x="0" y="0"/>
                  </a:moveTo>
                  <a:lnTo>
                    <a:pt x="1113594" y="0"/>
                  </a:lnTo>
                  <a:lnTo>
                    <a:pt x="1113594" y="1237326"/>
                  </a:lnTo>
                  <a:lnTo>
                    <a:pt x="0" y="123732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50" name="Google Shape;250;p22"/>
            <p:cNvSpPr txBox="1"/>
            <p:nvPr/>
          </p:nvSpPr>
          <p:spPr>
            <a:xfrm>
              <a:off x="243255" y="264333"/>
              <a:ext cx="627083" cy="6324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50017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799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D</a:t>
              </a:r>
              <a:endParaRPr/>
            </a:p>
          </p:txBody>
        </p:sp>
      </p:grpSp>
      <p:sp>
        <p:nvSpPr>
          <p:cNvPr id="251" name="Google Shape;251;p22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Contents</a:t>
            </a:r>
            <a:endParaRPr/>
          </a:p>
        </p:txBody>
      </p:sp>
      <p:pic>
        <p:nvPicPr>
          <p:cNvPr id="252" name="Google Shape;252;p22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177976" y="4046250"/>
            <a:ext cx="7255776" cy="189975"/>
          </a:xfrm>
          <a:prstGeom prst="rect">
            <a:avLst/>
          </a:prstGeom>
          <a:noFill/>
          <a:ln>
            <a:noFill/>
          </a:ln>
        </p:spPr>
      </p:pic>
      <p:pic>
        <p:nvPicPr>
          <p:cNvPr id="253" name="Google Shape;253;p22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177976" y="5595225"/>
            <a:ext cx="7255776" cy="189975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" name="Google Shape;254;p22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177976" y="7144200"/>
            <a:ext cx="7255776" cy="1899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9" name="Google Shape;259;p23"/>
          <p:cNvPicPr preferRelativeResize="0"/>
          <p:nvPr/>
        </p:nvPicPr>
        <p:blipFill rotWithShape="1">
          <a:blip r:embed="rId3">
            <a:alphaModFix/>
          </a:blip>
          <a:srcRect b="16136" l="2132" r="2693" t="0"/>
          <a:stretch/>
        </p:blipFill>
        <p:spPr>
          <a:xfrm>
            <a:off x="0" y="2433800"/>
            <a:ext cx="18288000" cy="7853200"/>
          </a:xfrm>
          <a:prstGeom prst="rect">
            <a:avLst/>
          </a:prstGeom>
          <a:noFill/>
          <a:ln>
            <a:noFill/>
          </a:ln>
        </p:spPr>
      </p:pic>
      <p:sp>
        <p:nvSpPr>
          <p:cNvPr id="260" name="Google Shape;260;p23"/>
          <p:cNvSpPr txBox="1"/>
          <p:nvPr/>
        </p:nvSpPr>
        <p:spPr>
          <a:xfrm>
            <a:off x="1028700" y="1038225"/>
            <a:ext cx="16954500" cy="9620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3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Summary</a:t>
            </a:r>
            <a:endParaRPr/>
          </a:p>
        </p:txBody>
      </p:sp>
      <p:sp>
        <p:nvSpPr>
          <p:cNvPr id="261" name="Google Shape;261;p23"/>
          <p:cNvSpPr txBox="1"/>
          <p:nvPr/>
        </p:nvSpPr>
        <p:spPr>
          <a:xfrm>
            <a:off x="1028700" y="5391150"/>
            <a:ext cx="4428000" cy="384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What closing means</a:t>
            </a:r>
            <a:endParaRPr sz="1100"/>
          </a:p>
        </p:txBody>
      </p:sp>
      <p:sp>
        <p:nvSpPr>
          <p:cNvPr id="262" name="Google Shape;262;p23"/>
          <p:cNvSpPr txBox="1"/>
          <p:nvPr/>
        </p:nvSpPr>
        <p:spPr>
          <a:xfrm>
            <a:off x="1028700" y="7051250"/>
            <a:ext cx="4428035" cy="12439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Closing is about guiding a confident decision, not applying pressure.</a:t>
            </a:r>
            <a:endParaRPr/>
          </a:p>
        </p:txBody>
      </p:sp>
      <p:sp>
        <p:nvSpPr>
          <p:cNvPr id="263" name="Google Shape;263;p23"/>
          <p:cNvSpPr txBox="1"/>
          <p:nvPr/>
        </p:nvSpPr>
        <p:spPr>
          <a:xfrm>
            <a:off x="6607415" y="5391150"/>
            <a:ext cx="4431600" cy="384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When you  should close</a:t>
            </a:r>
            <a:endParaRPr sz="1100"/>
          </a:p>
        </p:txBody>
      </p:sp>
      <p:sp>
        <p:nvSpPr>
          <p:cNvPr id="264" name="Google Shape;264;p23"/>
          <p:cNvSpPr txBox="1"/>
          <p:nvPr/>
        </p:nvSpPr>
        <p:spPr>
          <a:xfrm>
            <a:off x="6607415" y="7051250"/>
            <a:ext cx="4431725" cy="12439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Close when buyers show clear interest and readiness to move forward.</a:t>
            </a:r>
            <a:endParaRPr/>
          </a:p>
        </p:txBody>
      </p:sp>
      <p:sp>
        <p:nvSpPr>
          <p:cNvPr id="265" name="Google Shape;265;p23"/>
          <p:cNvSpPr txBox="1"/>
          <p:nvPr/>
        </p:nvSpPr>
        <p:spPr>
          <a:xfrm>
            <a:off x="12189826" y="5391150"/>
            <a:ext cx="5457900" cy="384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Use the right closing techniques</a:t>
            </a:r>
            <a:endParaRPr sz="1100"/>
          </a:p>
        </p:txBody>
      </p:sp>
      <p:sp>
        <p:nvSpPr>
          <p:cNvPr id="266" name="Google Shape;266;p23"/>
          <p:cNvSpPr txBox="1"/>
          <p:nvPr/>
        </p:nvSpPr>
        <p:spPr>
          <a:xfrm>
            <a:off x="12189820" y="7051250"/>
            <a:ext cx="4536080" cy="16630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Some common closing techniques include the assumptive close, the summary close, and the soft close.</a:t>
            </a:r>
            <a:endParaRPr/>
          </a:p>
        </p:txBody>
      </p:sp>
      <p:sp>
        <p:nvSpPr>
          <p:cNvPr id="267" name="Google Shape;267;p23"/>
          <p:cNvSpPr/>
          <p:nvPr/>
        </p:nvSpPr>
        <p:spPr>
          <a:xfrm>
            <a:off x="1028700" y="4397812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1" y="0"/>
                </a:lnTo>
                <a:lnTo>
                  <a:pt x="644341" y="745688"/>
                </a:lnTo>
                <a:lnTo>
                  <a:pt x="0" y="7456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268" name="Google Shape;268;p23"/>
          <p:cNvSpPr/>
          <p:nvPr/>
        </p:nvSpPr>
        <p:spPr>
          <a:xfrm>
            <a:off x="6584672" y="4397812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1" y="0"/>
                </a:lnTo>
                <a:lnTo>
                  <a:pt x="644341" y="745688"/>
                </a:lnTo>
                <a:lnTo>
                  <a:pt x="0" y="7456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269" name="Google Shape;269;p23"/>
          <p:cNvSpPr/>
          <p:nvPr/>
        </p:nvSpPr>
        <p:spPr>
          <a:xfrm>
            <a:off x="12189820" y="4397812"/>
            <a:ext cx="644341" cy="745688"/>
          </a:xfrm>
          <a:custGeom>
            <a:rect b="b" l="l" r="r" t="t"/>
            <a:pathLst>
              <a:path extrusionOk="0" h="745688" w="644341">
                <a:moveTo>
                  <a:pt x="0" y="0"/>
                </a:moveTo>
                <a:lnTo>
                  <a:pt x="644340" y="0"/>
                </a:lnTo>
                <a:lnTo>
                  <a:pt x="644340" y="745688"/>
                </a:lnTo>
                <a:lnTo>
                  <a:pt x="0" y="74568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248392" l="0" r="-415358" t="-203394"/>
            </a:stretch>
          </a:blipFill>
          <a:ln>
            <a:noFill/>
          </a:ln>
        </p:spPr>
      </p:sp>
      <p:sp>
        <p:nvSpPr>
          <p:cNvPr id="270" name="Google Shape;270;p23"/>
          <p:cNvSpPr txBox="1"/>
          <p:nvPr/>
        </p:nvSpPr>
        <p:spPr>
          <a:xfrm>
            <a:off x="666750" y="9319260"/>
            <a:ext cx="4314825" cy="30099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800" u="sng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Back to Contents</a:t>
            </a:r>
            <a:endParaRPr/>
          </a:p>
        </p:txBody>
      </p:sp>
      <p:pic>
        <p:nvPicPr>
          <p:cNvPr id="271" name="Google Shape;271;p23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944125" y="6397050"/>
            <a:ext cx="4782525" cy="188575"/>
          </a:xfrm>
          <a:prstGeom prst="rect">
            <a:avLst/>
          </a:prstGeom>
          <a:noFill/>
          <a:ln>
            <a:noFill/>
          </a:ln>
        </p:spPr>
      </p:pic>
      <p:pic>
        <p:nvPicPr>
          <p:cNvPr id="272" name="Google Shape;272;p23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607425" y="6397050"/>
            <a:ext cx="4782525" cy="188575"/>
          </a:xfrm>
          <a:prstGeom prst="rect">
            <a:avLst/>
          </a:prstGeom>
          <a:noFill/>
          <a:ln>
            <a:noFill/>
          </a:ln>
        </p:spPr>
      </p:pic>
      <p:pic>
        <p:nvPicPr>
          <p:cNvPr id="273" name="Google Shape;273;p23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2189825" y="6397050"/>
            <a:ext cx="4782525" cy="1885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8" name="Google Shape;278;p24"/>
          <p:cNvPicPr preferRelativeResize="0"/>
          <p:nvPr/>
        </p:nvPicPr>
        <p:blipFill rotWithShape="1">
          <a:blip r:embed="rId3">
            <a:alphaModFix/>
          </a:blip>
          <a:srcRect b="30642" l="0" r="3372" t="0"/>
          <a:stretch/>
        </p:blipFill>
        <p:spPr>
          <a:xfrm>
            <a:off x="8831850" y="3652450"/>
            <a:ext cx="9456149" cy="6634552"/>
          </a:xfrm>
          <a:prstGeom prst="rect">
            <a:avLst/>
          </a:prstGeom>
          <a:noFill/>
          <a:ln>
            <a:noFill/>
          </a:ln>
        </p:spPr>
      </p:pic>
      <p:sp>
        <p:nvSpPr>
          <p:cNvPr id="279" name="Google Shape;279;p24"/>
          <p:cNvSpPr/>
          <p:nvPr/>
        </p:nvSpPr>
        <p:spPr>
          <a:xfrm>
            <a:off x="769793" y="1218236"/>
            <a:ext cx="7441375" cy="8040779"/>
          </a:xfrm>
          <a:custGeom>
            <a:rect b="b" l="l" r="r" t="t"/>
            <a:pathLst>
              <a:path extrusionOk="0" h="8040779" w="7441375">
                <a:moveTo>
                  <a:pt x="0" y="0"/>
                </a:moveTo>
                <a:lnTo>
                  <a:pt x="7441376" y="0"/>
                </a:lnTo>
                <a:lnTo>
                  <a:pt x="7441376" y="8040778"/>
                </a:lnTo>
                <a:lnTo>
                  <a:pt x="0" y="804077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80" name="Google Shape;280;p24"/>
          <p:cNvSpPr txBox="1"/>
          <p:nvPr/>
        </p:nvSpPr>
        <p:spPr>
          <a:xfrm>
            <a:off x="9915525" y="2752011"/>
            <a:ext cx="6886575" cy="4667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0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Questions or thoughts? </a:t>
            </a:r>
            <a:r>
              <a:rPr b="1" i="0" lang="en-US" sz="30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Let’s talk.</a:t>
            </a:r>
            <a:endParaRPr/>
          </a:p>
        </p:txBody>
      </p:sp>
      <p:sp>
        <p:nvSpPr>
          <p:cNvPr id="281" name="Google Shape;281;p24"/>
          <p:cNvSpPr txBox="1"/>
          <p:nvPr/>
        </p:nvSpPr>
        <p:spPr>
          <a:xfrm>
            <a:off x="9915525" y="1038225"/>
            <a:ext cx="7343775" cy="14001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9300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Thank you!</a:t>
            </a:r>
            <a:endParaRPr/>
          </a:p>
        </p:txBody>
      </p:sp>
      <p:grpSp>
        <p:nvGrpSpPr>
          <p:cNvPr id="282" name="Google Shape;282;p24"/>
          <p:cNvGrpSpPr/>
          <p:nvPr/>
        </p:nvGrpSpPr>
        <p:grpSpPr>
          <a:xfrm>
            <a:off x="9915525" y="4472922"/>
            <a:ext cx="6886575" cy="1013460"/>
            <a:chOff x="0" y="-28575"/>
            <a:chExt cx="9182100" cy="1351280"/>
          </a:xfrm>
        </p:grpSpPr>
        <p:sp>
          <p:nvSpPr>
            <p:cNvPr id="283" name="Google Shape;283;p24"/>
            <p:cNvSpPr txBox="1"/>
            <p:nvPr/>
          </p:nvSpPr>
          <p:spPr>
            <a:xfrm>
              <a:off x="0" y="-28575"/>
              <a:ext cx="9182100" cy="50863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00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Email </a:t>
              </a:r>
              <a:endParaRPr/>
            </a:p>
          </p:txBody>
        </p:sp>
        <p:sp>
          <p:nvSpPr>
            <p:cNvPr id="284" name="Google Shape;284;p24"/>
            <p:cNvSpPr txBox="1"/>
            <p:nvPr/>
          </p:nvSpPr>
          <p:spPr>
            <a:xfrm>
              <a:off x="0" y="649817"/>
              <a:ext cx="9182100" cy="6728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200" u="none" cap="none" strike="noStrike">
                  <a:solidFill>
                    <a:srgbClr val="140F0C"/>
                  </a:solidFill>
                  <a:latin typeface="Libre Baskerville"/>
                  <a:ea typeface="Libre Baskerville"/>
                  <a:cs typeface="Libre Baskerville"/>
                  <a:sym typeface="Libre Baskerville"/>
                </a:rPr>
                <a:t>hello@reallygreatsite.com</a:t>
              </a:r>
              <a:endParaRPr/>
            </a:p>
          </p:txBody>
        </p:sp>
      </p:grpSp>
      <p:grpSp>
        <p:nvGrpSpPr>
          <p:cNvPr id="285" name="Google Shape;285;p24"/>
          <p:cNvGrpSpPr/>
          <p:nvPr/>
        </p:nvGrpSpPr>
        <p:grpSpPr>
          <a:xfrm>
            <a:off x="9915525" y="6359201"/>
            <a:ext cx="6886575" cy="1013496"/>
            <a:chOff x="0" y="-28575"/>
            <a:chExt cx="9182100" cy="1351329"/>
          </a:xfrm>
        </p:grpSpPr>
        <p:sp>
          <p:nvSpPr>
            <p:cNvPr id="286" name="Google Shape;286;p24"/>
            <p:cNvSpPr txBox="1"/>
            <p:nvPr/>
          </p:nvSpPr>
          <p:spPr>
            <a:xfrm>
              <a:off x="0" y="-28575"/>
              <a:ext cx="9182100" cy="50863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00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Social media</a:t>
              </a:r>
              <a:endParaRPr/>
            </a:p>
          </p:txBody>
        </p:sp>
        <p:sp>
          <p:nvSpPr>
            <p:cNvPr id="287" name="Google Shape;287;p24"/>
            <p:cNvSpPr txBox="1"/>
            <p:nvPr/>
          </p:nvSpPr>
          <p:spPr>
            <a:xfrm>
              <a:off x="0" y="649866"/>
              <a:ext cx="9182100" cy="6728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200" u="none" cap="none" strike="noStrike">
                  <a:solidFill>
                    <a:srgbClr val="140F0C"/>
                  </a:solidFill>
                  <a:latin typeface="Libre Baskerville"/>
                  <a:ea typeface="Libre Baskerville"/>
                  <a:cs typeface="Libre Baskerville"/>
                  <a:sym typeface="Libre Baskerville"/>
                </a:rPr>
                <a:t>@reallygreatsite</a:t>
              </a:r>
              <a:endParaRPr/>
            </a:p>
          </p:txBody>
        </p:sp>
      </p:grpSp>
      <p:grpSp>
        <p:nvGrpSpPr>
          <p:cNvPr id="288" name="Google Shape;288;p24"/>
          <p:cNvGrpSpPr/>
          <p:nvPr/>
        </p:nvGrpSpPr>
        <p:grpSpPr>
          <a:xfrm>
            <a:off x="9915525" y="8245517"/>
            <a:ext cx="6886575" cy="1013496"/>
            <a:chOff x="0" y="-28575"/>
            <a:chExt cx="9182100" cy="1351329"/>
          </a:xfrm>
        </p:grpSpPr>
        <p:sp>
          <p:nvSpPr>
            <p:cNvPr id="289" name="Google Shape;289;p24"/>
            <p:cNvSpPr txBox="1"/>
            <p:nvPr/>
          </p:nvSpPr>
          <p:spPr>
            <a:xfrm>
              <a:off x="0" y="-28575"/>
              <a:ext cx="9182100" cy="50863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00" u="none" cap="none" strike="noStrike">
                  <a:solidFill>
                    <a:srgbClr val="140F0C"/>
                  </a:solidFill>
                  <a:latin typeface="Bricolage Grotesque"/>
                  <a:ea typeface="Bricolage Grotesque"/>
                  <a:cs typeface="Bricolage Grotesque"/>
                  <a:sym typeface="Bricolage Grotesque"/>
                </a:rPr>
                <a:t>Contact number</a:t>
              </a:r>
              <a:endParaRPr/>
            </a:p>
          </p:txBody>
        </p:sp>
        <p:sp>
          <p:nvSpPr>
            <p:cNvPr id="290" name="Google Shape;290;p24"/>
            <p:cNvSpPr txBox="1"/>
            <p:nvPr/>
          </p:nvSpPr>
          <p:spPr>
            <a:xfrm>
              <a:off x="0" y="649866"/>
              <a:ext cx="9182100" cy="67288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200" u="none" cap="none" strike="noStrike">
                  <a:solidFill>
                    <a:srgbClr val="140F0C"/>
                  </a:solidFill>
                  <a:latin typeface="Libre Baskerville"/>
                  <a:ea typeface="Libre Baskerville"/>
                  <a:cs typeface="Libre Baskerville"/>
                  <a:sym typeface="Libre Baskerville"/>
                </a:rPr>
                <a:t>123-456-7890</a:t>
              </a:r>
              <a:endParaRPr/>
            </a:p>
          </p:txBody>
        </p:sp>
      </p:grpSp>
      <p:sp>
        <p:nvSpPr>
          <p:cNvPr id="291" name="Google Shape;291;p24"/>
          <p:cNvSpPr/>
          <p:nvPr/>
        </p:nvSpPr>
        <p:spPr>
          <a:xfrm>
            <a:off x="9915525" y="5857307"/>
            <a:ext cx="6985000" cy="152400"/>
          </a:xfrm>
          <a:custGeom>
            <a:rect b="b" l="l" r="r" t="t"/>
            <a:pathLst>
              <a:path extrusionOk="0" h="152400" w="6985000">
                <a:moveTo>
                  <a:pt x="0" y="0"/>
                </a:moveTo>
                <a:lnTo>
                  <a:pt x="6985000" y="0"/>
                </a:lnTo>
                <a:lnTo>
                  <a:pt x="6985000" y="152400"/>
                </a:lnTo>
                <a:lnTo>
                  <a:pt x="0" y="1524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92" name="Google Shape;292;p24"/>
          <p:cNvSpPr/>
          <p:nvPr/>
        </p:nvSpPr>
        <p:spPr>
          <a:xfrm>
            <a:off x="9915525" y="7743623"/>
            <a:ext cx="6985000" cy="152400"/>
          </a:xfrm>
          <a:custGeom>
            <a:rect b="b" l="l" r="r" t="t"/>
            <a:pathLst>
              <a:path extrusionOk="0" h="152400" w="6985000">
                <a:moveTo>
                  <a:pt x="0" y="0"/>
                </a:moveTo>
                <a:lnTo>
                  <a:pt x="6985000" y="0"/>
                </a:lnTo>
                <a:lnTo>
                  <a:pt x="6985000" y="152400"/>
                </a:lnTo>
                <a:lnTo>
                  <a:pt x="0" y="1524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  <p:transition>
    <p:push/>
  </p:transition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7" name="Google Shape;297;p25"/>
          <p:cNvGrpSpPr/>
          <p:nvPr/>
        </p:nvGrpSpPr>
        <p:grpSpPr>
          <a:xfrm>
            <a:off x="714865" y="2155876"/>
            <a:ext cx="5097641" cy="7544983"/>
            <a:chOff x="0" y="-38100"/>
            <a:chExt cx="1342589" cy="1987156"/>
          </a:xfrm>
        </p:grpSpPr>
        <p:sp>
          <p:nvSpPr>
            <p:cNvPr id="298" name="Google Shape;298;p25"/>
            <p:cNvSpPr/>
            <p:nvPr/>
          </p:nvSpPr>
          <p:spPr>
            <a:xfrm>
              <a:off x="0" y="0"/>
              <a:ext cx="1342589" cy="1949056"/>
            </a:xfrm>
            <a:custGeom>
              <a:rect b="b" l="l" r="r" t="t"/>
              <a:pathLst>
                <a:path extrusionOk="0" h="1949056" w="1342589">
                  <a:moveTo>
                    <a:pt x="0" y="0"/>
                  </a:moveTo>
                  <a:lnTo>
                    <a:pt x="1342589" y="0"/>
                  </a:lnTo>
                  <a:lnTo>
                    <a:pt x="1342589" y="1949056"/>
                  </a:lnTo>
                  <a:lnTo>
                    <a:pt x="0" y="194905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  <p:sp>
          <p:nvSpPr>
            <p:cNvPr id="299" name="Google Shape;299;p25"/>
            <p:cNvSpPr txBox="1"/>
            <p:nvPr/>
          </p:nvSpPr>
          <p:spPr>
            <a:xfrm>
              <a:off x="0" y="-38100"/>
              <a:ext cx="1342589" cy="19871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0" name="Google Shape;300;p25"/>
          <p:cNvGrpSpPr/>
          <p:nvPr/>
        </p:nvGrpSpPr>
        <p:grpSpPr>
          <a:xfrm>
            <a:off x="6060156" y="2155876"/>
            <a:ext cx="11512980" cy="7544983"/>
            <a:chOff x="0" y="-38100"/>
            <a:chExt cx="3032225" cy="1987156"/>
          </a:xfrm>
        </p:grpSpPr>
        <p:sp>
          <p:nvSpPr>
            <p:cNvPr id="301" name="Google Shape;301;p25"/>
            <p:cNvSpPr/>
            <p:nvPr/>
          </p:nvSpPr>
          <p:spPr>
            <a:xfrm>
              <a:off x="0" y="0"/>
              <a:ext cx="3032225" cy="1949056"/>
            </a:xfrm>
            <a:custGeom>
              <a:rect b="b" l="l" r="r" t="t"/>
              <a:pathLst>
                <a:path extrusionOk="0" h="1949056" w="3032225">
                  <a:moveTo>
                    <a:pt x="0" y="0"/>
                  </a:moveTo>
                  <a:lnTo>
                    <a:pt x="3032225" y="0"/>
                  </a:lnTo>
                  <a:lnTo>
                    <a:pt x="3032225" y="1949056"/>
                  </a:lnTo>
                  <a:lnTo>
                    <a:pt x="0" y="1949056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  <p:sp>
          <p:nvSpPr>
            <p:cNvPr id="302" name="Google Shape;302;p25"/>
            <p:cNvSpPr txBox="1"/>
            <p:nvPr/>
          </p:nvSpPr>
          <p:spPr>
            <a:xfrm>
              <a:off x="0" y="-38100"/>
              <a:ext cx="3032225" cy="19871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3" name="Google Shape;303;p25"/>
          <p:cNvGrpSpPr/>
          <p:nvPr/>
        </p:nvGrpSpPr>
        <p:grpSpPr>
          <a:xfrm>
            <a:off x="1615657" y="8261080"/>
            <a:ext cx="725897" cy="725897"/>
            <a:chOff x="0" y="0"/>
            <a:chExt cx="812800" cy="812800"/>
          </a:xfrm>
        </p:grpSpPr>
        <p:sp>
          <p:nvSpPr>
            <p:cNvPr id="304" name="Google Shape;304;p25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140F0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25"/>
            <p:cNvSpPr txBox="1"/>
            <p:nvPr/>
          </p:nvSpPr>
          <p:spPr>
            <a:xfrm>
              <a:off x="76200" y="38100"/>
              <a:ext cx="660400" cy="69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6" name="Google Shape;306;p25"/>
          <p:cNvGrpSpPr/>
          <p:nvPr/>
        </p:nvGrpSpPr>
        <p:grpSpPr>
          <a:xfrm>
            <a:off x="2431015" y="8261080"/>
            <a:ext cx="725897" cy="725897"/>
            <a:chOff x="0" y="0"/>
            <a:chExt cx="812800" cy="812800"/>
          </a:xfrm>
        </p:grpSpPr>
        <p:sp>
          <p:nvSpPr>
            <p:cNvPr id="307" name="Google Shape;307;p25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EF2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25"/>
            <p:cNvSpPr txBox="1"/>
            <p:nvPr/>
          </p:nvSpPr>
          <p:spPr>
            <a:xfrm>
              <a:off x="76200" y="38100"/>
              <a:ext cx="660400" cy="69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9" name="Google Shape;309;p25"/>
          <p:cNvGrpSpPr/>
          <p:nvPr/>
        </p:nvGrpSpPr>
        <p:grpSpPr>
          <a:xfrm>
            <a:off x="3309312" y="8261080"/>
            <a:ext cx="725897" cy="725897"/>
            <a:chOff x="0" y="0"/>
            <a:chExt cx="812800" cy="812800"/>
          </a:xfrm>
        </p:grpSpPr>
        <p:sp>
          <p:nvSpPr>
            <p:cNvPr id="310" name="Google Shape;310;p25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C5B7A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25"/>
            <p:cNvSpPr txBox="1"/>
            <p:nvPr/>
          </p:nvSpPr>
          <p:spPr>
            <a:xfrm>
              <a:off x="76200" y="38100"/>
              <a:ext cx="660400" cy="69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2" name="Google Shape;312;p25"/>
          <p:cNvGrpSpPr/>
          <p:nvPr/>
        </p:nvGrpSpPr>
        <p:grpSpPr>
          <a:xfrm>
            <a:off x="4185816" y="8261080"/>
            <a:ext cx="725897" cy="725897"/>
            <a:chOff x="0" y="0"/>
            <a:chExt cx="812800" cy="812800"/>
          </a:xfrm>
        </p:grpSpPr>
        <p:sp>
          <p:nvSpPr>
            <p:cNvPr id="313" name="Google Shape;313;p25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140F0C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25"/>
            <p:cNvSpPr txBox="1"/>
            <p:nvPr/>
          </p:nvSpPr>
          <p:spPr>
            <a:xfrm>
              <a:off x="76200" y="38100"/>
              <a:ext cx="660400" cy="69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5" name="Google Shape;315;p25"/>
          <p:cNvSpPr/>
          <p:nvPr/>
        </p:nvSpPr>
        <p:spPr>
          <a:xfrm>
            <a:off x="6626738" y="3990118"/>
            <a:ext cx="2341030" cy="2529600"/>
          </a:xfrm>
          <a:custGeom>
            <a:rect b="b" l="l" r="r" t="t"/>
            <a:pathLst>
              <a:path extrusionOk="0" h="2529600" w="2341030">
                <a:moveTo>
                  <a:pt x="0" y="0"/>
                </a:moveTo>
                <a:lnTo>
                  <a:pt x="2341029" y="0"/>
                </a:lnTo>
                <a:lnTo>
                  <a:pt x="2341029" y="2529600"/>
                </a:lnTo>
                <a:lnTo>
                  <a:pt x="0" y="25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grpSp>
        <p:nvGrpSpPr>
          <p:cNvPr id="316" name="Google Shape;316;p25"/>
          <p:cNvGrpSpPr/>
          <p:nvPr/>
        </p:nvGrpSpPr>
        <p:grpSpPr>
          <a:xfrm>
            <a:off x="9185414" y="4095938"/>
            <a:ext cx="2334941" cy="2317960"/>
            <a:chOff x="0" y="0"/>
            <a:chExt cx="3113255" cy="3090613"/>
          </a:xfrm>
        </p:grpSpPr>
        <p:sp>
          <p:nvSpPr>
            <p:cNvPr id="317" name="Google Shape;317;p25"/>
            <p:cNvSpPr/>
            <p:nvPr/>
          </p:nvSpPr>
          <p:spPr>
            <a:xfrm rot="5400000">
              <a:off x="11321" y="-11321"/>
              <a:ext cx="3090613" cy="3113255"/>
            </a:xfrm>
            <a:custGeom>
              <a:rect b="b" l="l" r="r" t="t"/>
              <a:pathLst>
                <a:path extrusionOk="0" h="3113255" w="3090613">
                  <a:moveTo>
                    <a:pt x="0" y="0"/>
                  </a:moveTo>
                  <a:lnTo>
                    <a:pt x="3090613" y="0"/>
                  </a:lnTo>
                  <a:lnTo>
                    <a:pt x="3090613" y="3113255"/>
                  </a:lnTo>
                  <a:lnTo>
                    <a:pt x="0" y="3113255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318" name="Google Shape;318;p25"/>
            <p:cNvSpPr/>
            <p:nvPr/>
          </p:nvSpPr>
          <p:spPr>
            <a:xfrm>
              <a:off x="197459" y="237033"/>
              <a:ext cx="2718338" cy="2616547"/>
            </a:xfrm>
            <a:custGeom>
              <a:rect b="b" l="l" r="r" t="t"/>
              <a:pathLst>
                <a:path extrusionOk="0" h="2616547" w="2718338">
                  <a:moveTo>
                    <a:pt x="0" y="0"/>
                  </a:moveTo>
                  <a:lnTo>
                    <a:pt x="2718337" y="0"/>
                  </a:lnTo>
                  <a:lnTo>
                    <a:pt x="2718337" y="2616547"/>
                  </a:lnTo>
                  <a:lnTo>
                    <a:pt x="0" y="261654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5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</p:grpSp>
      <p:sp>
        <p:nvSpPr>
          <p:cNvPr id="319" name="Google Shape;319;p25"/>
          <p:cNvSpPr/>
          <p:nvPr/>
        </p:nvSpPr>
        <p:spPr>
          <a:xfrm flipH="1">
            <a:off x="11738002" y="4345396"/>
            <a:ext cx="2184443" cy="1819045"/>
          </a:xfrm>
          <a:custGeom>
            <a:rect b="b" l="l" r="r" t="t"/>
            <a:pathLst>
              <a:path extrusionOk="0" h="1819045" w="2184443">
                <a:moveTo>
                  <a:pt x="2184443" y="0"/>
                </a:moveTo>
                <a:lnTo>
                  <a:pt x="0" y="0"/>
                </a:lnTo>
                <a:lnTo>
                  <a:pt x="0" y="1819045"/>
                </a:lnTo>
                <a:lnTo>
                  <a:pt x="2184443" y="1819045"/>
                </a:lnTo>
                <a:lnTo>
                  <a:pt x="2184443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20" name="Google Shape;320;p25"/>
          <p:cNvSpPr/>
          <p:nvPr/>
        </p:nvSpPr>
        <p:spPr>
          <a:xfrm>
            <a:off x="14140092" y="3972828"/>
            <a:ext cx="2866461" cy="2564180"/>
          </a:xfrm>
          <a:custGeom>
            <a:rect b="b" l="l" r="r" t="t"/>
            <a:pathLst>
              <a:path extrusionOk="0" h="2564180" w="2866461">
                <a:moveTo>
                  <a:pt x="0" y="0"/>
                </a:moveTo>
                <a:lnTo>
                  <a:pt x="2866461" y="0"/>
                </a:lnTo>
                <a:lnTo>
                  <a:pt x="2866461" y="2564180"/>
                </a:lnTo>
                <a:lnTo>
                  <a:pt x="0" y="25641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21" name="Google Shape;321;p25"/>
          <p:cNvSpPr/>
          <p:nvPr/>
        </p:nvSpPr>
        <p:spPr>
          <a:xfrm>
            <a:off x="11816645" y="6764684"/>
            <a:ext cx="2256446" cy="2400475"/>
          </a:xfrm>
          <a:custGeom>
            <a:rect b="b" l="l" r="r" t="t"/>
            <a:pathLst>
              <a:path extrusionOk="0" h="2400475" w="2256446">
                <a:moveTo>
                  <a:pt x="0" y="0"/>
                </a:moveTo>
                <a:lnTo>
                  <a:pt x="2256447" y="0"/>
                </a:lnTo>
                <a:lnTo>
                  <a:pt x="2256447" y="2400474"/>
                </a:lnTo>
                <a:lnTo>
                  <a:pt x="0" y="240047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8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22" name="Google Shape;322;p25"/>
          <p:cNvSpPr/>
          <p:nvPr/>
        </p:nvSpPr>
        <p:spPr>
          <a:xfrm>
            <a:off x="6801842" y="6700693"/>
            <a:ext cx="1990821" cy="2582432"/>
          </a:xfrm>
          <a:custGeom>
            <a:rect b="b" l="l" r="r" t="t"/>
            <a:pathLst>
              <a:path extrusionOk="0" h="2582432" w="1990821">
                <a:moveTo>
                  <a:pt x="0" y="0"/>
                </a:moveTo>
                <a:lnTo>
                  <a:pt x="1990821" y="0"/>
                </a:lnTo>
                <a:lnTo>
                  <a:pt x="1990821" y="2582433"/>
                </a:lnTo>
                <a:lnTo>
                  <a:pt x="0" y="258243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9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23" name="Google Shape;323;p25"/>
          <p:cNvSpPr/>
          <p:nvPr/>
        </p:nvSpPr>
        <p:spPr>
          <a:xfrm>
            <a:off x="9185414" y="6700693"/>
            <a:ext cx="2137363" cy="2464465"/>
          </a:xfrm>
          <a:custGeom>
            <a:rect b="b" l="l" r="r" t="t"/>
            <a:pathLst>
              <a:path extrusionOk="0" h="2464465" w="2137363">
                <a:moveTo>
                  <a:pt x="0" y="0"/>
                </a:moveTo>
                <a:lnTo>
                  <a:pt x="2137363" y="0"/>
                </a:lnTo>
                <a:lnTo>
                  <a:pt x="2137363" y="2464465"/>
                </a:lnTo>
                <a:lnTo>
                  <a:pt x="0" y="246446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0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24" name="Google Shape;324;p25"/>
          <p:cNvSpPr/>
          <p:nvPr/>
        </p:nvSpPr>
        <p:spPr>
          <a:xfrm>
            <a:off x="14487067" y="6764684"/>
            <a:ext cx="2673006" cy="2259905"/>
          </a:xfrm>
          <a:custGeom>
            <a:rect b="b" l="l" r="r" t="t"/>
            <a:pathLst>
              <a:path extrusionOk="0" h="2259905" w="2673006">
                <a:moveTo>
                  <a:pt x="0" y="0"/>
                </a:moveTo>
                <a:lnTo>
                  <a:pt x="2673005" y="0"/>
                </a:lnTo>
                <a:lnTo>
                  <a:pt x="2673005" y="2259904"/>
                </a:lnTo>
                <a:lnTo>
                  <a:pt x="0" y="225990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11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25" name="Google Shape;325;p25"/>
          <p:cNvSpPr txBox="1"/>
          <p:nvPr/>
        </p:nvSpPr>
        <p:spPr>
          <a:xfrm>
            <a:off x="1173043" y="3668028"/>
            <a:ext cx="4181285" cy="51955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This presentation template</a:t>
            </a:r>
            <a:endParaRPr/>
          </a:p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uses the following free fonts:</a:t>
            </a:r>
            <a:endParaRPr/>
          </a:p>
        </p:txBody>
      </p:sp>
      <p:sp>
        <p:nvSpPr>
          <p:cNvPr id="326" name="Google Shape;326;p25"/>
          <p:cNvSpPr txBox="1"/>
          <p:nvPr/>
        </p:nvSpPr>
        <p:spPr>
          <a:xfrm>
            <a:off x="1116102" y="6760839"/>
            <a:ext cx="4368067" cy="26238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You can find these fonts online too.</a:t>
            </a:r>
            <a:endParaRPr/>
          </a:p>
        </p:txBody>
      </p:sp>
      <p:sp>
        <p:nvSpPr>
          <p:cNvPr id="327" name="Google Shape;327;p25"/>
          <p:cNvSpPr txBox="1"/>
          <p:nvPr/>
        </p:nvSpPr>
        <p:spPr>
          <a:xfrm>
            <a:off x="1688417" y="5015260"/>
            <a:ext cx="3150536" cy="36304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697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Libre Baskerville</a:t>
            </a:r>
            <a:endParaRPr/>
          </a:p>
        </p:txBody>
      </p:sp>
      <p:sp>
        <p:nvSpPr>
          <p:cNvPr id="328" name="Google Shape;328;p25"/>
          <p:cNvSpPr txBox="1"/>
          <p:nvPr/>
        </p:nvSpPr>
        <p:spPr>
          <a:xfrm>
            <a:off x="1523971" y="5994577"/>
            <a:ext cx="3479429" cy="28341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97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Bricolage Grotesque</a:t>
            </a:r>
            <a:endParaRPr/>
          </a:p>
        </p:txBody>
      </p:sp>
      <p:sp>
        <p:nvSpPr>
          <p:cNvPr id="329" name="Google Shape;329;p25"/>
          <p:cNvSpPr txBox="1"/>
          <p:nvPr/>
        </p:nvSpPr>
        <p:spPr>
          <a:xfrm>
            <a:off x="2319155" y="4702216"/>
            <a:ext cx="1889061" cy="21546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TITLES:</a:t>
            </a:r>
            <a:endParaRPr/>
          </a:p>
        </p:txBody>
      </p:sp>
      <p:sp>
        <p:nvSpPr>
          <p:cNvPr id="330" name="Google Shape;330;p25"/>
          <p:cNvSpPr txBox="1"/>
          <p:nvPr/>
        </p:nvSpPr>
        <p:spPr>
          <a:xfrm>
            <a:off x="2319155" y="5702908"/>
            <a:ext cx="1889061" cy="21546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BODY TEXT:</a:t>
            </a:r>
            <a:endParaRPr/>
          </a:p>
        </p:txBody>
      </p:sp>
      <p:sp>
        <p:nvSpPr>
          <p:cNvPr id="331" name="Google Shape;331;p25"/>
          <p:cNvSpPr txBox="1"/>
          <p:nvPr/>
        </p:nvSpPr>
        <p:spPr>
          <a:xfrm>
            <a:off x="1615657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#140F0C</a:t>
            </a:r>
            <a:endParaRPr/>
          </a:p>
        </p:txBody>
      </p:sp>
      <p:sp>
        <p:nvSpPr>
          <p:cNvPr id="332" name="Google Shape;332;p25"/>
          <p:cNvSpPr txBox="1"/>
          <p:nvPr/>
        </p:nvSpPr>
        <p:spPr>
          <a:xfrm>
            <a:off x="2431015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#EEF243</a:t>
            </a:r>
            <a:endParaRPr/>
          </a:p>
        </p:txBody>
      </p:sp>
      <p:sp>
        <p:nvSpPr>
          <p:cNvPr id="333" name="Google Shape;333;p25"/>
          <p:cNvSpPr txBox="1"/>
          <p:nvPr/>
        </p:nvSpPr>
        <p:spPr>
          <a:xfrm>
            <a:off x="3309312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#C5B7A5</a:t>
            </a:r>
            <a:endParaRPr/>
          </a:p>
        </p:txBody>
      </p:sp>
      <p:sp>
        <p:nvSpPr>
          <p:cNvPr id="334" name="Google Shape;334;p25"/>
          <p:cNvSpPr txBox="1"/>
          <p:nvPr/>
        </p:nvSpPr>
        <p:spPr>
          <a:xfrm>
            <a:off x="4185816" y="9102151"/>
            <a:ext cx="725897" cy="1809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#FFFFFF</a:t>
            </a:r>
            <a:endParaRPr/>
          </a:p>
        </p:txBody>
      </p:sp>
      <p:sp>
        <p:nvSpPr>
          <p:cNvPr id="335" name="Google Shape;335;p25"/>
          <p:cNvSpPr txBox="1"/>
          <p:nvPr/>
        </p:nvSpPr>
        <p:spPr>
          <a:xfrm>
            <a:off x="3800933" y="1709954"/>
            <a:ext cx="10686133" cy="3238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Use these in your presentation. Delete or hide this page before presenting. </a:t>
            </a:r>
            <a:endParaRPr/>
          </a:p>
        </p:txBody>
      </p:sp>
      <p:sp>
        <p:nvSpPr>
          <p:cNvPr id="336" name="Google Shape;336;p25"/>
          <p:cNvSpPr txBox="1"/>
          <p:nvPr/>
        </p:nvSpPr>
        <p:spPr>
          <a:xfrm>
            <a:off x="5469973" y="595666"/>
            <a:ext cx="7348055" cy="9620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3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Resource Page</a:t>
            </a:r>
            <a:endParaRPr/>
          </a:p>
        </p:txBody>
      </p:sp>
      <p:sp>
        <p:nvSpPr>
          <p:cNvPr id="337" name="Google Shape;337;p25"/>
          <p:cNvSpPr txBox="1"/>
          <p:nvPr/>
        </p:nvSpPr>
        <p:spPr>
          <a:xfrm>
            <a:off x="1892788" y="2776488"/>
            <a:ext cx="2741794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FONTS</a:t>
            </a:r>
            <a:endParaRPr/>
          </a:p>
        </p:txBody>
      </p:sp>
      <p:sp>
        <p:nvSpPr>
          <p:cNvPr id="338" name="Google Shape;338;p25"/>
          <p:cNvSpPr txBox="1"/>
          <p:nvPr/>
        </p:nvSpPr>
        <p:spPr>
          <a:xfrm>
            <a:off x="8968454" y="2776488"/>
            <a:ext cx="5696384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DESIGN ELEMENTS / ICONS</a:t>
            </a:r>
            <a:endParaRPr/>
          </a:p>
        </p:txBody>
      </p:sp>
      <p:sp>
        <p:nvSpPr>
          <p:cNvPr id="339" name="Google Shape;339;p25"/>
          <p:cNvSpPr txBox="1"/>
          <p:nvPr/>
        </p:nvSpPr>
        <p:spPr>
          <a:xfrm>
            <a:off x="1892788" y="7470896"/>
            <a:ext cx="2741794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COLORS</a:t>
            </a:r>
            <a:endParaRPr/>
          </a:p>
        </p:txBody>
      </p:sp>
    </p:spTree>
  </p:cSld>
  <p:clrMapOvr>
    <a:masterClrMapping/>
  </p:clrMapOvr>
  <p:transition>
    <p:push/>
  </p:transition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5B7A5"/>
        </a:solidFill>
      </p:bgPr>
    </p:bg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4" name="Google Shape;344;p26"/>
          <p:cNvGrpSpPr/>
          <p:nvPr/>
        </p:nvGrpSpPr>
        <p:grpSpPr>
          <a:xfrm>
            <a:off x="714865" y="449038"/>
            <a:ext cx="16858270" cy="9244263"/>
            <a:chOff x="0" y="-38100"/>
            <a:chExt cx="4440038" cy="2434703"/>
          </a:xfrm>
        </p:grpSpPr>
        <p:sp>
          <p:nvSpPr>
            <p:cNvPr id="345" name="Google Shape;345;p26"/>
            <p:cNvSpPr/>
            <p:nvPr/>
          </p:nvSpPr>
          <p:spPr>
            <a:xfrm>
              <a:off x="0" y="0"/>
              <a:ext cx="4440038" cy="2396603"/>
            </a:xfrm>
            <a:custGeom>
              <a:rect b="b" l="l" r="r" t="t"/>
              <a:pathLst>
                <a:path extrusionOk="0" h="2396603" w="4440038">
                  <a:moveTo>
                    <a:pt x="0" y="0"/>
                  </a:moveTo>
                  <a:lnTo>
                    <a:pt x="4440038" y="0"/>
                  </a:lnTo>
                  <a:lnTo>
                    <a:pt x="4440038" y="2396603"/>
                  </a:lnTo>
                  <a:lnTo>
                    <a:pt x="0" y="2396603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  <p:sp>
          <p:nvSpPr>
            <p:cNvPr id="346" name="Google Shape;346;p26"/>
            <p:cNvSpPr txBox="1"/>
            <p:nvPr/>
          </p:nvSpPr>
          <p:spPr>
            <a:xfrm>
              <a:off x="0" y="-38100"/>
              <a:ext cx="4440038" cy="24347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7" name="Google Shape;347;p26"/>
          <p:cNvSpPr txBox="1"/>
          <p:nvPr/>
        </p:nvSpPr>
        <p:spPr>
          <a:xfrm>
            <a:off x="3377480" y="2482824"/>
            <a:ext cx="11533039" cy="3143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This presentation template is free for everyone to use, thanks to the following:</a:t>
            </a:r>
            <a:endParaRPr/>
          </a:p>
        </p:txBody>
      </p:sp>
      <p:sp>
        <p:nvSpPr>
          <p:cNvPr id="348" name="Google Shape;348;p26"/>
          <p:cNvSpPr txBox="1"/>
          <p:nvPr/>
        </p:nvSpPr>
        <p:spPr>
          <a:xfrm>
            <a:off x="3377480" y="5260305"/>
            <a:ext cx="11533039" cy="3143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for this presentation template</a:t>
            </a:r>
            <a:endParaRPr/>
          </a:p>
        </p:txBody>
      </p:sp>
      <p:sp>
        <p:nvSpPr>
          <p:cNvPr id="349" name="Google Shape;349;p26"/>
          <p:cNvSpPr txBox="1"/>
          <p:nvPr/>
        </p:nvSpPr>
        <p:spPr>
          <a:xfrm>
            <a:off x="3377480" y="7317672"/>
            <a:ext cx="11533039" cy="3143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for the photos, graphics, and elements</a:t>
            </a:r>
            <a:endParaRPr/>
          </a:p>
        </p:txBody>
      </p:sp>
      <p:sp>
        <p:nvSpPr>
          <p:cNvPr id="350" name="Google Shape;350;p26"/>
          <p:cNvSpPr txBox="1"/>
          <p:nvPr/>
        </p:nvSpPr>
        <p:spPr>
          <a:xfrm>
            <a:off x="7108732" y="8441606"/>
            <a:ext cx="4070535" cy="40576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3995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140F0C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HAPPY DESIGNING!</a:t>
            </a:r>
            <a:endParaRPr/>
          </a:p>
        </p:txBody>
      </p:sp>
      <p:sp>
        <p:nvSpPr>
          <p:cNvPr id="351" name="Google Shape;351;p26"/>
          <p:cNvSpPr txBox="1"/>
          <p:nvPr/>
        </p:nvSpPr>
        <p:spPr>
          <a:xfrm>
            <a:off x="5469973" y="1320155"/>
            <a:ext cx="7348055" cy="9620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399" u="none" cap="none" strike="noStrike">
                <a:solidFill>
                  <a:srgbClr val="140F0C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Credits</a:t>
            </a:r>
            <a:endParaRPr/>
          </a:p>
        </p:txBody>
      </p:sp>
      <p:sp>
        <p:nvSpPr>
          <p:cNvPr id="352" name="Google Shape;352;p26"/>
          <p:cNvSpPr txBox="1"/>
          <p:nvPr/>
        </p:nvSpPr>
        <p:spPr>
          <a:xfrm>
            <a:off x="5004582" y="6517589"/>
            <a:ext cx="8278835" cy="6000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500" u="none" cap="none" strike="noStrike">
                <a:solidFill>
                  <a:srgbClr val="0F1A38"/>
                </a:solidFill>
                <a:latin typeface="Libre Baskerville"/>
                <a:ea typeface="Libre Baskerville"/>
                <a:cs typeface="Libre Baskerville"/>
                <a:sym typeface="Libre Baskerville"/>
              </a:rPr>
              <a:t>Pexels, Pixabay, Sketchify</a:t>
            </a:r>
            <a:endParaRPr/>
          </a:p>
        </p:txBody>
      </p:sp>
      <p:pic>
        <p:nvPicPr>
          <p:cNvPr id="353" name="Google Shape;353;p2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422675" y="3782275"/>
            <a:ext cx="5442650" cy="13606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>
    <p:push/>
  </p:transition>
</p:sld>
</file>

<file path=ppt/theme/theme1.xml><?xml version="1.0" encoding="utf-8"?>
<a:theme xmlns:a="http://schemas.openxmlformats.org/drawingml/2006/main" xmlns:r="http://schemas.openxmlformats.org/officeDocument/2006/relationships" name="Office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