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rels" ContentType="application/vnd.openxmlformats-package.relationships+xml"/>
  <Default Extension="xml" ContentType="application/xml"/>
  <Override PartName="/ppt/slides/slide6.xml" ContentType="application/vnd.openxmlformats-officedocument.presentationml.slide+xml"/>
  <Override PartName="/ppt/presentation.xml" ContentType="application/vnd.openxmlformats-officedocument.presentationml.template.main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Layouts/slideLayout6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Masters/slideMaster1.xml" ContentType="application/vnd.openxmlformats-officedocument.presentationml.slideMaster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1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webextensions/webextension1.xml" ContentType="application/vnd.ms-office.webextension+xml"/>
  <Override PartName="/ppt/handoutMasters/handoutMaster1.xml" ContentType="application/vnd.openxmlformats-officedocument.presentationml.handoutMaster+xml"/>
  <Override PartName="/ppt/theme/theme1.xml" ContentType="application/vnd.openxmlformats-officedocument.theme+xml"/>
  <Override PartName="/ppt/theme/theme2.xml" ContentType="application/vnd.openxmlformats-officedocument.theme+xml"/>
  <Override PartName="/ppt/webextensions/taskpanes.xml" ContentType="application/vnd.ms-office.webextensiontaskpanes+xml"/>
  <Override PartName="/ppt/tableStyles.xml" ContentType="application/vnd.openxmlformats-officedocument.presentationml.tableStyles+xml"/>
  <Override PartName="/ppt/viewProps.xml" ContentType="application/vnd.openxmlformats-officedocument.presentationml.viewProps+xml"/>
  <Override PartName="/ppt/presProps.xml" ContentType="application/vnd.openxmlformats-officedocument.presentationml.presProps+xml"/>
  <Override PartName="/docProps/app.xml" ContentType="application/vnd.openxmlformats-officedocument.extended-properties+xml"/>
  <Override PartName="/docProps/core.xml" ContentType="application/vnd.openxmlformats-package.core-properties+xml"/>
  <Override PartName="/customXml/itemProps2.xml" ContentType="application/vnd.openxmlformats-officedocument.customXmlProperties+xml"/>
  <Override PartName="/customXml/itemProps1.xml" ContentType="application/vnd.openxmlformats-officedocument.customXmlProperties+xml"/>
  <Override PartName="/customXml/itemProps3.xml" ContentType="application/vnd.openxmlformats-officedocument.customXml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officeDocument/2006/relationships/officeDocument" Target="ppt/presentation.xml"/><Relationship Id="rId1" Type="http://schemas.microsoft.com/office/2011/relationships/webextensiontaskpanes" Target="ppt/webextensions/taskpanes.xml"/><Relationship Id="rId5" Type="http://schemas.openxmlformats.org/officeDocument/2006/relationships/custom-properties" Target="docProps/custom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handoutMasterIdLst>
    <p:handoutMasterId r:id="rId12"/>
  </p:handoutMasterIdLst>
  <p:sldIdLst>
    <p:sldId id="289" r:id="rId2"/>
    <p:sldId id="290" r:id="rId3"/>
    <p:sldId id="302" r:id="rId4"/>
    <p:sldId id="301" r:id="rId5"/>
    <p:sldId id="293" r:id="rId6"/>
    <p:sldId id="294" r:id="rId7"/>
    <p:sldId id="303" r:id="rId8"/>
    <p:sldId id="300" r:id="rId9"/>
    <p:sldId id="297" r:id="rId10"/>
    <p:sldId id="299" r:id="rId11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1344" userDrawn="1">
          <p15:clr>
            <a:srgbClr val="A4A3A4"/>
          </p15:clr>
        </p15:guide>
        <p15:guide id="2" pos="576" userDrawn="1">
          <p15:clr>
            <a:srgbClr val="A4A3A4"/>
          </p15:clr>
        </p15:guide>
        <p15:guide id="8" orient="horz" pos="3744" userDrawn="1">
          <p15:clr>
            <a:srgbClr val="A4A3A4"/>
          </p15:clr>
        </p15:guide>
        <p15:guide id="9" pos="3840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8382" autoAdjust="0"/>
    <p:restoredTop sz="93725" autoAdjust="0"/>
  </p:normalViewPr>
  <p:slideViewPr>
    <p:cSldViewPr snapToGrid="0" showGuides="1">
      <p:cViewPr>
        <p:scale>
          <a:sx n="100" d="100"/>
          <a:sy n="100" d="100"/>
        </p:scale>
        <p:origin x="58" y="-418"/>
      </p:cViewPr>
      <p:guideLst>
        <p:guide orient="horz" pos="1344"/>
        <p:guide pos="576"/>
        <p:guide orient="horz" pos="3744"/>
        <p:guide pos="3840"/>
      </p:guideLst>
    </p:cSldViewPr>
  </p:slideViewPr>
  <p:outlineViewPr>
    <p:cViewPr>
      <p:scale>
        <a:sx n="33" d="100"/>
        <a:sy n="33" d="100"/>
      </p:scale>
      <p:origin x="0" y="-5938"/>
    </p:cViewPr>
  </p:outlineViewPr>
  <p:notesTextViewPr>
    <p:cViewPr>
      <p:scale>
        <a:sx n="1" d="1"/>
        <a:sy n="1" d="1"/>
      </p:scale>
      <p:origin x="0" y="0"/>
    </p:cViewPr>
  </p:notesTextViewPr>
  <p:sorterViewPr>
    <p:cViewPr>
      <p:scale>
        <a:sx n="60" d="100"/>
        <a:sy n="60" d="100"/>
      </p:scale>
      <p:origin x="0" y="0"/>
    </p:cViewPr>
  </p:sorterViewPr>
  <p:notesViewPr>
    <p:cSldViewPr snapToGrid="0">
      <p:cViewPr varScale="1">
        <p:scale>
          <a:sx n="94" d="100"/>
          <a:sy n="94" d="100"/>
        </p:scale>
        <p:origin x="2992" y="184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presProps" Target="presProps.xml"/><Relationship Id="rId18" Type="http://schemas.openxmlformats.org/officeDocument/2006/relationships/customXml" Target="../customXml/item2.xml"/><Relationship Id="rId3" Type="http://schemas.openxmlformats.org/officeDocument/2006/relationships/slide" Target="slides/slide2.xml"/><Relationship Id="rId7" Type="http://schemas.openxmlformats.org/officeDocument/2006/relationships/slide" Target="slides/slide6.xml"/><Relationship Id="rId12" Type="http://schemas.openxmlformats.org/officeDocument/2006/relationships/handoutMaster" Target="handoutMasters/handoutMaster1.xml"/><Relationship Id="rId17" Type="http://schemas.openxmlformats.org/officeDocument/2006/relationships/customXml" Target="../customXml/item1.xml"/><Relationship Id="rId2" Type="http://schemas.openxmlformats.org/officeDocument/2006/relationships/slide" Target="slides/slide1.xml"/><Relationship Id="rId16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5" Type="http://schemas.openxmlformats.org/officeDocument/2006/relationships/slide" Target="slides/slide4.xml"/><Relationship Id="rId15" Type="http://schemas.openxmlformats.org/officeDocument/2006/relationships/theme" Target="theme/theme1.xml"/><Relationship Id="rId10" Type="http://schemas.openxmlformats.org/officeDocument/2006/relationships/slide" Target="slides/slide9.xml"/><Relationship Id="rId19" Type="http://schemas.openxmlformats.org/officeDocument/2006/relationships/customXml" Target="../customXml/item3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viewProps" Target="viewProps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165DC31D-6BBA-1E40-9A7E-1FE0A421F3AA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D609E10C-1649-9148-9887-C4B5DF38CEEE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4C465657-3F36-724B-A332-D448C4527D30}" type="datetimeFigureOut">
              <a:t>8/16/2020</a:t>
            </a:fld>
            <a:endParaRPr lang="en-US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FE09E7DC-2FE3-FA48-929A-C3D3179E1EA0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F1F40692-4B9B-A444-A85B-911AF05DE37E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DFF0D8CC-6079-CB40-AF25-90B118481BE2}" type="slidenum"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933616330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sv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4.svg"/><Relationship Id="rId4" Type="http://schemas.openxmlformats.org/officeDocument/2006/relationships/image" Target="../media/image3.png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svg"/><Relationship Id="rId2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4.svg"/><Relationship Id="rId4" Type="http://schemas.openxmlformats.org/officeDocument/2006/relationships/image" Target="../media/image3.png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svg"/><Relationship Id="rId2" Type="http://schemas.openxmlformats.org/officeDocument/2006/relationships/image" Target="../media/image7.pn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ustom Layout">
    <p:bg>
      <p:bgPr>
        <a:solidFill>
          <a:schemeClr val="accent4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9490ADDF-D82C-4780-9143-87E5F529D813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2898648" y="813816"/>
            <a:ext cx="6400800" cy="640080"/>
          </a:xfrm>
        </p:spPr>
        <p:txBody>
          <a:bodyPr/>
          <a:lstStyle>
            <a:lvl1pPr algn="ctr">
              <a:defRPr sz="2400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Add text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D12B550A-AB53-4D15-A89E-6EEBB5151B9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441448" y="1655064"/>
            <a:ext cx="7315200" cy="1143000"/>
          </a:xfrm>
        </p:spPr>
        <p:txBody>
          <a:bodyPr/>
          <a:lstStyle>
            <a:lvl1pPr algn="ctr">
              <a:defRPr sz="8000">
                <a:solidFill>
                  <a:schemeClr val="bg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Add text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7CDE1EB1-91FE-4CB8-81BD-5BBBFC22C672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2898648" y="3027707"/>
            <a:ext cx="6858000" cy="640080"/>
          </a:xfrm>
        </p:spPr>
        <p:txBody>
          <a:bodyPr/>
          <a:lstStyle>
            <a:lvl1pPr algn="ctr">
              <a:defRPr sz="2400">
                <a:solidFill>
                  <a:schemeClr val="bg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Add text</a:t>
            </a:r>
          </a:p>
        </p:txBody>
      </p:sp>
    </p:spTree>
    <p:extLst>
      <p:ext uri="{BB962C8B-B14F-4D97-AF65-F5344CB8AC3E}">
        <p14:creationId xmlns:p14="http://schemas.microsoft.com/office/powerpoint/2010/main" val="1860281967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Custom Layout"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C0E11DAB-71A2-44C9-B830-25E19DC5833C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914400" y="914401"/>
            <a:ext cx="6400800" cy="685800"/>
          </a:xfrm>
        </p:spPr>
        <p:txBody>
          <a:bodyPr>
            <a:noAutofit/>
          </a:bodyPr>
          <a:lstStyle>
            <a:lvl1pPr>
              <a:defRPr sz="40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dirty="0"/>
              <a:t>Add title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5F9B5FD0-EA88-4EA1-89FF-A0346C36D9C6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914400" y="2203704"/>
            <a:ext cx="6400800" cy="4206240"/>
          </a:xfrm>
        </p:spPr>
        <p:txBody>
          <a:bodyPr>
            <a:normAutofit/>
          </a:bodyPr>
          <a:lstStyle>
            <a:lvl1pPr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dirty="0"/>
              <a:t>Click to edit Master text</a:t>
            </a:r>
          </a:p>
        </p:txBody>
      </p:sp>
    </p:spTree>
    <p:extLst>
      <p:ext uri="{BB962C8B-B14F-4D97-AF65-F5344CB8AC3E}">
        <p14:creationId xmlns:p14="http://schemas.microsoft.com/office/powerpoint/2010/main" val="2857116349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Custom Layout">
    <p:bg>
      <p:bgPr>
        <a:solidFill>
          <a:schemeClr val="accent1">
            <a:lumMod val="60000"/>
            <a:lumOff val="4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BFEE24C-B229-452F-B387-BA3429761CA7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4389119" y="946653"/>
            <a:ext cx="6857999" cy="653547"/>
          </a:xfrm>
        </p:spPr>
        <p:txBody>
          <a:bodyPr>
            <a:normAutofit/>
          </a:bodyPr>
          <a:lstStyle>
            <a:lvl1pPr>
              <a:defRPr sz="40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dirty="0"/>
              <a:t>Add title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DFCEFA7B-7934-4EAA-8C20-7D9B03B9E5A3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4389120" y="1981933"/>
            <a:ext cx="6858000" cy="4233672"/>
          </a:xfrm>
        </p:spPr>
        <p:txBody>
          <a:bodyPr>
            <a:normAutofit/>
          </a:bodyPr>
          <a:lstStyle>
            <a:lvl1pPr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dirty="0"/>
              <a:t>Add text</a:t>
            </a:r>
          </a:p>
        </p:txBody>
      </p:sp>
    </p:spTree>
    <p:extLst>
      <p:ext uri="{BB962C8B-B14F-4D97-AF65-F5344CB8AC3E}">
        <p14:creationId xmlns:p14="http://schemas.microsoft.com/office/powerpoint/2010/main" val="293050183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Custom Layout">
    <p:bg>
      <p:bgPr>
        <a:solidFill>
          <a:schemeClr val="accent4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6">
            <a:extLst>
              <a:ext uri="{FF2B5EF4-FFF2-40B4-BE49-F238E27FC236}">
                <a16:creationId xmlns:a16="http://schemas.microsoft.com/office/drawing/2014/main" id="{3E35BBCA-FB90-42AF-995A-AA6CE87BD6E8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b="13643"/>
          <a:stretch>
            <a:fillRect/>
          </a:stretch>
        </p:blipFill>
        <p:spPr>
          <a:xfrm>
            <a:off x="914400" y="466647"/>
            <a:ext cx="10563726" cy="6391353"/>
          </a:xfrm>
          <a:custGeom>
            <a:avLst/>
            <a:gdLst>
              <a:gd name="connsiteX0" fmla="*/ 0 w 10563726"/>
              <a:gd name="connsiteY0" fmla="*/ 0 h 6391353"/>
              <a:gd name="connsiteX1" fmla="*/ 10563726 w 10563726"/>
              <a:gd name="connsiteY1" fmla="*/ 0 h 6391353"/>
              <a:gd name="connsiteX2" fmla="*/ 10563726 w 10563726"/>
              <a:gd name="connsiteY2" fmla="*/ 6391353 h 6391353"/>
              <a:gd name="connsiteX3" fmla="*/ 0 w 10563726"/>
              <a:gd name="connsiteY3" fmla="*/ 6391353 h 639135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563726" h="6391353">
                <a:moveTo>
                  <a:pt x="0" y="0"/>
                </a:moveTo>
                <a:lnTo>
                  <a:pt x="10563726" y="0"/>
                </a:lnTo>
                <a:lnTo>
                  <a:pt x="10563726" y="6391353"/>
                </a:lnTo>
                <a:lnTo>
                  <a:pt x="0" y="6391353"/>
                </a:lnTo>
                <a:close/>
              </a:path>
            </a:pathLst>
          </a:cu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8DF399BE-6A96-4D58-AF62-861F9AE20C7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2331718" y="1460692"/>
            <a:ext cx="7772402" cy="685800"/>
          </a:xfrm>
        </p:spPr>
        <p:txBody>
          <a:bodyPr>
            <a:normAutofit/>
          </a:bodyPr>
          <a:lstStyle>
            <a:lvl1pPr>
              <a:defRPr sz="40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dirty="0"/>
              <a:t>Add title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0AE12991-70DA-442D-98F3-673914646355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2331720" y="2724912"/>
            <a:ext cx="7772401" cy="3657600"/>
          </a:xfrm>
        </p:spPr>
        <p:txBody>
          <a:bodyPr>
            <a:normAutofit/>
          </a:bodyPr>
          <a:lstStyle>
            <a:lvl1pPr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dirty="0"/>
              <a:t>Add text</a:t>
            </a:r>
          </a:p>
        </p:txBody>
      </p:sp>
      <p:pic>
        <p:nvPicPr>
          <p:cNvPr id="3" name="Graphic 2">
            <a:extLst>
              <a:ext uri="{FF2B5EF4-FFF2-40B4-BE49-F238E27FC236}">
                <a16:creationId xmlns:a16="http://schemas.microsoft.com/office/drawing/2014/main" id="{1F778D16-894A-4379-8B5B-DC242345151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 flipH="1">
            <a:off x="3021930" y="2240374"/>
            <a:ext cx="6148139" cy="19532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22029610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Custom Layout">
    <p:bg>
      <p:bgPr>
        <a:solidFill>
          <a:schemeClr val="accent1">
            <a:lumMod val="7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2">
            <a:extLst>
              <a:ext uri="{FF2B5EF4-FFF2-40B4-BE49-F238E27FC236}">
                <a16:creationId xmlns:a16="http://schemas.microsoft.com/office/drawing/2014/main" id="{5106A418-68CC-4D3D-9032-696498842FBD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914400" y="914401"/>
            <a:ext cx="6400800" cy="685800"/>
          </a:xfrm>
        </p:spPr>
        <p:txBody>
          <a:bodyPr>
            <a:noAutofit/>
          </a:bodyPr>
          <a:lstStyle>
            <a:lvl1pPr>
              <a:defRPr sz="4000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Add title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9E93C440-01C8-4E08-A98E-D76F10D08BF4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14400" y="1913064"/>
            <a:ext cx="6858001" cy="4279392"/>
          </a:xfrm>
        </p:spPr>
        <p:txBody>
          <a:bodyPr>
            <a:normAutofit/>
          </a:bodyPr>
          <a:lstStyle>
            <a:lvl1pPr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dirty="0"/>
              <a:t>Add text</a:t>
            </a:r>
          </a:p>
        </p:txBody>
      </p:sp>
    </p:spTree>
    <p:extLst>
      <p:ext uri="{BB962C8B-B14F-4D97-AF65-F5344CB8AC3E}">
        <p14:creationId xmlns:p14="http://schemas.microsoft.com/office/powerpoint/2010/main" val="560476140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Custom Layout">
    <p:bg>
      <p:bgPr>
        <a:solidFill>
          <a:schemeClr val="accent4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6">
            <a:extLst>
              <a:ext uri="{FF2B5EF4-FFF2-40B4-BE49-F238E27FC236}">
                <a16:creationId xmlns:a16="http://schemas.microsoft.com/office/drawing/2014/main" id="{7AA20A23-A33B-4A1B-9162-707282E5359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b="15602"/>
          <a:stretch>
            <a:fillRect/>
          </a:stretch>
        </p:blipFill>
        <p:spPr>
          <a:xfrm>
            <a:off x="1066800" y="523183"/>
            <a:ext cx="10058400" cy="6334817"/>
          </a:xfrm>
          <a:custGeom>
            <a:avLst/>
            <a:gdLst>
              <a:gd name="connsiteX0" fmla="*/ 0 w 10058400"/>
              <a:gd name="connsiteY0" fmla="*/ 0 h 6334817"/>
              <a:gd name="connsiteX1" fmla="*/ 10058400 w 10058400"/>
              <a:gd name="connsiteY1" fmla="*/ 0 h 6334817"/>
              <a:gd name="connsiteX2" fmla="*/ 10058400 w 10058400"/>
              <a:gd name="connsiteY2" fmla="*/ 6334817 h 6334817"/>
              <a:gd name="connsiteX3" fmla="*/ 0 w 10058400"/>
              <a:gd name="connsiteY3" fmla="*/ 6334817 h 63348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058400" h="6334817">
                <a:moveTo>
                  <a:pt x="0" y="0"/>
                </a:moveTo>
                <a:lnTo>
                  <a:pt x="10058400" y="0"/>
                </a:lnTo>
                <a:lnTo>
                  <a:pt x="10058400" y="6334817"/>
                </a:lnTo>
                <a:lnTo>
                  <a:pt x="0" y="6334817"/>
                </a:lnTo>
                <a:close/>
              </a:path>
            </a:pathLst>
          </a:custGeom>
        </p:spPr>
      </p:pic>
      <p:sp>
        <p:nvSpPr>
          <p:cNvPr id="5" name="Title 1">
            <a:extLst>
              <a:ext uri="{FF2B5EF4-FFF2-40B4-BE49-F238E27FC236}">
                <a16:creationId xmlns:a16="http://schemas.microsoft.com/office/drawing/2014/main" id="{B136F446-5EA3-48C4-AA8D-AB9850B03B61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2331718" y="1460692"/>
            <a:ext cx="7772402" cy="685800"/>
          </a:xfrm>
        </p:spPr>
        <p:txBody>
          <a:bodyPr>
            <a:normAutofit/>
          </a:bodyPr>
          <a:lstStyle>
            <a:lvl1pPr marL="0" indent="0" algn="ctr">
              <a:buFont typeface="Arial" panose="020B0604020202020204" pitchFamily="34" charset="0"/>
              <a:buNone/>
              <a:defRPr sz="40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dirty="0"/>
              <a:t>Add title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66B70600-CFB5-4805-BC68-5AE22166B568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2331720" y="2951305"/>
            <a:ext cx="7772400" cy="3456432"/>
          </a:xfrm>
        </p:spPr>
        <p:txBody>
          <a:bodyPr/>
          <a:lstStyle>
            <a:lvl1pPr algn="l"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dirty="0"/>
              <a:t>Add text</a:t>
            </a:r>
          </a:p>
        </p:txBody>
      </p:sp>
      <p:pic>
        <p:nvPicPr>
          <p:cNvPr id="2" name="Graphic 1">
            <a:extLst>
              <a:ext uri="{FF2B5EF4-FFF2-40B4-BE49-F238E27FC236}">
                <a16:creationId xmlns:a16="http://schemas.microsoft.com/office/drawing/2014/main" id="{09C8060D-32CA-4A3C-9EAF-A2D3801AB86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 flipH="1">
            <a:off x="3021930" y="2240374"/>
            <a:ext cx="6148139" cy="19532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688022504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orient="horz" pos="1728" userDrawn="1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Custom Layout">
    <p:bg>
      <p:bgPr>
        <a:solidFill>
          <a:schemeClr val="accent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itle 1">
            <a:extLst>
              <a:ext uri="{FF2B5EF4-FFF2-40B4-BE49-F238E27FC236}">
                <a16:creationId xmlns:a16="http://schemas.microsoft.com/office/drawing/2014/main" id="{6CC92641-A8C8-41F9-8E1C-7C929693C69C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4389119" y="946653"/>
            <a:ext cx="6857999" cy="653547"/>
          </a:xfrm>
        </p:spPr>
        <p:txBody>
          <a:bodyPr>
            <a:normAutofit/>
          </a:bodyPr>
          <a:lstStyle>
            <a:lvl1pPr>
              <a:defRPr sz="4000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Add title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97CC55B6-E9DA-4B68-A0D8-957F46B46517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4389120" y="2062956"/>
            <a:ext cx="6858000" cy="4233672"/>
          </a:xfrm>
        </p:spPr>
        <p:txBody>
          <a:bodyPr>
            <a:normAutofit/>
          </a:bodyPr>
          <a:lstStyle>
            <a:lvl1pPr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dirty="0"/>
              <a:t>Add text</a:t>
            </a:r>
          </a:p>
        </p:txBody>
      </p:sp>
    </p:spTree>
    <p:extLst>
      <p:ext uri="{BB962C8B-B14F-4D97-AF65-F5344CB8AC3E}">
        <p14:creationId xmlns:p14="http://schemas.microsoft.com/office/powerpoint/2010/main" val="2630451732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Custom Layout">
    <p:bg>
      <p:bgPr>
        <a:solidFill>
          <a:schemeClr val="accent4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Graphic 15">
            <a:extLst>
              <a:ext uri="{FF2B5EF4-FFF2-40B4-BE49-F238E27FC236}">
                <a16:creationId xmlns:a16="http://schemas.microsoft.com/office/drawing/2014/main" id="{C6103AFC-AC4C-4756-AEEE-B0D669AC8C89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b="44880"/>
          <a:stretch>
            <a:fillRect/>
          </a:stretch>
        </p:blipFill>
        <p:spPr>
          <a:xfrm>
            <a:off x="878302" y="469222"/>
            <a:ext cx="10424160" cy="6388778"/>
          </a:xfrm>
          <a:custGeom>
            <a:avLst/>
            <a:gdLst>
              <a:gd name="connsiteX0" fmla="*/ 0 w 10424160"/>
              <a:gd name="connsiteY0" fmla="*/ 0 h 6388778"/>
              <a:gd name="connsiteX1" fmla="*/ 10424160 w 10424160"/>
              <a:gd name="connsiteY1" fmla="*/ 0 h 6388778"/>
              <a:gd name="connsiteX2" fmla="*/ 10424160 w 10424160"/>
              <a:gd name="connsiteY2" fmla="*/ 6388778 h 6388778"/>
              <a:gd name="connsiteX3" fmla="*/ 0 w 10424160"/>
              <a:gd name="connsiteY3" fmla="*/ 6388778 h 638877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424160" h="6388778">
                <a:moveTo>
                  <a:pt x="0" y="0"/>
                </a:moveTo>
                <a:lnTo>
                  <a:pt x="10424160" y="0"/>
                </a:lnTo>
                <a:lnTo>
                  <a:pt x="10424160" y="6388778"/>
                </a:lnTo>
                <a:lnTo>
                  <a:pt x="0" y="6388778"/>
                </a:lnTo>
                <a:close/>
              </a:path>
            </a:pathLst>
          </a:custGeom>
        </p:spPr>
      </p:pic>
      <p:sp>
        <p:nvSpPr>
          <p:cNvPr id="5" name="Title 1">
            <a:extLst>
              <a:ext uri="{FF2B5EF4-FFF2-40B4-BE49-F238E27FC236}">
                <a16:creationId xmlns:a16="http://schemas.microsoft.com/office/drawing/2014/main" id="{A4604EF9-570E-48F5-BA06-DEB9EB7F7D59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3657599" y="1460692"/>
            <a:ext cx="6857999" cy="685800"/>
          </a:xfrm>
        </p:spPr>
        <p:txBody>
          <a:bodyPr>
            <a:normAutofit/>
          </a:bodyPr>
          <a:lstStyle>
            <a:lvl1pPr>
              <a:defRPr sz="40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dirty="0"/>
              <a:t>Add title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F0B30880-FB83-4FD8-B7A4-675D68A47928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3657600" y="2438570"/>
            <a:ext cx="6858000" cy="3950208"/>
          </a:xfrm>
        </p:spPr>
        <p:txBody>
          <a:bodyPr>
            <a:normAutofit/>
          </a:bodyPr>
          <a:lstStyle>
            <a:lvl1pPr>
              <a:defRPr sz="1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dirty="0"/>
              <a:t>Add text</a:t>
            </a:r>
          </a:p>
        </p:txBody>
      </p:sp>
    </p:spTree>
    <p:extLst>
      <p:ext uri="{BB962C8B-B14F-4D97-AF65-F5344CB8AC3E}">
        <p14:creationId xmlns:p14="http://schemas.microsoft.com/office/powerpoint/2010/main" val="838183944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orient="horz" pos="1296" userDrawn="1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DA9775E2-26ED-4CEF-94F6-7C85D113D53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914400" y="946653"/>
            <a:ext cx="10058400" cy="1325563"/>
          </a:xfrm>
          <a:prstGeom prst="rect">
            <a:avLst/>
          </a:prstGeom>
        </p:spPr>
        <p:txBody>
          <a:bodyPr vert="horz" lIns="91440" tIns="45720" rIns="91440" bIns="45720" rtlCol="0" anchor="t">
            <a:normAutofit/>
          </a:bodyPr>
          <a:lstStyle/>
          <a:p>
            <a:r>
              <a:rPr lang="en-US" dirty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ABF32AB5-76E2-49F4-96EE-B419AF1F03C2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914400" y="2294859"/>
            <a:ext cx="10058400" cy="372093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0660577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0" r:id="rId1"/>
    <p:sldLayoutId id="2147483661" r:id="rId2"/>
    <p:sldLayoutId id="2147483667" r:id="rId3"/>
    <p:sldLayoutId id="2147483662" r:id="rId4"/>
    <p:sldLayoutId id="2147483663" r:id="rId5"/>
    <p:sldLayoutId id="2147483664" r:id="rId6"/>
    <p:sldLayoutId id="2147483665" r:id="rId7"/>
    <p:sldLayoutId id="2147483666" r:id="rId8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0" indent="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None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indent="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None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indent="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None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indent="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None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indent="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None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>
    <p:ext uri="{27BBF7A9-308A-43DC-89C8-2F10F3537804}">
      <p15:sldGuideLst xmlns:p15="http://schemas.microsoft.com/office/powerpoint/2012/main">
        <p15:guide id="1" orient="horz" pos="576" userDrawn="1">
          <p15:clr>
            <a:srgbClr val="F26B43"/>
          </p15:clr>
        </p15:guide>
        <p15:guide id="2" pos="576" userDrawn="1">
          <p15:clr>
            <a:srgbClr val="F26B43"/>
          </p15:clr>
        </p15:guide>
        <p15:guide id="3" pos="7104" userDrawn="1">
          <p15:clr>
            <a:srgbClr val="F26B43"/>
          </p15:clr>
        </p15:guide>
        <p15:guide id="4" orient="horz" pos="3744" userDrawn="1">
          <p15:clr>
            <a:srgbClr val="F26B43"/>
          </p15:clr>
        </p15:guide>
        <p15:guide id="5" pos="2760" userDrawn="1">
          <p15:clr>
            <a:srgbClr val="F26B43"/>
          </p15:clr>
        </p15:guide>
        <p15:guide id="6" pos="4944" userDrawn="1">
          <p15:clr>
            <a:srgbClr val="F26B43"/>
          </p15:clr>
        </p15:guide>
        <p15:guide id="7" orient="horz" pos="4032" userDrawn="1">
          <p15:clr>
            <a:srgbClr val="F26B43"/>
          </p15:clr>
        </p15:guide>
      </p15:sldGuideLst>
    </p:ext>
  </p:extLst>
</p:sldMaster>
</file>

<file path=ppt/slides/_rels/slide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5.png"/><Relationship Id="rId3" Type="http://schemas.openxmlformats.org/officeDocument/2006/relationships/image" Target="../media/image10.svg"/><Relationship Id="rId7" Type="http://schemas.openxmlformats.org/officeDocument/2006/relationships/image" Target="../media/image14.svg"/><Relationship Id="rId2" Type="http://schemas.openxmlformats.org/officeDocument/2006/relationships/image" Target="../media/image9.png"/><Relationship Id="rId1" Type="http://schemas.openxmlformats.org/officeDocument/2006/relationships/slideLayout" Target="../slideLayouts/slideLayout1.xml"/><Relationship Id="rId6" Type="http://schemas.openxmlformats.org/officeDocument/2006/relationships/image" Target="../media/image13.png"/><Relationship Id="rId5" Type="http://schemas.openxmlformats.org/officeDocument/2006/relationships/image" Target="../media/image12.svg"/><Relationship Id="rId4" Type="http://schemas.openxmlformats.org/officeDocument/2006/relationships/image" Target="../media/image11.png"/><Relationship Id="rId9" Type="http://schemas.openxmlformats.org/officeDocument/2006/relationships/image" Target="../media/image16.svg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2.svg"/><Relationship Id="rId2" Type="http://schemas.openxmlformats.org/officeDocument/2006/relationships/image" Target="../media/image11.png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4.svg"/><Relationship Id="rId2" Type="http://schemas.openxmlformats.org/officeDocument/2006/relationships/image" Target="../media/image13.png"/><Relationship Id="rId1" Type="http://schemas.openxmlformats.org/officeDocument/2006/relationships/slideLayout" Target="../slideLayouts/slideLayout7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6.svg"/><Relationship Id="rId2" Type="http://schemas.openxmlformats.org/officeDocument/2006/relationships/image" Target="../media/image15.png"/><Relationship Id="rId1" Type="http://schemas.openxmlformats.org/officeDocument/2006/relationships/slideLayout" Target="../slideLayouts/slideLayout2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8.svg"/><Relationship Id="rId2" Type="http://schemas.openxmlformats.org/officeDocument/2006/relationships/image" Target="../media/image17.png"/><Relationship Id="rId1" Type="http://schemas.openxmlformats.org/officeDocument/2006/relationships/slideLayout" Target="../slideLayouts/slideLayout3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svg"/><Relationship Id="rId2" Type="http://schemas.openxmlformats.org/officeDocument/2006/relationships/image" Target="../media/image9.png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20.svg"/><Relationship Id="rId2" Type="http://schemas.openxmlformats.org/officeDocument/2006/relationships/image" Target="../media/image19.png"/><Relationship Id="rId1" Type="http://schemas.openxmlformats.org/officeDocument/2006/relationships/slideLayout" Target="../slideLayouts/slideLayout7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4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6047E3D5-B129-455A-8D61-5DE355CFB91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Autofit/>
          </a:bodyPr>
          <a:lstStyle/>
          <a:p>
            <a:r>
              <a:rPr lang="en-US" dirty="0">
                <a:latin typeface="+mj-lt"/>
              </a:rPr>
              <a:t>Elm Elementary School</a:t>
            </a:r>
            <a:br>
              <a:rPr lang="en-US" dirty="0">
                <a:latin typeface="+mj-lt"/>
              </a:rPr>
            </a:b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EDE512D6-1B42-4E1C-AEE3-478A340AC16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>
            <a:normAutofit lnSpcReduction="10000"/>
          </a:bodyPr>
          <a:lstStyle/>
          <a:p>
            <a:r>
              <a:rPr lang="en-US" dirty="0"/>
              <a:t>Open House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88B348B4-1179-40C0-B903-717D79F0A399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rmAutofit/>
          </a:bodyPr>
          <a:lstStyle/>
          <a:p>
            <a:r>
              <a:rPr lang="en-US" dirty="0">
                <a:latin typeface="+mj-lt"/>
              </a:rPr>
              <a:t>September 8, 20xx</a:t>
            </a:r>
          </a:p>
          <a:p>
            <a:endParaRPr lang="en-US" dirty="0"/>
          </a:p>
        </p:txBody>
      </p:sp>
      <p:pic>
        <p:nvPicPr>
          <p:cNvPr id="12" name="Graphic 11" descr="Illustration of a pencil character ">
            <a:extLst>
              <a:ext uri="{FF2B5EF4-FFF2-40B4-BE49-F238E27FC236}">
                <a16:creationId xmlns:a16="http://schemas.microsoft.com/office/drawing/2014/main" id="{937FAC84-23F1-401F-A313-68AD63D601F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1077964">
            <a:off x="1811563" y="4144102"/>
            <a:ext cx="1155789" cy="1971643"/>
          </a:xfrm>
          <a:prstGeom prst="rect">
            <a:avLst/>
          </a:prstGeom>
        </p:spPr>
      </p:pic>
      <p:pic>
        <p:nvPicPr>
          <p:cNvPr id="8" name="Graphic 7" descr="Illustration of a blue bag of school supplies character ">
            <a:extLst>
              <a:ext uri="{FF2B5EF4-FFF2-40B4-BE49-F238E27FC236}">
                <a16:creationId xmlns:a16="http://schemas.microsoft.com/office/drawing/2014/main" id="{F3A63EAE-D921-4D74-B1C8-6D0E847DFDDE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3422560" y="4391095"/>
            <a:ext cx="2483858" cy="1709233"/>
          </a:xfrm>
          <a:prstGeom prst="rect">
            <a:avLst/>
          </a:prstGeom>
        </p:spPr>
      </p:pic>
      <p:pic>
        <p:nvPicPr>
          <p:cNvPr id="10" name="Graphic 9" descr="Illustration of a purple book character ">
            <a:extLst>
              <a:ext uri="{FF2B5EF4-FFF2-40B4-BE49-F238E27FC236}">
                <a16:creationId xmlns:a16="http://schemas.microsoft.com/office/drawing/2014/main" id="{8A4FC9B1-AAE5-49E7-9209-B1CD7DC8CD92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 flipH="1">
            <a:off x="6269620" y="4059937"/>
            <a:ext cx="1775352" cy="2059055"/>
          </a:xfrm>
          <a:prstGeom prst="rect">
            <a:avLst/>
          </a:prstGeom>
        </p:spPr>
      </p:pic>
      <p:pic>
        <p:nvPicPr>
          <p:cNvPr id="6" name="Graphic 5" descr="Illustration of a globe character ">
            <a:extLst>
              <a:ext uri="{FF2B5EF4-FFF2-40B4-BE49-F238E27FC236}">
                <a16:creationId xmlns:a16="http://schemas.microsoft.com/office/drawing/2014/main" id="{A1CF0450-3738-4D52-BF18-A90C1F16AC64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8408174" y="4442978"/>
            <a:ext cx="2213723" cy="174884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437550428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88796520-2640-4559-BAB1-ADE3A738653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Welcome Parents!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DED39638-AED5-4483-9DDA-49E033B81173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914400" y="1949061"/>
            <a:ext cx="6400800" cy="4206240"/>
          </a:xfrm>
        </p:spPr>
        <p:txBody>
          <a:bodyPr/>
          <a:lstStyle/>
          <a:p>
            <a:pPr marL="342900" indent="-342900" algn="l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sz="1800" dirty="0"/>
              <a:t>Welcome parents to your classroom.</a:t>
            </a:r>
          </a:p>
          <a:p>
            <a:pPr marL="342900" indent="-342900" algn="l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sz="1800" dirty="0"/>
              <a:t>List the goals for the open house:</a:t>
            </a:r>
          </a:p>
          <a:p>
            <a:pPr marL="742950" lvl="1" indent="-285750" algn="l">
              <a:lnSpc>
                <a:spcPts val="2800"/>
              </a:lnSpc>
              <a:buFont typeface="Courier New" panose="02070309020205020404" pitchFamily="49" charset="0"/>
              <a:buChar char="o"/>
            </a:pPr>
            <a:r>
              <a:rPr lang="en-US" sz="18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To help parents understand the work their child will be doing throughout the school year.</a:t>
            </a:r>
          </a:p>
          <a:p>
            <a:pPr marL="742950" lvl="1" indent="-285750" algn="l">
              <a:lnSpc>
                <a:spcPts val="2800"/>
              </a:lnSpc>
              <a:buFont typeface="Courier New" panose="02070309020205020404" pitchFamily="49" charset="0"/>
              <a:buChar char="o"/>
            </a:pPr>
            <a:r>
              <a:rPr lang="en-US" sz="18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To explain your expectations of their child.</a:t>
            </a:r>
          </a:p>
          <a:p>
            <a:pPr marL="742950" lvl="1" indent="-285750" algn="l">
              <a:lnSpc>
                <a:spcPts val="2800"/>
              </a:lnSpc>
              <a:buFont typeface="Courier New" panose="02070309020205020404" pitchFamily="49" charset="0"/>
              <a:buChar char="o"/>
            </a:pPr>
            <a:r>
              <a:rPr lang="en-US" sz="18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To share information about how parents can support their child’s learning.</a:t>
            </a:r>
          </a:p>
          <a:p>
            <a:endParaRPr lang="en-US" dirty="0"/>
          </a:p>
        </p:txBody>
      </p:sp>
      <p:sp>
        <p:nvSpPr>
          <p:cNvPr id="15" name="Freeform: Shape 14">
            <a:extLst>
              <a:ext uri="{FF2B5EF4-FFF2-40B4-BE49-F238E27FC236}">
                <a16:creationId xmlns:a16="http://schemas.microsoft.com/office/drawing/2014/main" id="{155DC304-4CC2-4AA6-99F0-241F19673CE7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8279457" y="0"/>
            <a:ext cx="3981702" cy="6858000"/>
          </a:xfrm>
          <a:custGeom>
            <a:avLst/>
            <a:gdLst>
              <a:gd name="connsiteX0" fmla="*/ 2056998 w 4367464"/>
              <a:gd name="connsiteY0" fmla="*/ 0 h 6858000"/>
              <a:gd name="connsiteX1" fmla="*/ 4367464 w 4367464"/>
              <a:gd name="connsiteY1" fmla="*/ 0 h 6858000"/>
              <a:gd name="connsiteX2" fmla="*/ 4367464 w 4367464"/>
              <a:gd name="connsiteY2" fmla="*/ 6858000 h 6858000"/>
              <a:gd name="connsiteX3" fmla="*/ 2783919 w 4367464"/>
              <a:gd name="connsiteY3" fmla="*/ 6858000 h 6858000"/>
              <a:gd name="connsiteX4" fmla="*/ 2752534 w 4367464"/>
              <a:gd name="connsiteY4" fmla="*/ 6850757 h 6858000"/>
              <a:gd name="connsiteX5" fmla="*/ 0 w 4367464"/>
              <a:gd name="connsiteY5" fmla="*/ 3296654 h 6858000"/>
              <a:gd name="connsiteX6" fmla="*/ 1920467 w 4367464"/>
              <a:gd name="connsiteY6" fmla="*/ 69927 h 6858000"/>
              <a:gd name="connsiteX0" fmla="*/ 2056998 w 4367464"/>
              <a:gd name="connsiteY0" fmla="*/ 0 h 6858000"/>
              <a:gd name="connsiteX1" fmla="*/ 4367464 w 4367464"/>
              <a:gd name="connsiteY1" fmla="*/ 0 h 6858000"/>
              <a:gd name="connsiteX2" fmla="*/ 3981702 w 4367464"/>
              <a:gd name="connsiteY2" fmla="*/ 6843712 h 6858000"/>
              <a:gd name="connsiteX3" fmla="*/ 2783919 w 4367464"/>
              <a:gd name="connsiteY3" fmla="*/ 6858000 h 6858000"/>
              <a:gd name="connsiteX4" fmla="*/ 2752534 w 4367464"/>
              <a:gd name="connsiteY4" fmla="*/ 6850757 h 6858000"/>
              <a:gd name="connsiteX5" fmla="*/ 0 w 4367464"/>
              <a:gd name="connsiteY5" fmla="*/ 3296654 h 6858000"/>
              <a:gd name="connsiteX6" fmla="*/ 1920467 w 4367464"/>
              <a:gd name="connsiteY6" fmla="*/ 69927 h 6858000"/>
              <a:gd name="connsiteX7" fmla="*/ 2056998 w 4367464"/>
              <a:gd name="connsiteY7" fmla="*/ 0 h 6858000"/>
              <a:gd name="connsiteX0" fmla="*/ 2056998 w 3981702"/>
              <a:gd name="connsiteY0" fmla="*/ 28575 h 6886575"/>
              <a:gd name="connsiteX1" fmla="*/ 3881689 w 3981702"/>
              <a:gd name="connsiteY1" fmla="*/ 0 h 6886575"/>
              <a:gd name="connsiteX2" fmla="*/ 3981702 w 3981702"/>
              <a:gd name="connsiteY2" fmla="*/ 6872287 h 6886575"/>
              <a:gd name="connsiteX3" fmla="*/ 2783919 w 3981702"/>
              <a:gd name="connsiteY3" fmla="*/ 6886575 h 6886575"/>
              <a:gd name="connsiteX4" fmla="*/ 2752534 w 3981702"/>
              <a:gd name="connsiteY4" fmla="*/ 6879332 h 6886575"/>
              <a:gd name="connsiteX5" fmla="*/ 0 w 3981702"/>
              <a:gd name="connsiteY5" fmla="*/ 3325229 h 6886575"/>
              <a:gd name="connsiteX6" fmla="*/ 1920467 w 3981702"/>
              <a:gd name="connsiteY6" fmla="*/ 98502 h 6886575"/>
              <a:gd name="connsiteX7" fmla="*/ 2056998 w 3981702"/>
              <a:gd name="connsiteY7" fmla="*/ 28575 h 6886575"/>
              <a:gd name="connsiteX0" fmla="*/ 2056998 w 3981702"/>
              <a:gd name="connsiteY0" fmla="*/ 14287 h 6872287"/>
              <a:gd name="connsiteX1" fmla="*/ 3967414 w 3981702"/>
              <a:gd name="connsiteY1" fmla="*/ 0 h 6872287"/>
              <a:gd name="connsiteX2" fmla="*/ 3981702 w 3981702"/>
              <a:gd name="connsiteY2" fmla="*/ 6857999 h 6872287"/>
              <a:gd name="connsiteX3" fmla="*/ 2783919 w 3981702"/>
              <a:gd name="connsiteY3" fmla="*/ 6872287 h 6872287"/>
              <a:gd name="connsiteX4" fmla="*/ 2752534 w 3981702"/>
              <a:gd name="connsiteY4" fmla="*/ 6865044 h 6872287"/>
              <a:gd name="connsiteX5" fmla="*/ 0 w 3981702"/>
              <a:gd name="connsiteY5" fmla="*/ 3310941 h 6872287"/>
              <a:gd name="connsiteX6" fmla="*/ 1920467 w 3981702"/>
              <a:gd name="connsiteY6" fmla="*/ 84214 h 6872287"/>
              <a:gd name="connsiteX7" fmla="*/ 2056998 w 3981702"/>
              <a:gd name="connsiteY7" fmla="*/ 14287 h 6872287"/>
              <a:gd name="connsiteX0" fmla="*/ 2056998 w 4039095"/>
              <a:gd name="connsiteY0" fmla="*/ 14287 h 6872287"/>
              <a:gd name="connsiteX1" fmla="*/ 4038852 w 4039095"/>
              <a:gd name="connsiteY1" fmla="*/ 0 h 6872287"/>
              <a:gd name="connsiteX2" fmla="*/ 3981702 w 4039095"/>
              <a:gd name="connsiteY2" fmla="*/ 6857999 h 6872287"/>
              <a:gd name="connsiteX3" fmla="*/ 2783919 w 4039095"/>
              <a:gd name="connsiteY3" fmla="*/ 6872287 h 6872287"/>
              <a:gd name="connsiteX4" fmla="*/ 2752534 w 4039095"/>
              <a:gd name="connsiteY4" fmla="*/ 6865044 h 6872287"/>
              <a:gd name="connsiteX5" fmla="*/ 0 w 4039095"/>
              <a:gd name="connsiteY5" fmla="*/ 3310941 h 6872287"/>
              <a:gd name="connsiteX6" fmla="*/ 1920467 w 4039095"/>
              <a:gd name="connsiteY6" fmla="*/ 84214 h 6872287"/>
              <a:gd name="connsiteX7" fmla="*/ 2056998 w 4039095"/>
              <a:gd name="connsiteY7" fmla="*/ 14287 h 6872287"/>
              <a:gd name="connsiteX0" fmla="*/ 2056998 w 3981702"/>
              <a:gd name="connsiteY0" fmla="*/ 0 h 6858000"/>
              <a:gd name="connsiteX1" fmla="*/ 3953127 w 3981702"/>
              <a:gd name="connsiteY1" fmla="*/ 0 h 6858000"/>
              <a:gd name="connsiteX2" fmla="*/ 3981702 w 3981702"/>
              <a:gd name="connsiteY2" fmla="*/ 6843712 h 6858000"/>
              <a:gd name="connsiteX3" fmla="*/ 2783919 w 3981702"/>
              <a:gd name="connsiteY3" fmla="*/ 6858000 h 6858000"/>
              <a:gd name="connsiteX4" fmla="*/ 2752534 w 3981702"/>
              <a:gd name="connsiteY4" fmla="*/ 6850757 h 6858000"/>
              <a:gd name="connsiteX5" fmla="*/ 0 w 3981702"/>
              <a:gd name="connsiteY5" fmla="*/ 3296654 h 6858000"/>
              <a:gd name="connsiteX6" fmla="*/ 1920467 w 3981702"/>
              <a:gd name="connsiteY6" fmla="*/ 69927 h 6858000"/>
              <a:gd name="connsiteX7" fmla="*/ 2056998 w 3981702"/>
              <a:gd name="connsiteY7" fmla="*/ 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3981702" h="6858000">
                <a:moveTo>
                  <a:pt x="2056998" y="0"/>
                </a:moveTo>
                <a:lnTo>
                  <a:pt x="3953127" y="0"/>
                </a:lnTo>
                <a:cubicBezTo>
                  <a:pt x="3957890" y="2286000"/>
                  <a:pt x="3976939" y="4557712"/>
                  <a:pt x="3981702" y="6843712"/>
                </a:cubicBezTo>
                <a:lnTo>
                  <a:pt x="2783919" y="6858000"/>
                </a:lnTo>
                <a:lnTo>
                  <a:pt x="2752534" y="6850757"/>
                </a:lnTo>
                <a:cubicBezTo>
                  <a:pt x="1169639" y="6443496"/>
                  <a:pt x="0" y="5006667"/>
                  <a:pt x="0" y="3296654"/>
                </a:cubicBezTo>
                <a:cubicBezTo>
                  <a:pt x="0" y="1903310"/>
                  <a:pt x="776551" y="691340"/>
                  <a:pt x="1920467" y="69927"/>
                </a:cubicBezTo>
                <a:lnTo>
                  <a:pt x="2056998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pic>
        <p:nvPicPr>
          <p:cNvPr id="10" name="Graphic 9" descr="Illustration of a blue bag of school supplies character ">
            <a:extLst>
              <a:ext uri="{FF2B5EF4-FFF2-40B4-BE49-F238E27FC236}">
                <a16:creationId xmlns:a16="http://schemas.microsoft.com/office/drawing/2014/main" id="{6F5EC1ED-E527-4E5A-A0D8-3D0719060D1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8548159" y="2203704"/>
            <a:ext cx="3444298" cy="242206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01952327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itle 9">
            <a:extLst>
              <a:ext uri="{FF2B5EF4-FFF2-40B4-BE49-F238E27FC236}">
                <a16:creationId xmlns:a16="http://schemas.microsoft.com/office/drawing/2014/main" id="{D61755D0-5562-4A11-BF40-227C0B57EFC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Curriculum Goals</a:t>
            </a:r>
          </a:p>
        </p:txBody>
      </p:sp>
      <p:sp>
        <p:nvSpPr>
          <p:cNvPr id="6" name="Freeform: Shape 14">
            <a:extLst>
              <a:ext uri="{FF2B5EF4-FFF2-40B4-BE49-F238E27FC236}">
                <a16:creationId xmlns:a16="http://schemas.microsoft.com/office/drawing/2014/main" id="{868E2822-F0BF-D949-B8E2-C5C9D599404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flipH="1">
            <a:off x="-28576" y="0"/>
            <a:ext cx="3987118" cy="6867328"/>
          </a:xfrm>
          <a:custGeom>
            <a:avLst/>
            <a:gdLst>
              <a:gd name="connsiteX0" fmla="*/ 2056998 w 4367464"/>
              <a:gd name="connsiteY0" fmla="*/ 0 h 6858000"/>
              <a:gd name="connsiteX1" fmla="*/ 4367464 w 4367464"/>
              <a:gd name="connsiteY1" fmla="*/ 0 h 6858000"/>
              <a:gd name="connsiteX2" fmla="*/ 4367464 w 4367464"/>
              <a:gd name="connsiteY2" fmla="*/ 6858000 h 6858000"/>
              <a:gd name="connsiteX3" fmla="*/ 2783919 w 4367464"/>
              <a:gd name="connsiteY3" fmla="*/ 6858000 h 6858000"/>
              <a:gd name="connsiteX4" fmla="*/ 2752534 w 4367464"/>
              <a:gd name="connsiteY4" fmla="*/ 6850757 h 6858000"/>
              <a:gd name="connsiteX5" fmla="*/ 0 w 4367464"/>
              <a:gd name="connsiteY5" fmla="*/ 3296654 h 6858000"/>
              <a:gd name="connsiteX6" fmla="*/ 1920467 w 4367464"/>
              <a:gd name="connsiteY6" fmla="*/ 69927 h 6858000"/>
              <a:gd name="connsiteX0" fmla="*/ 2056998 w 4367464"/>
              <a:gd name="connsiteY0" fmla="*/ 0 h 6858000"/>
              <a:gd name="connsiteX1" fmla="*/ 4367464 w 4367464"/>
              <a:gd name="connsiteY1" fmla="*/ 0 h 6858000"/>
              <a:gd name="connsiteX2" fmla="*/ 3981702 w 4367464"/>
              <a:gd name="connsiteY2" fmla="*/ 6843712 h 6858000"/>
              <a:gd name="connsiteX3" fmla="*/ 2783919 w 4367464"/>
              <a:gd name="connsiteY3" fmla="*/ 6858000 h 6858000"/>
              <a:gd name="connsiteX4" fmla="*/ 2752534 w 4367464"/>
              <a:gd name="connsiteY4" fmla="*/ 6850757 h 6858000"/>
              <a:gd name="connsiteX5" fmla="*/ 0 w 4367464"/>
              <a:gd name="connsiteY5" fmla="*/ 3296654 h 6858000"/>
              <a:gd name="connsiteX6" fmla="*/ 1920467 w 4367464"/>
              <a:gd name="connsiteY6" fmla="*/ 69927 h 6858000"/>
              <a:gd name="connsiteX7" fmla="*/ 2056998 w 4367464"/>
              <a:gd name="connsiteY7" fmla="*/ 0 h 6858000"/>
              <a:gd name="connsiteX0" fmla="*/ 2056998 w 3981702"/>
              <a:gd name="connsiteY0" fmla="*/ 28575 h 6886575"/>
              <a:gd name="connsiteX1" fmla="*/ 3881689 w 3981702"/>
              <a:gd name="connsiteY1" fmla="*/ 0 h 6886575"/>
              <a:gd name="connsiteX2" fmla="*/ 3981702 w 3981702"/>
              <a:gd name="connsiteY2" fmla="*/ 6872287 h 6886575"/>
              <a:gd name="connsiteX3" fmla="*/ 2783919 w 3981702"/>
              <a:gd name="connsiteY3" fmla="*/ 6886575 h 6886575"/>
              <a:gd name="connsiteX4" fmla="*/ 2752534 w 3981702"/>
              <a:gd name="connsiteY4" fmla="*/ 6879332 h 6886575"/>
              <a:gd name="connsiteX5" fmla="*/ 0 w 3981702"/>
              <a:gd name="connsiteY5" fmla="*/ 3325229 h 6886575"/>
              <a:gd name="connsiteX6" fmla="*/ 1920467 w 3981702"/>
              <a:gd name="connsiteY6" fmla="*/ 98502 h 6886575"/>
              <a:gd name="connsiteX7" fmla="*/ 2056998 w 3981702"/>
              <a:gd name="connsiteY7" fmla="*/ 28575 h 6886575"/>
              <a:gd name="connsiteX0" fmla="*/ 2056998 w 3981702"/>
              <a:gd name="connsiteY0" fmla="*/ 14287 h 6872287"/>
              <a:gd name="connsiteX1" fmla="*/ 3967414 w 3981702"/>
              <a:gd name="connsiteY1" fmla="*/ 0 h 6872287"/>
              <a:gd name="connsiteX2" fmla="*/ 3981702 w 3981702"/>
              <a:gd name="connsiteY2" fmla="*/ 6857999 h 6872287"/>
              <a:gd name="connsiteX3" fmla="*/ 2783919 w 3981702"/>
              <a:gd name="connsiteY3" fmla="*/ 6872287 h 6872287"/>
              <a:gd name="connsiteX4" fmla="*/ 2752534 w 3981702"/>
              <a:gd name="connsiteY4" fmla="*/ 6865044 h 6872287"/>
              <a:gd name="connsiteX5" fmla="*/ 0 w 3981702"/>
              <a:gd name="connsiteY5" fmla="*/ 3310941 h 6872287"/>
              <a:gd name="connsiteX6" fmla="*/ 1920467 w 3981702"/>
              <a:gd name="connsiteY6" fmla="*/ 84214 h 6872287"/>
              <a:gd name="connsiteX7" fmla="*/ 2056998 w 3981702"/>
              <a:gd name="connsiteY7" fmla="*/ 14287 h 6872287"/>
              <a:gd name="connsiteX0" fmla="*/ 2056998 w 4039095"/>
              <a:gd name="connsiteY0" fmla="*/ 14287 h 6872287"/>
              <a:gd name="connsiteX1" fmla="*/ 4038852 w 4039095"/>
              <a:gd name="connsiteY1" fmla="*/ 0 h 6872287"/>
              <a:gd name="connsiteX2" fmla="*/ 3981702 w 4039095"/>
              <a:gd name="connsiteY2" fmla="*/ 6857999 h 6872287"/>
              <a:gd name="connsiteX3" fmla="*/ 2783919 w 4039095"/>
              <a:gd name="connsiteY3" fmla="*/ 6872287 h 6872287"/>
              <a:gd name="connsiteX4" fmla="*/ 2752534 w 4039095"/>
              <a:gd name="connsiteY4" fmla="*/ 6865044 h 6872287"/>
              <a:gd name="connsiteX5" fmla="*/ 0 w 4039095"/>
              <a:gd name="connsiteY5" fmla="*/ 3310941 h 6872287"/>
              <a:gd name="connsiteX6" fmla="*/ 1920467 w 4039095"/>
              <a:gd name="connsiteY6" fmla="*/ 84214 h 6872287"/>
              <a:gd name="connsiteX7" fmla="*/ 2056998 w 4039095"/>
              <a:gd name="connsiteY7" fmla="*/ 14287 h 6872287"/>
              <a:gd name="connsiteX0" fmla="*/ 2056998 w 3981702"/>
              <a:gd name="connsiteY0" fmla="*/ 0 h 6858000"/>
              <a:gd name="connsiteX1" fmla="*/ 3953127 w 3981702"/>
              <a:gd name="connsiteY1" fmla="*/ 0 h 6858000"/>
              <a:gd name="connsiteX2" fmla="*/ 3981702 w 3981702"/>
              <a:gd name="connsiteY2" fmla="*/ 6843712 h 6858000"/>
              <a:gd name="connsiteX3" fmla="*/ 2783919 w 3981702"/>
              <a:gd name="connsiteY3" fmla="*/ 6858000 h 6858000"/>
              <a:gd name="connsiteX4" fmla="*/ 2752534 w 3981702"/>
              <a:gd name="connsiteY4" fmla="*/ 6850757 h 6858000"/>
              <a:gd name="connsiteX5" fmla="*/ 0 w 3981702"/>
              <a:gd name="connsiteY5" fmla="*/ 3296654 h 6858000"/>
              <a:gd name="connsiteX6" fmla="*/ 1920467 w 3981702"/>
              <a:gd name="connsiteY6" fmla="*/ 69927 h 6858000"/>
              <a:gd name="connsiteX7" fmla="*/ 2056998 w 3981702"/>
              <a:gd name="connsiteY7" fmla="*/ 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3981702" h="6858000">
                <a:moveTo>
                  <a:pt x="2056998" y="0"/>
                </a:moveTo>
                <a:lnTo>
                  <a:pt x="3953127" y="0"/>
                </a:lnTo>
                <a:cubicBezTo>
                  <a:pt x="3957890" y="2286000"/>
                  <a:pt x="3976939" y="4557712"/>
                  <a:pt x="3981702" y="6843712"/>
                </a:cubicBezTo>
                <a:lnTo>
                  <a:pt x="2783919" y="6858000"/>
                </a:lnTo>
                <a:lnTo>
                  <a:pt x="2752534" y="6850757"/>
                </a:lnTo>
                <a:cubicBezTo>
                  <a:pt x="1169639" y="6443496"/>
                  <a:pt x="0" y="5006667"/>
                  <a:pt x="0" y="3296654"/>
                </a:cubicBezTo>
                <a:cubicBezTo>
                  <a:pt x="0" y="1903310"/>
                  <a:pt x="776551" y="691340"/>
                  <a:pt x="1920467" y="69927"/>
                </a:cubicBezTo>
                <a:lnTo>
                  <a:pt x="2056998" y="0"/>
                </a:lnTo>
                <a:close/>
              </a:path>
            </a:pathLst>
          </a:cu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pic>
        <p:nvPicPr>
          <p:cNvPr id="5" name="Graphic 4" descr="Illustration of a purple book character">
            <a:extLst>
              <a:ext uri="{FF2B5EF4-FFF2-40B4-BE49-F238E27FC236}">
                <a16:creationId xmlns:a16="http://schemas.microsoft.com/office/drawing/2014/main" id="{66D65075-912A-0B45-A895-6C8FA62F346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H="1">
            <a:off x="688912" y="2074690"/>
            <a:ext cx="2240025" cy="2708619"/>
          </a:xfrm>
          <a:prstGeom prst="rect">
            <a:avLst/>
          </a:prstGeom>
        </p:spPr>
      </p:pic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D7550585-CA92-EB41-9898-BB8983638AD6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389120" y="1935634"/>
            <a:ext cx="6858000" cy="4233672"/>
          </a:xfrm>
        </p:spPr>
        <p:txBody>
          <a:bodyPr/>
          <a:lstStyle/>
          <a:p>
            <a:pPr marL="342900" indent="-342900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dirty="0"/>
              <a:t>Describe what the students will study during the school year, including the overall curriculum plans and goals.</a:t>
            </a:r>
          </a:p>
          <a:p>
            <a:pPr marL="342900" indent="-342900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dirty="0"/>
              <a:t>Include a detailed, colorful syllabus for parents to take home. </a:t>
            </a:r>
          </a:p>
          <a:p>
            <a:pPr marL="342900" indent="-342900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dirty="0"/>
              <a:t>Suggest ways that parents can help their child learn, such as reading together for 20 minutes a day.</a:t>
            </a:r>
          </a:p>
          <a:p>
            <a:pPr marL="342900" indent="-342900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dirty="0"/>
              <a:t>Use more than one slide to cover this information. </a:t>
            </a:r>
          </a:p>
          <a:p>
            <a:endParaRPr lang="en-US" dirty="0"/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174736287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4">
            <a:extLst>
              <a:ext uri="{FF2B5EF4-FFF2-40B4-BE49-F238E27FC236}">
                <a16:creationId xmlns:a16="http://schemas.microsoft.com/office/drawing/2014/main" id="{534B320A-560D-4493-AA6A-79A2C8DC387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pPr algn="ctr"/>
            <a:r>
              <a:rPr lang="en-US" dirty="0"/>
              <a:t>In-class Activity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E9A2FFE3-A7C7-9249-96D4-8D9AC15E0150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pPr>
              <a:lnSpc>
                <a:spcPts val="2800"/>
              </a:lnSpc>
            </a:pPr>
            <a:r>
              <a:rPr lang="en-US" dirty="0"/>
              <a:t>Invite parents to take part in an activity, and then discuss it. Some ideas include:</a:t>
            </a:r>
          </a:p>
          <a:p>
            <a:pPr marL="285750" indent="-285750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Solving a math problem, such as estimating the number of beans in a jar.</a:t>
            </a:r>
          </a:p>
          <a:p>
            <a:pPr marL="285750" indent="-285750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Writing an encouraging letter to their child. </a:t>
            </a:r>
          </a:p>
          <a:p>
            <a:pPr marL="285750" indent="-285750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Going on a classroom scavenger hunt for their child's work, the books their child likes best, and messages from their child. </a:t>
            </a:r>
          </a:p>
          <a:p>
            <a:endParaRPr lang="en-US" dirty="0"/>
          </a:p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524939592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13D4A52C-1616-4DE9-8F38-FB14C873292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Class Information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FC163D03-0474-4A43-A81C-E7FC3027F22D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914400" y="1913294"/>
            <a:ext cx="6400800" cy="4206240"/>
          </a:xfrm>
        </p:spPr>
        <p:txBody>
          <a:bodyPr/>
          <a:lstStyle/>
          <a:p>
            <a:pPr marL="285750" indent="-285750" algn="l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sz="1800" dirty="0"/>
              <a:t>Explain how students will be evaluated and graded.</a:t>
            </a:r>
          </a:p>
          <a:p>
            <a:pPr marL="285750" indent="-285750" algn="l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sz="1800" dirty="0"/>
              <a:t>Tell parents when report cards and progress reports will be sent home.</a:t>
            </a:r>
          </a:p>
          <a:p>
            <a:pPr marL="285750" indent="-285750" algn="l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sz="1800" dirty="0"/>
              <a:t>Describe the amount of homework students can expect.</a:t>
            </a:r>
          </a:p>
          <a:p>
            <a:pPr marL="285750" indent="-285750" algn="l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sz="1800" dirty="0"/>
              <a:t>Provide a calendar of upcoming events, such as class field trips and parent-teacher conferences</a:t>
            </a:r>
            <a:endParaRPr lang="en-US" dirty="0"/>
          </a:p>
        </p:txBody>
      </p:sp>
      <p:sp>
        <p:nvSpPr>
          <p:cNvPr id="7" name="Oval 6">
            <a:extLst>
              <a:ext uri="{FF2B5EF4-FFF2-40B4-BE49-F238E27FC236}">
                <a16:creationId xmlns:a16="http://schemas.microsoft.com/office/drawing/2014/main" id="{B4E64823-B1F6-4468-BC94-C8D367BF35A2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7837692" y="1714500"/>
            <a:ext cx="3429000" cy="34290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9" name="Graphic 8" descr="Illustration of a globe character ">
            <a:extLst>
              <a:ext uri="{FF2B5EF4-FFF2-40B4-BE49-F238E27FC236}">
                <a16:creationId xmlns:a16="http://schemas.microsoft.com/office/drawing/2014/main" id="{ABDECD10-E1E7-4208-B869-09373BB9DB30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8229672" y="2491609"/>
            <a:ext cx="2645040" cy="208958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02246923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3FB7C4AF-BB0C-400D-A8AA-F137B0266E2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Class Rules</a:t>
            </a:r>
          </a:p>
        </p:txBody>
      </p:sp>
      <p:sp>
        <p:nvSpPr>
          <p:cNvPr id="7" name="Oval 6">
            <a:extLst>
              <a:ext uri="{FF2B5EF4-FFF2-40B4-BE49-F238E27FC236}">
                <a16:creationId xmlns:a16="http://schemas.microsoft.com/office/drawing/2014/main" id="{AA4F2D27-80D1-43A4-B893-7086233F71D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646716" y="1714500"/>
            <a:ext cx="3429000" cy="3429000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9" name="Graphic 8" descr="Illustration of a ruler character ">
            <a:extLst>
              <a:ext uri="{FF2B5EF4-FFF2-40B4-BE49-F238E27FC236}">
                <a16:creationId xmlns:a16="http://schemas.microsoft.com/office/drawing/2014/main" id="{4B6C31E8-1BAB-42D1-B428-60F38E95BF1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20423556" flipH="1">
            <a:off x="900791" y="3052708"/>
            <a:ext cx="3041146" cy="964260"/>
          </a:xfrm>
          <a:prstGeom prst="rect">
            <a:avLst/>
          </a:prstGeom>
        </p:spPr>
      </p:pic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3562FEA6-8248-4738-93E1-2DBD6D4DB684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389120" y="1947209"/>
            <a:ext cx="6858000" cy="4233672"/>
          </a:xfrm>
        </p:spPr>
        <p:txBody>
          <a:bodyPr>
            <a:normAutofit/>
          </a:bodyPr>
          <a:lstStyle/>
          <a:p>
            <a:pPr marL="342900" indent="-342900" algn="l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dirty="0"/>
              <a:t>Explain the behavior you expect in your classroom. </a:t>
            </a:r>
          </a:p>
          <a:p>
            <a:pPr marL="342900" indent="-342900" algn="l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dirty="0"/>
              <a:t>Your class rules might include:</a:t>
            </a:r>
          </a:p>
          <a:p>
            <a:pPr marL="800100" lvl="1" indent="-342900" algn="l">
              <a:lnSpc>
                <a:spcPts val="2800"/>
              </a:lnSpc>
              <a:buFont typeface="Courier New" panose="02070309020205020404" pitchFamily="49" charset="0"/>
              <a:buChar char="o"/>
            </a:pPr>
            <a:r>
              <a:rPr lang="en-US" sz="18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Be respectful.</a:t>
            </a:r>
          </a:p>
          <a:p>
            <a:pPr marL="800100" lvl="1" indent="-342900" algn="l">
              <a:lnSpc>
                <a:spcPts val="2800"/>
              </a:lnSpc>
              <a:buFont typeface="Courier New" panose="02070309020205020404" pitchFamily="49" charset="0"/>
              <a:buChar char="o"/>
            </a:pPr>
            <a:r>
              <a:rPr lang="en-US" sz="18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Be responsible.</a:t>
            </a:r>
          </a:p>
          <a:p>
            <a:pPr marL="800100" lvl="1" indent="-342900" algn="l">
              <a:lnSpc>
                <a:spcPts val="2800"/>
              </a:lnSpc>
              <a:buFont typeface="Courier New" panose="02070309020205020404" pitchFamily="49" charset="0"/>
              <a:buChar char="o"/>
            </a:pPr>
            <a:r>
              <a:rPr lang="en-US" sz="18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Follow directions.</a:t>
            </a:r>
          </a:p>
          <a:p>
            <a:pPr marL="800100" lvl="1" indent="-342900" algn="l">
              <a:lnSpc>
                <a:spcPts val="2800"/>
              </a:lnSpc>
              <a:buFont typeface="Courier New" panose="02070309020205020404" pitchFamily="49" charset="0"/>
              <a:buChar char="o"/>
            </a:pPr>
            <a:r>
              <a:rPr lang="en-US" sz="18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Be punctual.</a:t>
            </a:r>
          </a:p>
          <a:p>
            <a:pPr marL="800100" lvl="1" indent="-342900" algn="l">
              <a:lnSpc>
                <a:spcPts val="2800"/>
              </a:lnSpc>
              <a:buFont typeface="Courier New" panose="02070309020205020404" pitchFamily="49" charset="0"/>
              <a:buChar char="o"/>
            </a:pPr>
            <a:r>
              <a:rPr lang="en-US" sz="18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Be organized.</a:t>
            </a:r>
          </a:p>
          <a:p>
            <a:pPr marL="800100" lvl="1" indent="-342900" algn="l">
              <a:lnSpc>
                <a:spcPts val="2800"/>
              </a:lnSpc>
              <a:buFont typeface="Courier New" panose="02070309020205020404" pitchFamily="49" charset="0"/>
              <a:buChar char="o"/>
            </a:pPr>
            <a:r>
              <a:rPr lang="en-US" sz="18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Be a self-starter.</a:t>
            </a:r>
          </a:p>
          <a:p>
            <a:pPr marL="800100" lvl="1" indent="-342900" algn="l">
              <a:lnSpc>
                <a:spcPts val="2800"/>
              </a:lnSpc>
              <a:buFont typeface="Courier New" panose="02070309020205020404" pitchFamily="49" charset="0"/>
              <a:buChar char="o"/>
            </a:pPr>
            <a:r>
              <a:rPr lang="en-US" sz="18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Be prepared.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58698573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C4917F77-243B-4BBF-93F5-981B781895F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School Policies</a:t>
            </a:r>
          </a:p>
        </p:txBody>
      </p:sp>
      <p:sp>
        <p:nvSpPr>
          <p:cNvPr id="6" name="Freeform: Shape 14">
            <a:extLst>
              <a:ext uri="{FF2B5EF4-FFF2-40B4-BE49-F238E27FC236}">
                <a16:creationId xmlns:a16="http://schemas.microsoft.com/office/drawing/2014/main" id="{868E2822-F0BF-D949-B8E2-C5C9D599404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>
            <a:spLocks noChangeAspect="1"/>
          </p:cNvSpPr>
          <p:nvPr/>
        </p:nvSpPr>
        <p:spPr>
          <a:xfrm flipH="1">
            <a:off x="-81024" y="0"/>
            <a:ext cx="4023360" cy="6929752"/>
          </a:xfrm>
          <a:custGeom>
            <a:avLst/>
            <a:gdLst>
              <a:gd name="connsiteX0" fmla="*/ 2056998 w 4367464"/>
              <a:gd name="connsiteY0" fmla="*/ 0 h 6858000"/>
              <a:gd name="connsiteX1" fmla="*/ 4367464 w 4367464"/>
              <a:gd name="connsiteY1" fmla="*/ 0 h 6858000"/>
              <a:gd name="connsiteX2" fmla="*/ 4367464 w 4367464"/>
              <a:gd name="connsiteY2" fmla="*/ 6858000 h 6858000"/>
              <a:gd name="connsiteX3" fmla="*/ 2783919 w 4367464"/>
              <a:gd name="connsiteY3" fmla="*/ 6858000 h 6858000"/>
              <a:gd name="connsiteX4" fmla="*/ 2752534 w 4367464"/>
              <a:gd name="connsiteY4" fmla="*/ 6850757 h 6858000"/>
              <a:gd name="connsiteX5" fmla="*/ 0 w 4367464"/>
              <a:gd name="connsiteY5" fmla="*/ 3296654 h 6858000"/>
              <a:gd name="connsiteX6" fmla="*/ 1920467 w 4367464"/>
              <a:gd name="connsiteY6" fmla="*/ 69927 h 6858000"/>
              <a:gd name="connsiteX0" fmla="*/ 2056998 w 4367464"/>
              <a:gd name="connsiteY0" fmla="*/ 0 h 6858000"/>
              <a:gd name="connsiteX1" fmla="*/ 4367464 w 4367464"/>
              <a:gd name="connsiteY1" fmla="*/ 0 h 6858000"/>
              <a:gd name="connsiteX2" fmla="*/ 3981702 w 4367464"/>
              <a:gd name="connsiteY2" fmla="*/ 6843712 h 6858000"/>
              <a:gd name="connsiteX3" fmla="*/ 2783919 w 4367464"/>
              <a:gd name="connsiteY3" fmla="*/ 6858000 h 6858000"/>
              <a:gd name="connsiteX4" fmla="*/ 2752534 w 4367464"/>
              <a:gd name="connsiteY4" fmla="*/ 6850757 h 6858000"/>
              <a:gd name="connsiteX5" fmla="*/ 0 w 4367464"/>
              <a:gd name="connsiteY5" fmla="*/ 3296654 h 6858000"/>
              <a:gd name="connsiteX6" fmla="*/ 1920467 w 4367464"/>
              <a:gd name="connsiteY6" fmla="*/ 69927 h 6858000"/>
              <a:gd name="connsiteX7" fmla="*/ 2056998 w 4367464"/>
              <a:gd name="connsiteY7" fmla="*/ 0 h 6858000"/>
              <a:gd name="connsiteX0" fmla="*/ 2056998 w 3981702"/>
              <a:gd name="connsiteY0" fmla="*/ 28575 h 6886575"/>
              <a:gd name="connsiteX1" fmla="*/ 3881689 w 3981702"/>
              <a:gd name="connsiteY1" fmla="*/ 0 h 6886575"/>
              <a:gd name="connsiteX2" fmla="*/ 3981702 w 3981702"/>
              <a:gd name="connsiteY2" fmla="*/ 6872287 h 6886575"/>
              <a:gd name="connsiteX3" fmla="*/ 2783919 w 3981702"/>
              <a:gd name="connsiteY3" fmla="*/ 6886575 h 6886575"/>
              <a:gd name="connsiteX4" fmla="*/ 2752534 w 3981702"/>
              <a:gd name="connsiteY4" fmla="*/ 6879332 h 6886575"/>
              <a:gd name="connsiteX5" fmla="*/ 0 w 3981702"/>
              <a:gd name="connsiteY5" fmla="*/ 3325229 h 6886575"/>
              <a:gd name="connsiteX6" fmla="*/ 1920467 w 3981702"/>
              <a:gd name="connsiteY6" fmla="*/ 98502 h 6886575"/>
              <a:gd name="connsiteX7" fmla="*/ 2056998 w 3981702"/>
              <a:gd name="connsiteY7" fmla="*/ 28575 h 6886575"/>
              <a:gd name="connsiteX0" fmla="*/ 2056998 w 3981702"/>
              <a:gd name="connsiteY0" fmla="*/ 14287 h 6872287"/>
              <a:gd name="connsiteX1" fmla="*/ 3967414 w 3981702"/>
              <a:gd name="connsiteY1" fmla="*/ 0 h 6872287"/>
              <a:gd name="connsiteX2" fmla="*/ 3981702 w 3981702"/>
              <a:gd name="connsiteY2" fmla="*/ 6857999 h 6872287"/>
              <a:gd name="connsiteX3" fmla="*/ 2783919 w 3981702"/>
              <a:gd name="connsiteY3" fmla="*/ 6872287 h 6872287"/>
              <a:gd name="connsiteX4" fmla="*/ 2752534 w 3981702"/>
              <a:gd name="connsiteY4" fmla="*/ 6865044 h 6872287"/>
              <a:gd name="connsiteX5" fmla="*/ 0 w 3981702"/>
              <a:gd name="connsiteY5" fmla="*/ 3310941 h 6872287"/>
              <a:gd name="connsiteX6" fmla="*/ 1920467 w 3981702"/>
              <a:gd name="connsiteY6" fmla="*/ 84214 h 6872287"/>
              <a:gd name="connsiteX7" fmla="*/ 2056998 w 3981702"/>
              <a:gd name="connsiteY7" fmla="*/ 14287 h 6872287"/>
              <a:gd name="connsiteX0" fmla="*/ 2056998 w 4039095"/>
              <a:gd name="connsiteY0" fmla="*/ 14287 h 6872287"/>
              <a:gd name="connsiteX1" fmla="*/ 4038852 w 4039095"/>
              <a:gd name="connsiteY1" fmla="*/ 0 h 6872287"/>
              <a:gd name="connsiteX2" fmla="*/ 3981702 w 4039095"/>
              <a:gd name="connsiteY2" fmla="*/ 6857999 h 6872287"/>
              <a:gd name="connsiteX3" fmla="*/ 2783919 w 4039095"/>
              <a:gd name="connsiteY3" fmla="*/ 6872287 h 6872287"/>
              <a:gd name="connsiteX4" fmla="*/ 2752534 w 4039095"/>
              <a:gd name="connsiteY4" fmla="*/ 6865044 h 6872287"/>
              <a:gd name="connsiteX5" fmla="*/ 0 w 4039095"/>
              <a:gd name="connsiteY5" fmla="*/ 3310941 h 6872287"/>
              <a:gd name="connsiteX6" fmla="*/ 1920467 w 4039095"/>
              <a:gd name="connsiteY6" fmla="*/ 84214 h 6872287"/>
              <a:gd name="connsiteX7" fmla="*/ 2056998 w 4039095"/>
              <a:gd name="connsiteY7" fmla="*/ 14287 h 6872287"/>
              <a:gd name="connsiteX0" fmla="*/ 2056998 w 3981702"/>
              <a:gd name="connsiteY0" fmla="*/ 0 h 6858000"/>
              <a:gd name="connsiteX1" fmla="*/ 3953127 w 3981702"/>
              <a:gd name="connsiteY1" fmla="*/ 0 h 6858000"/>
              <a:gd name="connsiteX2" fmla="*/ 3981702 w 3981702"/>
              <a:gd name="connsiteY2" fmla="*/ 6843712 h 6858000"/>
              <a:gd name="connsiteX3" fmla="*/ 2783919 w 3981702"/>
              <a:gd name="connsiteY3" fmla="*/ 6858000 h 6858000"/>
              <a:gd name="connsiteX4" fmla="*/ 2752534 w 3981702"/>
              <a:gd name="connsiteY4" fmla="*/ 6850757 h 6858000"/>
              <a:gd name="connsiteX5" fmla="*/ 0 w 3981702"/>
              <a:gd name="connsiteY5" fmla="*/ 3296654 h 6858000"/>
              <a:gd name="connsiteX6" fmla="*/ 1920467 w 3981702"/>
              <a:gd name="connsiteY6" fmla="*/ 69927 h 6858000"/>
              <a:gd name="connsiteX7" fmla="*/ 2056998 w 3981702"/>
              <a:gd name="connsiteY7" fmla="*/ 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3981702" h="6858000">
                <a:moveTo>
                  <a:pt x="2056998" y="0"/>
                </a:moveTo>
                <a:lnTo>
                  <a:pt x="3953127" y="0"/>
                </a:lnTo>
                <a:cubicBezTo>
                  <a:pt x="3957890" y="2286000"/>
                  <a:pt x="3976939" y="4557712"/>
                  <a:pt x="3981702" y="6843712"/>
                </a:cubicBezTo>
                <a:lnTo>
                  <a:pt x="2783919" y="6858000"/>
                </a:lnTo>
                <a:lnTo>
                  <a:pt x="2752534" y="6850757"/>
                </a:lnTo>
                <a:cubicBezTo>
                  <a:pt x="1169639" y="6443496"/>
                  <a:pt x="0" y="5006667"/>
                  <a:pt x="0" y="3296654"/>
                </a:cubicBezTo>
                <a:cubicBezTo>
                  <a:pt x="0" y="1903310"/>
                  <a:pt x="776551" y="691340"/>
                  <a:pt x="1920467" y="69927"/>
                </a:cubicBezTo>
                <a:lnTo>
                  <a:pt x="2056998" y="0"/>
                </a:lnTo>
                <a:close/>
              </a:path>
            </a:pathLst>
          </a:custGeom>
          <a:solidFill>
            <a:schemeClr val="accent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pic>
        <p:nvPicPr>
          <p:cNvPr id="7" name="Graphic 6" descr="Illustration of a pencil character ">
            <a:extLst>
              <a:ext uri="{FF2B5EF4-FFF2-40B4-BE49-F238E27FC236}">
                <a16:creationId xmlns:a16="http://schemas.microsoft.com/office/drawing/2014/main" id="{222ABB80-F4BD-D04A-9014-C1E1AC2799E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rot="492209">
            <a:off x="715004" y="1795108"/>
            <a:ext cx="1915595" cy="3267784"/>
          </a:xfrm>
          <a:prstGeom prst="rect">
            <a:avLst/>
          </a:prstGeom>
        </p:spPr>
      </p:pic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D7550585-CA92-EB41-9898-BB8983638AD6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389120" y="1970358"/>
            <a:ext cx="6858000" cy="4233672"/>
          </a:xfrm>
        </p:spPr>
        <p:txBody>
          <a:bodyPr/>
          <a:lstStyle/>
          <a:p>
            <a:pPr marL="342900" indent="-342900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dirty="0"/>
              <a:t>Explain how the school addresses academic and                  behavioral problems.</a:t>
            </a:r>
          </a:p>
          <a:p>
            <a:pPr marL="342900" indent="-342900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dirty="0"/>
              <a:t>Outline the school's policies regarding tardiness, absence,       and discipline. </a:t>
            </a:r>
          </a:p>
          <a:p>
            <a:pPr marL="342900" indent="-342900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dirty="0"/>
              <a:t>Provide policy information about:</a:t>
            </a:r>
          </a:p>
          <a:p>
            <a:pPr marL="800100" lvl="1" indent="-342900">
              <a:lnSpc>
                <a:spcPts val="2800"/>
              </a:lnSpc>
              <a:buFont typeface="Courier New" panose="02070309020205020404" pitchFamily="49" charset="0"/>
              <a:buChar char="o"/>
            </a:pPr>
            <a:r>
              <a:rPr lang="en-US" sz="1800" dirty="0">
                <a:solidFill>
                  <a:schemeClr val="bg1"/>
                </a:solidFill>
              </a:rPr>
              <a:t>School cancellations for bad weather and other reasons. </a:t>
            </a:r>
          </a:p>
          <a:p>
            <a:pPr marL="800100" lvl="1" indent="-342900">
              <a:lnSpc>
                <a:spcPts val="2800"/>
              </a:lnSpc>
              <a:buFont typeface="Courier New" panose="02070309020205020404" pitchFamily="49" charset="0"/>
              <a:buChar char="o"/>
            </a:pPr>
            <a:r>
              <a:rPr lang="en-US" sz="1800" dirty="0">
                <a:solidFill>
                  <a:schemeClr val="bg1"/>
                </a:solidFill>
              </a:rPr>
              <a:t>Emergency procedures.</a:t>
            </a:r>
          </a:p>
          <a:p>
            <a:pPr marL="800100" lvl="1" indent="-342900">
              <a:lnSpc>
                <a:spcPts val="2800"/>
              </a:lnSpc>
              <a:buFont typeface="Courier New" panose="02070309020205020404" pitchFamily="49" charset="0"/>
              <a:buChar char="o"/>
            </a:pPr>
            <a:r>
              <a:rPr lang="en-US" sz="1800" dirty="0">
                <a:solidFill>
                  <a:schemeClr val="bg1"/>
                </a:solidFill>
              </a:rPr>
              <a:t>Transportation. </a:t>
            </a:r>
          </a:p>
          <a:p>
            <a:pPr marL="800100" lvl="1" indent="-342900">
              <a:lnSpc>
                <a:spcPts val="2800"/>
              </a:lnSpc>
              <a:buFont typeface="Courier New" panose="02070309020205020404" pitchFamily="49" charset="0"/>
              <a:buChar char="o"/>
            </a:pPr>
            <a:r>
              <a:rPr lang="en-US" sz="1800" dirty="0">
                <a:solidFill>
                  <a:schemeClr val="bg1"/>
                </a:solidFill>
              </a:rPr>
              <a:t>After-school activities.</a:t>
            </a:r>
          </a:p>
          <a:p>
            <a:pPr marL="800100" lvl="1" indent="-342900">
              <a:lnSpc>
                <a:spcPts val="2800"/>
              </a:lnSpc>
              <a:buFont typeface="Courier New" panose="02070309020205020404" pitchFamily="49" charset="0"/>
              <a:buChar char="o"/>
            </a:pPr>
            <a:r>
              <a:rPr lang="en-US" sz="1800" dirty="0">
                <a:solidFill>
                  <a:schemeClr val="bg1"/>
                </a:solidFill>
              </a:rPr>
              <a:t>Volunteering. 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12335351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31489C1B-E610-4A9C-9D28-118BB1DC57A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Get Involved</a:t>
            </a:r>
          </a:p>
          <a:p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795168B-77B1-A847-B1E3-2433BEBFD31A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pPr marL="285750" indent="-285750" algn="l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dirty="0"/>
              <a:t>List opportunities for parents to become involved in volunteer programs, advisory councils, and the PTA.</a:t>
            </a:r>
          </a:p>
          <a:p>
            <a:pPr marL="285750" indent="-285750" algn="l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dirty="0"/>
              <a:t>Provide sign-up sheets for parents who are interested in helping to plan parties or special projects for your class. </a:t>
            </a:r>
          </a:p>
          <a:p>
            <a:endParaRPr lang="en-US" dirty="0"/>
          </a:p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0563969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54E16C4-8E88-4788-939C-687DC13FBBA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Questions?</a:t>
            </a:r>
          </a:p>
        </p:txBody>
      </p:sp>
      <p:sp>
        <p:nvSpPr>
          <p:cNvPr id="6" name="Oval 5">
            <a:extLst>
              <a:ext uri="{FF2B5EF4-FFF2-40B4-BE49-F238E27FC236}">
                <a16:creationId xmlns:a16="http://schemas.microsoft.com/office/drawing/2014/main" id="{1B916BCB-384D-4A08-BEE7-8E8B4C216B7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652070" y="1714500"/>
            <a:ext cx="3429000" cy="3429000"/>
          </a:xfrm>
          <a:prstGeom prst="ellipse">
            <a:avLst/>
          </a:pr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pic>
        <p:nvPicPr>
          <p:cNvPr id="10" name="Graphic 9" descr="Illustration of a green pencil sharpener character ">
            <a:extLst>
              <a:ext uri="{FF2B5EF4-FFF2-40B4-BE49-F238E27FC236}">
                <a16:creationId xmlns:a16="http://schemas.microsoft.com/office/drawing/2014/main" id="{A5A4FC33-D142-4E28-8346-35D781135E3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H="1">
            <a:off x="1580273" y="2306952"/>
            <a:ext cx="1572593" cy="2244095"/>
          </a:xfrm>
          <a:prstGeom prst="rect">
            <a:avLst/>
          </a:prstGeom>
        </p:spPr>
      </p:pic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C6CC9A77-60CE-4D42-8E97-990157A99D3E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389120" y="1958784"/>
            <a:ext cx="6858000" cy="4233672"/>
          </a:xfrm>
        </p:spPr>
        <p:txBody>
          <a:bodyPr/>
          <a:lstStyle/>
          <a:p>
            <a:pPr marL="285750" indent="-285750" algn="l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sz="1800" dirty="0">
                <a:solidFill>
                  <a:schemeClr val="bg1"/>
                </a:solidFill>
              </a:rPr>
              <a:t>Take questions from parents.</a:t>
            </a:r>
          </a:p>
          <a:p>
            <a:pPr marL="285750" indent="-285750" algn="l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sz="1800" dirty="0">
                <a:solidFill>
                  <a:schemeClr val="bg1"/>
                </a:solidFill>
              </a:rPr>
              <a:t>Ask parents to fill out a questionnaire about their child. </a:t>
            </a:r>
          </a:p>
          <a:p>
            <a:pPr marL="742950" lvl="1" indent="-285750" algn="l">
              <a:lnSpc>
                <a:spcPts val="2800"/>
              </a:lnSpc>
              <a:buFont typeface="Courier New" panose="02070309020205020404" pitchFamily="49" charset="0"/>
              <a:buChar char="o"/>
            </a:pPr>
            <a:r>
              <a:rPr lang="en-US" sz="1800" dirty="0">
                <a:solidFill>
                  <a:schemeClr val="bg1"/>
                </a:solidFill>
              </a:rPr>
              <a:t>Have them describe areas in which they would like to see their child improve.</a:t>
            </a:r>
          </a:p>
          <a:p>
            <a:pPr marL="742950" lvl="1" indent="-285750" algn="l">
              <a:lnSpc>
                <a:spcPts val="2800"/>
              </a:lnSpc>
              <a:buFont typeface="Courier New" panose="02070309020205020404" pitchFamily="49" charset="0"/>
              <a:buChar char="o"/>
            </a:pPr>
            <a:r>
              <a:rPr lang="en-US" sz="1800" dirty="0">
                <a:solidFill>
                  <a:schemeClr val="bg1"/>
                </a:solidFill>
              </a:rPr>
              <a:t>Have them describe their child's personality, interests, and talents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600515555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2E089901-0028-451D-BEFF-E66F1CA09E5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Handouts</a:t>
            </a:r>
          </a:p>
          <a:p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D3379B97-A3DA-7541-9D49-39EC686F9E3F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pPr marL="285750" indent="-285750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dirty="0"/>
              <a:t>Translate handouts for parents for whom English is a second language.</a:t>
            </a:r>
          </a:p>
          <a:p>
            <a:pPr marL="285750" indent="-285750">
              <a:lnSpc>
                <a:spcPts val="2800"/>
              </a:lnSpc>
              <a:buFont typeface="Arial" panose="020B0604020202020204" pitchFamily="34" charset="0"/>
              <a:buChar char="•"/>
            </a:pPr>
            <a:r>
              <a:rPr lang="en-US" dirty="0"/>
              <a:t>Handouts might include:</a:t>
            </a:r>
          </a:p>
          <a:p>
            <a:pPr marL="742950" lvl="1" indent="-285750">
              <a:lnSpc>
                <a:spcPts val="2800"/>
              </a:lnSpc>
              <a:buFont typeface="Courier New" panose="02070309020205020404" pitchFamily="49" charset="0"/>
              <a:buChar char="o"/>
            </a:pPr>
            <a:r>
              <a:rPr lang="en-US" sz="18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A list of school phone numbers, e-mail addresses, and Web site addresses.</a:t>
            </a:r>
          </a:p>
          <a:p>
            <a:pPr marL="742950" lvl="1" indent="-285750">
              <a:lnSpc>
                <a:spcPts val="2800"/>
              </a:lnSpc>
              <a:buFont typeface="Courier New" panose="02070309020205020404" pitchFamily="49" charset="0"/>
              <a:buChar char="o"/>
            </a:pPr>
            <a:r>
              <a:rPr lang="en-US" sz="18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Copies of classroom and school policies.</a:t>
            </a:r>
          </a:p>
          <a:p>
            <a:pPr marL="742950" lvl="1" indent="-285750">
              <a:lnSpc>
                <a:spcPts val="2800"/>
              </a:lnSpc>
              <a:buFont typeface="Courier New" panose="02070309020205020404" pitchFamily="49" charset="0"/>
              <a:buChar char="o"/>
            </a:pPr>
            <a:r>
              <a:rPr lang="en-US" sz="18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A list of materials that children will need for class. </a:t>
            </a:r>
          </a:p>
          <a:p>
            <a:endParaRPr lang="en-US" dirty="0"/>
          </a:p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669335291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back to school">
      <a:dk1>
        <a:sysClr val="windowText" lastClr="000000"/>
      </a:dk1>
      <a:lt1>
        <a:sysClr val="window" lastClr="FFFFFF"/>
      </a:lt1>
      <a:dk2>
        <a:srgbClr val="445EA2"/>
      </a:dk2>
      <a:lt2>
        <a:srgbClr val="EBEBEB"/>
      </a:lt2>
      <a:accent1>
        <a:srgbClr val="4495A2"/>
      </a:accent1>
      <a:accent2>
        <a:srgbClr val="7CA655"/>
      </a:accent2>
      <a:accent3>
        <a:srgbClr val="DFB240"/>
      </a:accent3>
      <a:accent4>
        <a:srgbClr val="DF8C40"/>
      </a:accent4>
      <a:accent5>
        <a:srgbClr val="DF5D40"/>
      </a:accent5>
      <a:accent6>
        <a:srgbClr val="8760AD"/>
      </a:accent6>
      <a:hlink>
        <a:srgbClr val="DF5D40"/>
      </a:hlink>
      <a:folHlink>
        <a:srgbClr val="8760AD"/>
      </a:folHlink>
    </a:clrScheme>
    <a:fontScheme name="Custom 30">
      <a:majorFont>
        <a:latin typeface="Kristen ITC"/>
        <a:ea typeface=""/>
        <a:cs typeface=""/>
      </a:majorFont>
      <a:minorFont>
        <a:latin typeface="Quire Sans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penHousePresentation_Elementary_Win32_JB_v2" id="{76CC1F8F-1616-4FD5-B5D9-5288357CAB76}" vid="{CCFA5B03-57D1-4BF3-98DD-85D1A7F0AA1E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webextensions/_rels/taskpanes.xml.rels><?xml version="1.0" encoding="UTF-8" standalone="yes"?>
<Relationships xmlns="http://schemas.openxmlformats.org/package/2006/relationships"><Relationship Id="rId1" Type="http://schemas.microsoft.com/office/2011/relationships/webextension" Target="webextension1.xml"/></Relationships>
</file>

<file path=ppt/webextensions/taskpanes.xml><?xml version="1.0" encoding="utf-8"?>
<wetp:taskpanes xmlns:wetp="http://schemas.microsoft.com/office/webextensions/taskpanes/2010/11">
  <wetp:taskpane dockstate="right" visibility="0" width="700" row="5">
    <wetp:webextensionref xmlns:r="http://schemas.openxmlformats.org/officeDocument/2006/relationships" r:id="rId1"/>
  </wetp:taskpane>
</wetp:taskpanes>
</file>

<file path=ppt/webextensions/webextension1.xml><?xml version="1.0" encoding="utf-8"?>
<we:webextension xmlns:we="http://schemas.microsoft.com/office/webextensions/webextension/2010/11" id="{004EE7CA-01E4-4C36-A155-A254FEC02701}">
  <we:reference id="wa104178141" version="4.3.3.0" store="en-US" storeType="OMEX"/>
  <we:alternateReferences>
    <we:reference id="wa104178141" version="4.3.3.0" store="WA104178141" storeType="OMEX"/>
  </we:alternateReferences>
  <we:properties/>
  <we:bindings/>
  <we:snapshot xmlns:r="http://schemas.openxmlformats.org/officeDocument/2006/relationships"/>
</we:webextension>
</file>

<file path=customXml/_rels/item1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1.xml"/></Relationships>
</file>

<file path=customXml/_rels/item2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2.xml"/></Relationships>
</file>

<file path=customXml/_rels/item3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3.xml"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2" ma:contentTypeDescription="Create a new document." ma:contentTypeScope="" ma:versionID="426e97fa315356fffbdcd9876fe988c2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14b8f0def80e6d70ce3def20c90759ae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  <xsd:element ref="ns2:Status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  <xsd:element name="Status" ma:index="19" nillable="true" ma:displayName="Status" ma:default="Not started" ma:format="Dropdown" ma:internalName="Status">
      <xsd:simpleType>
        <xsd:restriction base="dms:Choice">
          <xsd:enumeration value="Not started"/>
          <xsd:enumeration value="In Progress"/>
          <xsd:enumeration value="Completed"/>
        </xsd:restriction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Status xmlns="71af3243-3dd4-4a8d-8c0d-dd76da1f02a5">Not started</Status>
    <MediaServiceKeyPoints xmlns="71af3243-3dd4-4a8d-8c0d-dd76da1f02a5" xsi:nil="true"/>
  </documentManagement>
</p:properties>
</file>

<file path=customXml/itemProps1.xml><?xml version="1.0" encoding="utf-8"?>
<ds:datastoreItem xmlns:ds="http://schemas.openxmlformats.org/officeDocument/2006/customXml" ds:itemID="{60F07EB6-DDE3-49D2-9047-A171C0D29C2B}"/>
</file>

<file path=customXml/itemProps2.xml><?xml version="1.0" encoding="utf-8"?>
<ds:datastoreItem xmlns:ds="http://schemas.openxmlformats.org/officeDocument/2006/customXml" ds:itemID="{28431A9B-4B87-4F2F-AB9E-CAE6A6729B86}"/>
</file>

<file path=customXml/itemProps3.xml><?xml version="1.0" encoding="utf-8"?>
<ds:datastoreItem xmlns:ds="http://schemas.openxmlformats.org/officeDocument/2006/customXml" ds:itemID="{984EED2D-C894-47C4-9CDD-55EC03B2713B}"/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463</Words>
  <Application>Microsoft Office PowerPoint</Application>
  <PresentationFormat>Widescreen</PresentationFormat>
  <Paragraphs>57</Paragraphs>
  <Slides>10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5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10</vt:i4>
      </vt:variant>
    </vt:vector>
  </HeadingPairs>
  <TitlesOfParts>
    <vt:vector size="16" baseType="lpstr">
      <vt:lpstr>Arial</vt:lpstr>
      <vt:lpstr>Calibri</vt:lpstr>
      <vt:lpstr>Courier New</vt:lpstr>
      <vt:lpstr>Kristen ITC</vt:lpstr>
      <vt:lpstr>Quire Sans</vt:lpstr>
      <vt:lpstr>Office Theme</vt:lpstr>
      <vt:lpstr>Elm Elementary School </vt:lpstr>
      <vt:lpstr>Welcome Parents!</vt:lpstr>
      <vt:lpstr>Curriculum Goals</vt:lpstr>
      <vt:lpstr>In-class Activity</vt:lpstr>
      <vt:lpstr>Class Information</vt:lpstr>
      <vt:lpstr>Class Rules</vt:lpstr>
      <vt:lpstr>School Policies</vt:lpstr>
      <vt:lpstr>Get Involved </vt:lpstr>
      <vt:lpstr>Questions?</vt:lpstr>
      <vt:lpstr>Handouts 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2020-08-16T23:01:46Z</dcterms:created>
  <dcterms:modified xsi:type="dcterms:W3CDTF">2020-08-16T23:02:08Z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