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Bangers"/>
      <p:regular r:id="rId32"/>
    </p:embeddedFont>
    <p:embeddedFont>
      <p:font typeface="Bowlby One SC"/>
      <p:regular r:id="rId33"/>
    </p:embeddedFont>
    <p:embeddedFont>
      <p:font typeface="Comfortaa"/>
      <p:regular r:id="rId34"/>
      <p:bold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43CE769-FAC2-43C9-B3B6-7C18E6F103BC}">
  <a:tblStyle styleId="{343CE769-FAC2-43C9-B3B6-7C18E6F103B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BowlbyOneSC-regular.fntdata"/><Relationship Id="rId10" Type="http://schemas.openxmlformats.org/officeDocument/2006/relationships/slide" Target="slides/slide5.xml"/><Relationship Id="rId32" Type="http://schemas.openxmlformats.org/officeDocument/2006/relationships/font" Target="fonts/Bangers-regular.fntdata"/><Relationship Id="rId13" Type="http://schemas.openxmlformats.org/officeDocument/2006/relationships/slide" Target="slides/slide8.xml"/><Relationship Id="rId35" Type="http://schemas.openxmlformats.org/officeDocument/2006/relationships/font" Target="fonts/Comfortaa-bold.fntdata"/><Relationship Id="rId12" Type="http://schemas.openxmlformats.org/officeDocument/2006/relationships/slide" Target="slides/slide7.xml"/><Relationship Id="rId34" Type="http://schemas.openxmlformats.org/officeDocument/2006/relationships/font" Target="fonts/Comfortaa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7b8f9deab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7b8f9dea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17b8f9deab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7b8f9deab_0_78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7b8f9deab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17b8f9deab_0_78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8a134afeb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8a134af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38a134afeb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8eaef01f4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8eaef01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8eaef01f4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D96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Relationship Id="rId4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3.jpg"/><Relationship Id="rId4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Relationship Id="rId4" Type="http://schemas.openxmlformats.org/officeDocument/2006/relationships/image" Target="../media/image23.png"/><Relationship Id="rId5" Type="http://schemas.openxmlformats.org/officeDocument/2006/relationships/image" Target="../media/image2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jpg"/><Relationship Id="rId4" Type="http://schemas.openxmlformats.org/officeDocument/2006/relationships/image" Target="../media/image24.png"/><Relationship Id="rId5" Type="http://schemas.openxmlformats.org/officeDocument/2006/relationships/image" Target="../media/image2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jpg"/><Relationship Id="rId4" Type="http://schemas.openxmlformats.org/officeDocument/2006/relationships/image" Target="../media/image3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jpg"/><Relationship Id="rId4" Type="http://schemas.openxmlformats.org/officeDocument/2006/relationships/hyperlink" Target="https://pixabay.com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ueda Del Fuego, Fuegos Artificiales, Rueda, Sparks" id="64" name="Google Shape;64;p14"/>
          <p:cNvPicPr preferRelativeResize="0"/>
          <p:nvPr/>
        </p:nvPicPr>
        <p:blipFill rotWithShape="1">
          <a:blip r:embed="rId3">
            <a:alphaModFix/>
          </a:blip>
          <a:srcRect b="8" l="0" r="0" t="15617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type="ctrTitle"/>
          </p:nvPr>
        </p:nvSpPr>
        <p:spPr>
          <a:xfrm>
            <a:off x="685800" y="211962"/>
            <a:ext cx="7772400" cy="1102500"/>
          </a:xfrm>
          <a:prstGeom prst="rect">
            <a:avLst/>
          </a:prstGeom>
          <a:noFill/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solidFill>
                  <a:srgbClr val="E69138"/>
                </a:solidFill>
                <a:latin typeface="Bowlby One SC"/>
                <a:ea typeface="Bowlby One SC"/>
                <a:cs typeface="Bowlby One SC"/>
                <a:sym typeface="Bowlby One SC"/>
              </a:rPr>
              <a:t>PRESENTATION TITLE</a:t>
            </a:r>
            <a:endParaRPr sz="3600">
              <a:solidFill>
                <a:srgbClr val="E69138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 Luz, Túnel, Infierno, La Tristeza, Adoquines, Triste" id="132" name="Google Shape;132;p23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3"/>
          <p:cNvSpPr/>
          <p:nvPr/>
        </p:nvSpPr>
        <p:spPr>
          <a:xfrm>
            <a:off x="457200" y="2578463"/>
            <a:ext cx="3098700" cy="2188800"/>
          </a:xfrm>
          <a:prstGeom prst="flowChartConnector">
            <a:avLst/>
          </a:prstGeom>
          <a:solidFill>
            <a:srgbClr val="E6913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latin typeface="Bangers"/>
                <a:ea typeface="Bangers"/>
                <a:cs typeface="Bangers"/>
                <a:sym typeface="Bangers"/>
              </a:rPr>
              <a:t>LOREM IPSUM</a:t>
            </a:r>
            <a:endParaRPr b="1" sz="2000"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latin typeface="Bangers"/>
                <a:ea typeface="Bangers"/>
                <a:cs typeface="Bangers"/>
                <a:sym typeface="Bangers"/>
              </a:rPr>
              <a:t>Eodem modo typi, qui nunc nobis videntur parum clari.</a:t>
            </a:r>
            <a:endParaRPr sz="2000"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34" name="Google Shape;134;p23"/>
          <p:cNvSpPr txBox="1"/>
          <p:nvPr>
            <p:ph type="title"/>
          </p:nvPr>
        </p:nvSpPr>
        <p:spPr>
          <a:xfrm>
            <a:off x="457200" y="171450"/>
            <a:ext cx="7563000" cy="133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21540000" dist="19050">
              <a:srgbClr val="E69138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4000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INFOGRAPHIC</a:t>
            </a:r>
            <a:endParaRPr sz="4000">
              <a:solidFill>
                <a:srgbClr val="000000"/>
              </a:solidFill>
              <a:latin typeface="Bowlby One SC"/>
              <a:ea typeface="Bowlby One SC"/>
              <a:cs typeface="Bowlby One SC"/>
              <a:sym typeface="Bowlby One S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4000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diagram</a:t>
            </a:r>
            <a:endParaRPr i="0" sz="4000" u="none" cap="none" strike="noStrike">
              <a:solidFill>
                <a:srgbClr val="000000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35" name="Google Shape;135;p23"/>
          <p:cNvSpPr/>
          <p:nvPr/>
        </p:nvSpPr>
        <p:spPr>
          <a:xfrm>
            <a:off x="5674600" y="171438"/>
            <a:ext cx="3098700" cy="2188800"/>
          </a:xfrm>
          <a:prstGeom prst="flowChartConnector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latin typeface="Bangers"/>
                <a:ea typeface="Bangers"/>
                <a:cs typeface="Bangers"/>
                <a:sym typeface="Bangers"/>
              </a:rPr>
              <a:t>LOREM IPSUM</a:t>
            </a:r>
            <a:endParaRPr b="1" sz="2000"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latin typeface="Bangers"/>
                <a:ea typeface="Bangers"/>
                <a:cs typeface="Bangers"/>
                <a:sym typeface="Bangers"/>
              </a:rPr>
              <a:t>Eodem modo typi, qui nunc nobis videntur parum clari.</a:t>
            </a:r>
            <a:endParaRPr sz="2000"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36" name="Google Shape;136;p23"/>
          <p:cNvSpPr/>
          <p:nvPr/>
        </p:nvSpPr>
        <p:spPr>
          <a:xfrm>
            <a:off x="5674600" y="2578463"/>
            <a:ext cx="3098700" cy="2188800"/>
          </a:xfrm>
          <a:prstGeom prst="flowChartConnector">
            <a:avLst/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latin typeface="Bangers"/>
                <a:ea typeface="Bangers"/>
                <a:cs typeface="Bangers"/>
                <a:sym typeface="Bangers"/>
              </a:rPr>
              <a:t>LOREM IPSUM</a:t>
            </a:r>
            <a:endParaRPr b="1" sz="2000"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latin typeface="Bangers"/>
                <a:ea typeface="Bangers"/>
                <a:cs typeface="Bangers"/>
                <a:sym typeface="Bangers"/>
              </a:rPr>
              <a:t>Eodem modo typi, qui nunc nobis videntur parum clari.</a:t>
            </a:r>
            <a:endParaRPr sz="2000"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parks, Fuego, Luz, Caliente, Rojo, Amarillo" id="141" name="Google Shape;141;p24"/>
          <p:cNvPicPr preferRelativeResize="0"/>
          <p:nvPr/>
        </p:nvPicPr>
        <p:blipFill rotWithShape="1">
          <a:blip r:embed="rId3">
            <a:alphaModFix/>
          </a:blip>
          <a:srcRect b="15519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three columns text</a:t>
            </a:r>
            <a:endParaRPr i="0" sz="3600" u="none" cap="none" strike="noStrike">
              <a:solidFill>
                <a:srgbClr val="000000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graphicFrame>
        <p:nvGraphicFramePr>
          <p:cNvPr id="143" name="Google Shape;143;p24"/>
          <p:cNvGraphicFramePr/>
          <p:nvPr/>
        </p:nvGraphicFramePr>
        <p:xfrm>
          <a:off x="457200" y="187606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{343CE769-FAC2-43C9-B3B6-7C18E6F103BC}</a:tableStyleId>
              </a:tblPr>
              <a:tblGrid>
                <a:gridCol w="2767850"/>
                <a:gridCol w="2667950"/>
                <a:gridCol w="2667950"/>
              </a:tblGrid>
              <a:tr h="2394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less is more</a:t>
                      </a:r>
                      <a:endParaRPr b="1" sz="14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The less information you give, better remember your audience. Create shorts and concise messages.</a:t>
                      </a:r>
                      <a:endParaRPr sz="14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use the contrast</a:t>
                      </a:r>
                      <a:endParaRPr sz="14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The contrast gives you the option to call attention to what you want to highlight. Use the size, colour, composition. </a:t>
                      </a:r>
                      <a:endParaRPr b="1" sz="14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use a good template</a:t>
                      </a:r>
                      <a:endParaRPr sz="14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You must choose a template that suits the type of work your are about to submit.</a:t>
                      </a:r>
                      <a:endParaRPr sz="14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/>
          <p:nvPr>
            <p:ph type="title"/>
          </p:nvPr>
        </p:nvSpPr>
        <p:spPr>
          <a:xfrm>
            <a:off x="647700" y="1695450"/>
            <a:ext cx="40386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A good image in your presentation is worth a thousand words.</a:t>
            </a:r>
            <a:endParaRPr sz="2400">
              <a:solidFill>
                <a:srgbClr val="00000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Choose good themes for your presentations.</a:t>
            </a:r>
            <a:endParaRPr sz="2400">
              <a:solidFill>
                <a:srgbClr val="000000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descr="Fuego, Llamas, Sparkler, Sparks, Luz" id="149" name="Google Shape;149;p25"/>
          <p:cNvPicPr preferRelativeResize="0"/>
          <p:nvPr/>
        </p:nvPicPr>
        <p:blipFill rotWithShape="1">
          <a:blip r:embed="rId3">
            <a:alphaModFix/>
          </a:blip>
          <a:srcRect b="0" l="31784" r="26754" t="0"/>
          <a:stretch/>
        </p:blipFill>
        <p:spPr>
          <a:xfrm>
            <a:off x="5353050" y="4850"/>
            <a:ext cx="3790951" cy="51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5"/>
          <p:cNvSpPr txBox="1"/>
          <p:nvPr/>
        </p:nvSpPr>
        <p:spPr>
          <a:xfrm>
            <a:off x="457200" y="20598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latin typeface="Bowlby One SC"/>
                <a:ea typeface="Bowlby One SC"/>
                <a:cs typeface="Bowlby One SC"/>
                <a:sym typeface="Bowlby One SC"/>
              </a:rPr>
              <a:t>USe of images</a:t>
            </a:r>
            <a:endParaRPr sz="36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/>
          <p:nvPr>
            <p:ph type="title"/>
          </p:nvPr>
        </p:nvSpPr>
        <p:spPr>
          <a:xfrm>
            <a:off x="4500900" y="1652963"/>
            <a:ext cx="4352400" cy="183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With a good image you can explain a complex concept in a simple way.</a:t>
            </a:r>
            <a:endParaRPr i="0" sz="2400" u="none" cap="none" strike="noStrike">
              <a:solidFill>
                <a:srgbClr val="000000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56" name="Google Shape;156;p2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pic>
        <p:nvPicPr>
          <p:cNvPr descr="Auge, Fuegos Artificiales, American, Cuatro De Julio" id="157" name="Google Shape;157;p26"/>
          <p:cNvPicPr preferRelativeResize="0"/>
          <p:nvPr/>
        </p:nvPicPr>
        <p:blipFill rotWithShape="1">
          <a:blip r:embed="rId3">
            <a:alphaModFix/>
          </a:blip>
          <a:srcRect b="0" l="23577" r="23582" t="0"/>
          <a:stretch/>
        </p:blipFill>
        <p:spPr>
          <a:xfrm>
            <a:off x="0" y="-25"/>
            <a:ext cx="4076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6"/>
          <p:cNvSpPr txBox="1"/>
          <p:nvPr/>
        </p:nvSpPr>
        <p:spPr>
          <a:xfrm>
            <a:off x="4210200" y="196275"/>
            <a:ext cx="4933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latin typeface="Bowlby One SC"/>
                <a:ea typeface="Bowlby One SC"/>
                <a:cs typeface="Bowlby One SC"/>
                <a:sym typeface="Bowlby One SC"/>
              </a:rPr>
              <a:t>USe of images</a:t>
            </a:r>
            <a:endParaRPr sz="36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egos Artificiales, Oscuro, Luz, Fuego, Llama, Noche" id="164" name="Google Shape;164;p27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7"/>
          <p:cNvSpPr txBox="1"/>
          <p:nvPr/>
        </p:nvSpPr>
        <p:spPr>
          <a:xfrm>
            <a:off x="0" y="4340550"/>
            <a:ext cx="91440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a good image impact our audience</a:t>
            </a:r>
            <a:endParaRPr sz="2400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egos Artificiales, Noche, Celebración, Nuevo, Año" id="170" name="Google Shape;170;p28"/>
          <p:cNvPicPr preferRelativeResize="0"/>
          <p:nvPr/>
        </p:nvPicPr>
        <p:blipFill rotWithShape="1">
          <a:blip r:embed="rId3">
            <a:alphaModFix/>
          </a:blip>
          <a:srcRect b="15618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8"/>
          <p:cNvSpPr txBox="1"/>
          <p:nvPr>
            <p:ph type="title"/>
          </p:nvPr>
        </p:nvSpPr>
        <p:spPr>
          <a:xfrm>
            <a:off x="522000" y="20599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i="0" lang="es-ES" sz="3600" u="none" cap="none" strike="noStrike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US</a:t>
            </a:r>
            <a:r>
              <a:rPr lang="es-ES" sz="3600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e of tables</a:t>
            </a:r>
            <a:endParaRPr i="0" sz="3600" u="none" cap="none" strike="noStrike">
              <a:solidFill>
                <a:srgbClr val="000000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72" name="Google Shape;172;p28"/>
          <p:cNvSpPr txBox="1"/>
          <p:nvPr>
            <p:ph idx="1" type="body"/>
          </p:nvPr>
        </p:nvSpPr>
        <p:spPr>
          <a:xfrm>
            <a:off x="1009650" y="4362450"/>
            <a:ext cx="7124700" cy="5145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The tables are very useful for displaying information ordered.</a:t>
            </a:r>
            <a:endParaRPr i="0" sz="2400" u="none" cap="none" strike="noStrike">
              <a:solidFill>
                <a:srgbClr val="000000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graphicFrame>
        <p:nvGraphicFramePr>
          <p:cNvPr id="173" name="Google Shape;173;p28"/>
          <p:cNvGraphicFramePr/>
          <p:nvPr/>
        </p:nvGraphicFramePr>
        <p:xfrm>
          <a:off x="457225" y="17594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{343CE769-FAC2-43C9-B3B6-7C18E6F103BC}</a:tableStyleId>
              </a:tblPr>
              <a:tblGrid>
                <a:gridCol w="1333400"/>
                <a:gridCol w="2198150"/>
                <a:gridCol w="3245675"/>
                <a:gridCol w="1517150"/>
              </a:tblGrid>
              <a:tr h="473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CAPITAL</a:t>
                      </a:r>
                      <a:endParaRPr b="1"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citizens (milions)</a:t>
                      </a:r>
                      <a:endParaRPr b="1"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currency</a:t>
                      </a:r>
                      <a:endParaRPr b="1"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D0E0E3"/>
                    </a:solidFill>
                  </a:tcPr>
                </a:tc>
              </a:tr>
              <a:tr h="41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MÉXICO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CIUDAD DE MÉXICO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122 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PESO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FCE5CD"/>
                    </a:solidFill>
                  </a:tcPr>
                </a:tc>
              </a:tr>
              <a:tr h="41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USA</a:t>
                      </a:r>
                      <a:endParaRPr b="1"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WASHINGTON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270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DOLlAR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FCE5CD"/>
                    </a:solidFill>
                  </a:tcPr>
                </a:tc>
              </a:tr>
              <a:tr h="411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germany</a:t>
                      </a:r>
                      <a:endParaRPr b="1"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BERLIN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82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EURO</a:t>
                      </a:r>
                      <a:endParaRPr sz="22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 anchor="ctr">
                    <a:solidFill>
                      <a:srgbClr val="FCE5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>
            <p:ph idx="1" type="body"/>
          </p:nvPr>
        </p:nvSpPr>
        <p:spPr>
          <a:xfrm>
            <a:off x="228600" y="1346288"/>
            <a:ext cx="52674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Graphics help us to understand the relationships between numerical values</a:t>
            </a:r>
            <a:r>
              <a:rPr i="0" lang="es-ES" sz="2400" u="none" cap="none" strike="noStrike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.</a:t>
            </a:r>
            <a:endParaRPr i="0" sz="2400" u="none" cap="none" strike="noStrike">
              <a:solidFill>
                <a:srgbClr val="000000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79" name="Google Shape;179;p29"/>
          <p:cNvSpPr txBox="1"/>
          <p:nvPr>
            <p:ph type="title"/>
          </p:nvPr>
        </p:nvSpPr>
        <p:spPr>
          <a:xfrm>
            <a:off x="2286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i="0" lang="es-ES" sz="3600" u="none" cap="none" strike="noStrike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US</a:t>
            </a:r>
            <a:r>
              <a:rPr lang="es-ES" sz="3600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E OF GRAPHICS</a:t>
            </a:r>
            <a:r>
              <a:rPr i="0" lang="es-ES" sz="3600" u="none" cap="none" strike="noStrike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 </a:t>
            </a:r>
            <a:endParaRPr i="0" sz="3600" u="none" cap="none" strike="noStrike">
              <a:solidFill>
                <a:srgbClr val="000000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id="180" name="Google Shape;180;p29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653" y="2460799"/>
            <a:ext cx="3487000" cy="215615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9"/>
          <p:cNvSpPr txBox="1"/>
          <p:nvPr/>
        </p:nvSpPr>
        <p:spPr>
          <a:xfrm>
            <a:off x="52800" y="4738800"/>
            <a:ext cx="44967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latin typeface="Bangers"/>
                <a:ea typeface="Bangers"/>
                <a:cs typeface="Bangers"/>
                <a:sym typeface="Bangers"/>
              </a:rPr>
              <a:t>YOU CAN ADD GRAPHICS FROM</a:t>
            </a:r>
            <a:r>
              <a:rPr lang="es-ES" sz="1800">
                <a:latin typeface="Bangers"/>
                <a:ea typeface="Bangers"/>
                <a:cs typeface="Bangers"/>
                <a:sym typeface="Bangers"/>
              </a:rPr>
              <a:t> </a:t>
            </a:r>
            <a:r>
              <a:rPr lang="es-ES" sz="1800" u="sng">
                <a:latin typeface="Bangers"/>
                <a:ea typeface="Bangers"/>
                <a:cs typeface="Bangers"/>
                <a:sym typeface="Bangers"/>
                <a:hlinkClick r:id="rId4"/>
              </a:rPr>
              <a:t>Google Sheets </a:t>
            </a:r>
            <a:endParaRPr sz="1800"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descr="Sparks, Fuegos Artificiales, Soldadura, Industriales" id="182" name="Google Shape;182;p29"/>
          <p:cNvPicPr preferRelativeResize="0"/>
          <p:nvPr/>
        </p:nvPicPr>
        <p:blipFill rotWithShape="1">
          <a:blip r:embed="rId5">
            <a:alphaModFix/>
          </a:blip>
          <a:srcRect b="0" l="0" r="0" t="12010"/>
          <a:stretch/>
        </p:blipFill>
        <p:spPr>
          <a:xfrm>
            <a:off x="5257800" y="0"/>
            <a:ext cx="38862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egos Artificiales, Fuente, Noche, Luz, Fuego, Sparks" id="187" name="Google Shape;187;p30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FLOW CHARTS (process)</a:t>
            </a:r>
            <a:endParaRPr i="0" sz="3600" u="none" cap="none" strike="noStrike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grpSp>
        <p:nvGrpSpPr>
          <p:cNvPr id="189" name="Google Shape;189;p30"/>
          <p:cNvGrpSpPr/>
          <p:nvPr/>
        </p:nvGrpSpPr>
        <p:grpSpPr>
          <a:xfrm>
            <a:off x="5749377" y="1406492"/>
            <a:ext cx="2937429" cy="3253925"/>
            <a:chOff x="2402" y="1481028"/>
            <a:chExt cx="2937429" cy="4338567"/>
          </a:xfrm>
        </p:grpSpPr>
        <p:sp>
          <p:nvSpPr>
            <p:cNvPr id="190" name="Google Shape;190;p30"/>
            <p:cNvSpPr/>
            <p:nvPr/>
          </p:nvSpPr>
          <p:spPr>
            <a:xfrm>
              <a:off x="2411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000">
                <a:latin typeface="Bangers"/>
                <a:ea typeface="Bangers"/>
                <a:cs typeface="Bangers"/>
                <a:sym typeface="Bangers"/>
              </a:endParaRPr>
            </a:p>
          </p:txBody>
        </p:sp>
        <p:sp>
          <p:nvSpPr>
            <p:cNvPr id="191" name="Google Shape;191;p30"/>
            <p:cNvSpPr txBox="1"/>
            <p:nvPr/>
          </p:nvSpPr>
          <p:spPr>
            <a:xfrm>
              <a:off x="589895" y="1481028"/>
              <a:ext cx="1762452" cy="11749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3000">
                  <a:latin typeface="Bangers"/>
                  <a:ea typeface="Bangers"/>
                  <a:cs typeface="Bangers"/>
                  <a:sym typeface="Bangers"/>
                </a:rPr>
                <a:t>FIRST</a:t>
              </a:r>
              <a:endParaRPr sz="3000">
                <a:latin typeface="Bangers"/>
                <a:ea typeface="Bangers"/>
                <a:cs typeface="Bangers"/>
                <a:sym typeface="Bangers"/>
              </a:endParaRPr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2402" y="3062695"/>
              <a:ext cx="2937300" cy="1175100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000">
                <a:latin typeface="Bangers"/>
                <a:ea typeface="Bangers"/>
                <a:cs typeface="Bangers"/>
                <a:sym typeface="Bangers"/>
              </a:endParaRPr>
            </a:p>
          </p:txBody>
        </p:sp>
        <p:sp>
          <p:nvSpPr>
            <p:cNvPr id="193" name="Google Shape;193;p30"/>
            <p:cNvSpPr txBox="1"/>
            <p:nvPr/>
          </p:nvSpPr>
          <p:spPr>
            <a:xfrm>
              <a:off x="529263" y="3062697"/>
              <a:ext cx="18837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3000">
                  <a:latin typeface="Bangers"/>
                  <a:ea typeface="Bangers"/>
                  <a:cs typeface="Bangers"/>
                  <a:sym typeface="Bangers"/>
                </a:rPr>
                <a:t>SECOND</a:t>
              </a:r>
              <a:endParaRPr sz="3000">
                <a:latin typeface="Bangers"/>
                <a:ea typeface="Bangers"/>
                <a:cs typeface="Bangers"/>
                <a:sym typeface="Bangers"/>
              </a:endParaRPr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2405" y="4644495"/>
              <a:ext cx="2937300" cy="1175100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000">
                <a:latin typeface="Bangers"/>
                <a:ea typeface="Bangers"/>
                <a:cs typeface="Bangers"/>
                <a:sym typeface="Bangers"/>
              </a:endParaRPr>
            </a:p>
          </p:txBody>
        </p:sp>
        <p:sp>
          <p:nvSpPr>
            <p:cNvPr id="195" name="Google Shape;195;p30"/>
            <p:cNvSpPr txBox="1"/>
            <p:nvPr/>
          </p:nvSpPr>
          <p:spPr>
            <a:xfrm>
              <a:off x="589827" y="4644495"/>
              <a:ext cx="17625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3000">
                  <a:latin typeface="Bangers"/>
                  <a:ea typeface="Bangers"/>
                  <a:cs typeface="Bangers"/>
                  <a:sym typeface="Bangers"/>
                </a:rPr>
                <a:t>THIRD</a:t>
              </a:r>
              <a:endParaRPr sz="3000">
                <a:latin typeface="Bangers"/>
                <a:ea typeface="Bangers"/>
                <a:cs typeface="Bangers"/>
                <a:sym typeface="Bangers"/>
              </a:endParaRPr>
            </a:p>
          </p:txBody>
        </p:sp>
      </p:grpSp>
      <p:sp>
        <p:nvSpPr>
          <p:cNvPr id="196" name="Google Shape;196;p30"/>
          <p:cNvSpPr txBox="1"/>
          <p:nvPr/>
        </p:nvSpPr>
        <p:spPr>
          <a:xfrm>
            <a:off x="457200" y="1988413"/>
            <a:ext cx="3124200" cy="20901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Flowcharts are used to graphically represent the flow or sequences of simple routines.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ego, Negro, Noche, Llama, Fondo De Fuego, Calor" id="202" name="Google Shape;202;p31"/>
          <p:cNvPicPr preferRelativeResize="0"/>
          <p:nvPr/>
        </p:nvPicPr>
        <p:blipFill rotWithShape="1">
          <a:blip r:embed="rId3">
            <a:alphaModFix/>
          </a:blip>
          <a:srcRect b="12504" l="0" r="0" t="3121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MAPS</a:t>
            </a:r>
            <a:endParaRPr sz="3600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descr="fondos-presentaciones.png" id="204" name="Google Shape;204;p31"/>
          <p:cNvPicPr preferRelativeResize="0"/>
          <p:nvPr/>
        </p:nvPicPr>
        <p:blipFill rotWithShape="1">
          <a:blip r:embed="rId4">
            <a:alphaModFix/>
          </a:blip>
          <a:srcRect b="69" l="0" r="0" t="69"/>
          <a:stretch/>
        </p:blipFill>
        <p:spPr>
          <a:xfrm>
            <a:off x="864500" y="978678"/>
            <a:ext cx="7414999" cy="378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rga Exposición, Luz, Noche, Ciudad, Cámara, Fuego" id="209" name="Google Shape;209;p32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2"/>
          <p:cNvSpPr txBox="1"/>
          <p:nvPr>
            <p:ph idx="1" type="body"/>
          </p:nvPr>
        </p:nvSpPr>
        <p:spPr>
          <a:xfrm>
            <a:off x="696025" y="1756951"/>
            <a:ext cx="3930300" cy="16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Below we provide a set of slides for your Apps or Web presentations.</a:t>
            </a:r>
            <a:endParaRPr i="0" sz="2400" u="none" cap="none" strike="noStrike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211" name="Google Shape;211;p32"/>
          <p:cNvSpPr txBox="1"/>
          <p:nvPr>
            <p:ph type="title"/>
          </p:nvPr>
        </p:nvSpPr>
        <p:spPr>
          <a:xfrm>
            <a:off x="606388" y="320294"/>
            <a:ext cx="7931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TECHNOLOGY PRESENTATION</a:t>
            </a:r>
            <a:endParaRPr i="0" sz="3600" u="none" cap="none" strike="noStrike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descr="imagen-fondo-plantilla.jpg" id="212" name="Google Shape;212;p32"/>
          <p:cNvPicPr preferRelativeResize="0"/>
          <p:nvPr/>
        </p:nvPicPr>
        <p:blipFill rotWithShape="1">
          <a:blip r:embed="rId4">
            <a:alphaModFix/>
          </a:blip>
          <a:srcRect b="0" l="15142" r="15142" t="0"/>
          <a:stretch/>
        </p:blipFill>
        <p:spPr>
          <a:xfrm>
            <a:off x="4882725" y="1343632"/>
            <a:ext cx="3474300" cy="2494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 Largo, Exposición, Fuego, Danza, Hombre, Personas" id="70" name="Google Shape;70;p15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457200" y="110115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Open this file on Google Slides, or click on the button below “use this template”. </a:t>
            </a:r>
            <a:endParaRPr sz="1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To be able to do this you must be logged with your Google account.</a:t>
            </a:r>
            <a:endParaRPr sz="1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600">
              <a:solidFill>
                <a:srgbClr val="E69138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72" name="Google Shape;72;p15"/>
          <p:cNvSpPr txBox="1"/>
          <p:nvPr>
            <p:ph type="title"/>
          </p:nvPr>
        </p:nvSpPr>
        <p:spPr>
          <a:xfrm>
            <a:off x="457200" y="24376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i="0" lang="es-ES" sz="4000" u="none" cap="none" strike="noStrike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I</a:t>
            </a:r>
            <a:r>
              <a:rPr i="0" lang="es-ES" sz="3600" u="none" cap="none" strike="noStrike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NSTRUC</a:t>
            </a:r>
            <a:r>
              <a:rPr lang="es-ES" sz="36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TIONS FOR USE</a:t>
            </a:r>
            <a:endParaRPr i="0" sz="3600" u="none" cap="none" strike="noStrike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457200" y="1958550"/>
            <a:ext cx="8229600" cy="32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1800">
                <a:solidFill>
                  <a:srgbClr val="FF0000"/>
                </a:solidFill>
                <a:latin typeface="Bangers"/>
                <a:ea typeface="Bangers"/>
                <a:cs typeface="Bangers"/>
                <a:sym typeface="Bangers"/>
              </a:rPr>
              <a:t>EDIT</a:t>
            </a:r>
            <a:r>
              <a:rPr b="1" lang="es-ES" sz="1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 IN GOOGLE SLIDES</a:t>
            </a:r>
            <a:endParaRPr b="1" sz="1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Go to FIle menu and choose ‘make a copy’. That will be open a copy of this template in your Google Drive where you can edit, add or delete slides.</a:t>
            </a:r>
            <a:endParaRPr b="1" sz="1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0000"/>
                </a:solidFill>
                <a:latin typeface="Bangers"/>
                <a:ea typeface="Bangers"/>
                <a:cs typeface="Bangers"/>
                <a:sym typeface="Bangers"/>
              </a:rPr>
              <a:t>EDIT </a:t>
            </a:r>
            <a:r>
              <a:rPr b="1" lang="es-ES" sz="1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IN POWERPOINT</a:t>
            </a:r>
            <a:endParaRPr b="1" sz="1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Go to File menu and choose Download as Microsoft Powerpoint. That will download a pptx file that you can edit in Powerpoint software. </a:t>
            </a:r>
            <a:endParaRPr b="1" sz="1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00000"/>
              </a:lnSpc>
              <a:spcBef>
                <a:spcPts val="90"/>
              </a:spcBef>
              <a:spcAft>
                <a:spcPts val="90"/>
              </a:spcAft>
              <a:buNone/>
            </a:pPr>
            <a:r>
              <a:rPr b="1" lang="es-ES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For further information, go to  www.slidespower.coM</a:t>
            </a:r>
            <a:endParaRPr b="1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, La Llamarada, Oscuridad, Riesgo, La Naturaleza" id="217" name="Google Shape;217;p33"/>
          <p:cNvPicPr preferRelativeResize="0"/>
          <p:nvPr/>
        </p:nvPicPr>
        <p:blipFill rotWithShape="1">
          <a:blip r:embed="rId3">
            <a:alphaModFix/>
          </a:blip>
          <a:srcRect b="0" l="0" r="0" t="1562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40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IPHONE</a:t>
            </a:r>
            <a:endParaRPr i="0" sz="4000" u="none" cap="none" strike="noStrike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grpSp>
        <p:nvGrpSpPr>
          <p:cNvPr id="219" name="Google Shape;219;p33"/>
          <p:cNvGrpSpPr/>
          <p:nvPr/>
        </p:nvGrpSpPr>
        <p:grpSpPr>
          <a:xfrm>
            <a:off x="6098139" y="914475"/>
            <a:ext cx="1931154" cy="3429000"/>
            <a:chOff x="5454575" y="1219200"/>
            <a:chExt cx="2372426" cy="4572000"/>
          </a:xfrm>
        </p:grpSpPr>
        <p:pic>
          <p:nvPicPr>
            <p:cNvPr descr="iphone.png" id="220" name="Google Shape;220;p33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4575" y="1219200"/>
              <a:ext cx="2372426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1" name="Google Shape;221;p33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75675" y="1940500"/>
              <a:ext cx="1976601" cy="3122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2" name="Google Shape;222;p33"/>
          <p:cNvSpPr txBox="1"/>
          <p:nvPr/>
        </p:nvSpPr>
        <p:spPr>
          <a:xfrm>
            <a:off x="533100" y="1887525"/>
            <a:ext cx="3954300" cy="14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Introduce your app using this template.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You can change the picture or introduce a text.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, La Llamarada, Oscuridad, Riesgo, La Naturaleza" id="227" name="Google Shape;227;p34"/>
          <p:cNvPicPr preferRelativeResize="0"/>
          <p:nvPr/>
        </p:nvPicPr>
        <p:blipFill rotWithShape="1">
          <a:blip r:embed="rId3">
            <a:alphaModFix/>
          </a:blip>
          <a:srcRect b="0" l="0" r="0" t="1562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4"/>
          <p:cNvSpPr txBox="1"/>
          <p:nvPr/>
        </p:nvSpPr>
        <p:spPr>
          <a:xfrm>
            <a:off x="457200" y="33052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40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ANDROID</a:t>
            </a:r>
            <a:endParaRPr sz="4000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29" name="Google Shape;229;p34"/>
          <p:cNvSpPr txBox="1"/>
          <p:nvPr/>
        </p:nvSpPr>
        <p:spPr>
          <a:xfrm>
            <a:off x="609600" y="1798763"/>
            <a:ext cx="3954300" cy="15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Introduce your app using this template.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You can change the picture or introduce a text.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descr="Resultado de imagen de Ilustración android phone" id="230" name="Google Shape;230;p34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descr="Resultado de imagen de Ilustración android phone" id="231" name="Google Shape;231;p34"/>
          <p:cNvSpPr/>
          <p:nvPr/>
        </p:nvSpPr>
        <p:spPr>
          <a:xfrm>
            <a:off x="307975" y="5953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descr="iphone.png" id="232" name="Google Shape;232;p34"/>
          <p:cNvPicPr preferRelativeResize="0"/>
          <p:nvPr/>
        </p:nvPicPr>
        <p:blipFill rotWithShape="1">
          <a:blip r:embed="rId4">
            <a:alphaModFix/>
          </a:blip>
          <a:srcRect b="0" l="76275" r="0" t="0"/>
          <a:stretch/>
        </p:blipFill>
        <p:spPr>
          <a:xfrm>
            <a:off x="6391500" y="857225"/>
            <a:ext cx="1746349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ndos-para-presentaciones-tecnológicas.jpg" id="233" name="Google Shape;233;p34"/>
          <p:cNvPicPr preferRelativeResize="0"/>
          <p:nvPr/>
        </p:nvPicPr>
        <p:blipFill rotWithShape="1">
          <a:blip r:embed="rId5">
            <a:alphaModFix/>
          </a:blip>
          <a:srcRect b="0" l="18950" r="18956" t="0"/>
          <a:stretch/>
        </p:blipFill>
        <p:spPr>
          <a:xfrm>
            <a:off x="6459942" y="1283900"/>
            <a:ext cx="1631433" cy="2447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, La Llamarada, Oscuridad, Riesgo, La Naturaleza" id="238" name="Google Shape;238;p35"/>
          <p:cNvPicPr preferRelativeResize="0"/>
          <p:nvPr/>
        </p:nvPicPr>
        <p:blipFill rotWithShape="1">
          <a:blip r:embed="rId3">
            <a:alphaModFix/>
          </a:blip>
          <a:srcRect b="0" l="0" r="0" t="1562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5"/>
          <p:cNvSpPr txBox="1"/>
          <p:nvPr/>
        </p:nvSpPr>
        <p:spPr>
          <a:xfrm>
            <a:off x="583675" y="3105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40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TABLET</a:t>
            </a:r>
            <a:endParaRPr sz="4000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descr="Fondo-para-presentaciones-tecnológica.png" id="240" name="Google Shape;240;p35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4858975" y="1173325"/>
            <a:ext cx="3954300" cy="2796847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5"/>
          <p:cNvSpPr txBox="1"/>
          <p:nvPr/>
        </p:nvSpPr>
        <p:spPr>
          <a:xfrm>
            <a:off x="457675" y="1804725"/>
            <a:ext cx="3954300" cy="15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Introduce your WEB using this template.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You can change the picture or introduce a text.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242" name="Google Shape;242;p35"/>
          <p:cNvSpPr txBox="1"/>
          <p:nvPr/>
        </p:nvSpPr>
        <p:spPr>
          <a:xfrm>
            <a:off x="5219700" y="2245050"/>
            <a:ext cx="32955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www.slidespower.com</a:t>
            </a:r>
            <a:endParaRPr sz="2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ego, Marca De Fábrica, Cielo, Llama, Resplandor" id="247" name="Google Shape;247;p36"/>
          <p:cNvPicPr preferRelativeResize="0"/>
          <p:nvPr/>
        </p:nvPicPr>
        <p:blipFill rotWithShape="1">
          <a:blip r:embed="rId3">
            <a:alphaModFix/>
          </a:blip>
          <a:srcRect b="7218" l="16663" r="16948" t="0"/>
          <a:stretch/>
        </p:blipFill>
        <p:spPr>
          <a:xfrm>
            <a:off x="0" y="0"/>
            <a:ext cx="47925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ego, Marca De Fábrica, Cielo, Llama, Resplandor" id="248" name="Google Shape;248;p36"/>
          <p:cNvPicPr preferRelativeResize="0"/>
          <p:nvPr/>
        </p:nvPicPr>
        <p:blipFill rotWithShape="1">
          <a:blip r:embed="rId3">
            <a:alphaModFix/>
          </a:blip>
          <a:srcRect b="7218" l="16663" r="16948" t="0"/>
          <a:stretch/>
        </p:blipFill>
        <p:spPr>
          <a:xfrm flipH="1">
            <a:off x="4351424" y="0"/>
            <a:ext cx="47925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40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FINAL </a:t>
            </a:r>
            <a:r>
              <a:rPr i="0" lang="es-ES" sz="4000" u="none" cap="none" strike="noStrike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CONCLUSIONS</a:t>
            </a:r>
            <a:endParaRPr i="0" sz="4000" u="none" cap="none" strike="noStrike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50" name="Google Shape;250;p36"/>
          <p:cNvSpPr txBox="1"/>
          <p:nvPr>
            <p:ph idx="1" type="body"/>
          </p:nvPr>
        </p:nvSpPr>
        <p:spPr>
          <a:xfrm>
            <a:off x="461950" y="4157869"/>
            <a:ext cx="82296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We proceed to make a summary of the main points discussed in the presentation.</a:t>
            </a:r>
            <a:endParaRPr i="0" sz="2400" u="none" cap="none" strike="noStrike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graphicFrame>
        <p:nvGraphicFramePr>
          <p:cNvPr id="251" name="Google Shape;251;p36"/>
          <p:cNvGraphicFramePr/>
          <p:nvPr/>
        </p:nvGraphicFramePr>
        <p:xfrm>
          <a:off x="381000" y="1063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{343CE769-FAC2-43C9-B3B6-7C18E6F103BC}</a:tableStyleId>
              </a:tblPr>
              <a:tblGrid>
                <a:gridCol w="4195750"/>
                <a:gridCol w="4195750"/>
              </a:tblGrid>
              <a:tr h="1248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17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TYPE</a:t>
                      </a:r>
                      <a:endParaRPr b="1" sz="17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17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It is important to use fonts that read well, without being in bold. Example: helvética.</a:t>
                      </a:r>
                      <a:endParaRPr sz="17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68575" marB="68575" marR="91425" marL="91425">
                    <a:gradFill>
                      <a:gsLst>
                        <a:gs pos="0">
                          <a:srgbClr val="FFE599"/>
                        </a:gs>
                        <a:gs pos="50000">
                          <a:srgbClr val="FFE599"/>
                        </a:gs>
                        <a:gs pos="76000">
                          <a:srgbClr val="FFE599"/>
                        </a:gs>
                        <a:gs pos="100000">
                          <a:srgbClr val="FFFFFF">
                            <a:alpha val="0"/>
                          </a:srgbClr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17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TIME PER SLIDE</a:t>
                      </a:r>
                      <a:endParaRPr b="1" sz="17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17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In a quality slideshow, the time of exposure should not exceed 30 seconds.</a:t>
                      </a:r>
                      <a:endParaRPr sz="17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68575" marB="68575" marR="91425" marL="91425">
                    <a:gradFill>
                      <a:gsLst>
                        <a:gs pos="0">
                          <a:srgbClr val="FFE599"/>
                        </a:gs>
                        <a:gs pos="50000">
                          <a:srgbClr val="FFE599"/>
                        </a:gs>
                        <a:gs pos="76000">
                          <a:srgbClr val="FFE599"/>
                        </a:gs>
                        <a:gs pos="100000">
                          <a:srgbClr val="FFFFFF">
                            <a:alpha val="0"/>
                          </a:srgbClr>
                        </a:gs>
                      </a:gsLst>
                      <a:lin ang="5400012" scaled="0"/>
                    </a:gradFill>
                  </a:tcPr>
                </a:tc>
              </a:tr>
              <a:tr h="1473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17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DESIGN</a:t>
                      </a:r>
                      <a:endParaRPr b="1" sz="17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17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A well-designed template is an ideal way to communicate a message simply and clearly.</a:t>
                      </a:r>
                      <a:endParaRPr sz="17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68575" marB="68575" marR="91425" marL="91425">
                    <a:gradFill>
                      <a:gsLst>
                        <a:gs pos="0">
                          <a:srgbClr val="FFE599"/>
                        </a:gs>
                        <a:gs pos="50000">
                          <a:srgbClr val="FFE599"/>
                        </a:gs>
                        <a:gs pos="76000">
                          <a:srgbClr val="FFE599"/>
                        </a:gs>
                        <a:gs pos="100000">
                          <a:srgbClr val="FFFFFF">
                            <a:alpha val="0"/>
                          </a:srgbClr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17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PREPARATION</a:t>
                      </a:r>
                      <a:endParaRPr b="1" sz="17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17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Out of respect for the audience, it is essential to prepare well the presentation and try not to leave anything to chance.</a:t>
                      </a:r>
                      <a:endParaRPr sz="17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68575" marB="68575" marR="91425" marL="91425">
                    <a:gradFill>
                      <a:gsLst>
                        <a:gs pos="0">
                          <a:srgbClr val="FFE599"/>
                        </a:gs>
                        <a:gs pos="50000">
                          <a:srgbClr val="FFE599"/>
                        </a:gs>
                        <a:gs pos="76000">
                          <a:srgbClr val="FFE599"/>
                        </a:gs>
                        <a:gs pos="100000">
                          <a:srgbClr val="FFFFFF">
                            <a:alpha val="0"/>
                          </a:srgbClr>
                        </a:gs>
                      </a:gsLst>
                      <a:lin ang="5400012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pumoso, De Radio, Lluvia De Chispas" id="256" name="Google Shape;256;p37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7"/>
          <p:cNvSpPr/>
          <p:nvPr/>
        </p:nvSpPr>
        <p:spPr>
          <a:xfrm>
            <a:off x="1227839" y="765375"/>
            <a:ext cx="6688323" cy="36127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wlby One SC"/>
              </a:rPr>
              <a:t>Thank</a:t>
            </a:r>
            <a:br>
              <a:rPr b="0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wlby One SC"/>
              </a:rPr>
            </a:br>
            <a:r>
              <a:rPr b="0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wlby One SC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reworks, Fuego Bengalí, Partido, Noche, La Luz" id="262" name="Google Shape;262;p38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8"/>
          <p:cNvSpPr txBox="1"/>
          <p:nvPr>
            <p:ph type="title"/>
          </p:nvPr>
        </p:nvSpPr>
        <p:spPr>
          <a:xfrm>
            <a:off x="4495800" y="205975"/>
            <a:ext cx="4305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BIBLIOGRAPHY</a:t>
            </a:r>
            <a:endParaRPr i="0" sz="3600" u="none" cap="none" strike="noStrike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64" name="Google Shape;264;p38"/>
          <p:cNvSpPr txBox="1"/>
          <p:nvPr>
            <p:ph idx="1" type="body"/>
          </p:nvPr>
        </p:nvSpPr>
        <p:spPr>
          <a:xfrm>
            <a:off x="5162550" y="1200147"/>
            <a:ext cx="37299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angers"/>
              <a:buChar char="•"/>
            </a:pPr>
            <a:r>
              <a:rPr lang="es-ES" sz="2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El Arte de presentar. (Gonzalo Álvarez Marañón)</a:t>
            </a:r>
            <a:endParaRPr sz="2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3175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angers"/>
              <a:buChar char="•"/>
            </a:pPr>
            <a:r>
              <a:rPr lang="es-ES" sz="2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Google Images.</a:t>
            </a:r>
            <a:endParaRPr sz="2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3175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angers"/>
              <a:buChar char="•"/>
            </a:pPr>
            <a:r>
              <a:rPr lang="es-ES" sz="28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Prof. Reynel A. Llanes Belett.</a:t>
            </a:r>
            <a:endParaRPr sz="28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0" sz="2800" u="none" cap="none" strike="noStrike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0" sz="2800" u="none" cap="none" strike="noStrike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0" sz="2800" u="none" cap="none" strike="noStrike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pumoso, De Radio, Lluvia De Chispas" id="269" name="Google Shape;269;p39"/>
          <p:cNvPicPr preferRelativeResize="0"/>
          <p:nvPr/>
        </p:nvPicPr>
        <p:blipFill rotWithShape="1">
          <a:blip r:embed="rId3">
            <a:alphaModFix/>
          </a:blip>
          <a:srcRect b="19270" l="0" r="0" t="0"/>
          <a:stretch/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PRESENTATION DESIGN</a:t>
            </a:r>
            <a:endParaRPr i="0" sz="3600" u="none" cap="none" strike="noStrike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71" name="Google Shape;271;p39"/>
          <p:cNvSpPr txBox="1"/>
          <p:nvPr>
            <p:ph idx="1" type="body"/>
          </p:nvPr>
        </p:nvSpPr>
        <p:spPr>
          <a:xfrm>
            <a:off x="457200" y="2819400"/>
            <a:ext cx="8229600" cy="18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ngers"/>
              <a:buChar char="•"/>
            </a:pPr>
            <a:r>
              <a:rPr i="0" lang="es-ES" sz="2400" u="none" cap="none" strike="noStrike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F</a:t>
            </a: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ONT</a:t>
            </a:r>
            <a:r>
              <a:rPr i="0" lang="es-ES" sz="2400" u="none" cap="none" strike="noStrike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 </a:t>
            </a: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bangers y bowlby one SC</a:t>
            </a:r>
            <a:endParaRPr sz="2400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ngers"/>
              <a:buChar char="•"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SLIDE BACKGROUND: PIXABAY IMAGES AND SLIDESPOWER</a:t>
            </a:r>
            <a:endParaRPr i="0" sz="2400" u="none" cap="none" strike="noStrike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angers"/>
              <a:buChar char="•"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PICTURES</a:t>
            </a: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: </a:t>
            </a:r>
            <a:r>
              <a:rPr lang="es-ES" sz="2400" u="sng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https://pixabay.com/</a:t>
            </a:r>
            <a:endParaRPr i="0" sz="2400" u="none" cap="none" strike="noStrike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illante, Celebración, Oscuro, Fuego, Petardo" id="78" name="Google Shape;78;p16"/>
          <p:cNvPicPr preferRelativeResize="0"/>
          <p:nvPr/>
        </p:nvPicPr>
        <p:blipFill rotWithShape="1">
          <a:blip r:embed="rId3">
            <a:alphaModFix/>
          </a:blip>
          <a:srcRect b="10310" l="0" r="0" t="5315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84600" y="1"/>
            <a:ext cx="9059400" cy="19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s-ES" sz="2400" u="none" cap="none" strike="noStrike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H</a:t>
            </a:r>
            <a:r>
              <a:rPr b="1"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ELLO!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MY NAME: NAME &amp; SURNAME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MY email: slidespower@gmail.com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i="0" lang="es-ES" sz="2400" u="none" cap="none" strike="noStrike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M</a:t>
            </a: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Y PHONE</a:t>
            </a: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: (31) 123456789</a:t>
            </a:r>
            <a:endParaRPr i="0" sz="2400" u="none" cap="none" strike="noStrike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descr="Image result for redes sociales png" id="80" name="Google Shape;8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39050" y="3516619"/>
            <a:ext cx="3057112" cy="1479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ielo Nocturno, Camping, Sparks, Fuego, Remolinos, Luz" id="85" name="Google Shape;85;p17"/>
          <p:cNvPicPr preferRelativeResize="0"/>
          <p:nvPr/>
        </p:nvPicPr>
        <p:blipFill rotWithShape="1">
          <a:blip r:embed="rId3">
            <a:alphaModFix/>
          </a:blip>
          <a:srcRect b="0" l="0" r="0" t="1562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>
            <p:ph type="title"/>
          </p:nvPr>
        </p:nvSpPr>
        <p:spPr>
          <a:xfrm>
            <a:off x="457200" y="45066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000">
                <a:solidFill>
                  <a:srgbClr val="F6B26B"/>
                </a:solidFill>
                <a:latin typeface="Bowlby One SC"/>
                <a:ea typeface="Bowlby One SC"/>
                <a:cs typeface="Bowlby One SC"/>
                <a:sym typeface="Bowlby One SC"/>
              </a:rPr>
              <a:t>TITLE TO INTRODUCE THE FOLLOWING SLIDES</a:t>
            </a:r>
            <a:endParaRPr i="0" sz="3000" u="none" cap="none" strike="noStrike">
              <a:solidFill>
                <a:srgbClr val="F6B26B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1258800" y="4035806"/>
            <a:ext cx="6626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EXAMPLE</a:t>
            </a:r>
            <a:r>
              <a:rPr i="0" lang="es-ES" sz="2400" u="none" cap="none" strike="noStrike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: </a:t>
            </a:r>
            <a:endParaRPr sz="24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i="0" lang="es-ES" sz="2400" u="none" cap="none" strike="noStrike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“ </a:t>
            </a:r>
            <a:r>
              <a:rPr lang="es-ES" sz="24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HOW TO MAKE A GOOD PRESENTATION</a:t>
            </a:r>
            <a:r>
              <a:rPr i="0" lang="es-ES" sz="2400" u="none" cap="none" strike="noStrike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 “</a:t>
            </a:r>
            <a:endParaRPr i="0" sz="2400" u="none" cap="none" strike="noStrike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fecto, Sparkler, Luz, Spark, Resumen, Superposición" id="92" name="Google Shape;92;p18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2140875" y="725133"/>
            <a:ext cx="3868800" cy="30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2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22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 Fondo, Textura, Arte, Artística, Fuego, Llamas, Luz" id="99" name="Google Shape;99;p19"/>
          <p:cNvPicPr preferRelativeResize="0"/>
          <p:nvPr/>
        </p:nvPicPr>
        <p:blipFill rotWithShape="1">
          <a:blip r:embed="rId3">
            <a:alphaModFix/>
          </a:blip>
          <a:srcRect b="32528" l="0" r="62267" t="0"/>
          <a:stretch/>
        </p:blipFill>
        <p:spPr>
          <a:xfrm rot="5400000">
            <a:off x="2000250" y="-2019300"/>
            <a:ext cx="5124450" cy="916304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/>
          <p:nvPr/>
        </p:nvSpPr>
        <p:spPr>
          <a:xfrm>
            <a:off x="876300" y="1619250"/>
            <a:ext cx="7810500" cy="255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9"/>
          <p:cNvSpPr txBox="1"/>
          <p:nvPr/>
        </p:nvSpPr>
        <p:spPr>
          <a:xfrm>
            <a:off x="457200" y="36179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E69138"/>
                </a:solidFill>
                <a:latin typeface="Bowlby One SC"/>
                <a:ea typeface="Bowlby One SC"/>
                <a:cs typeface="Bowlby One SC"/>
                <a:sym typeface="Bowlby One SC"/>
              </a:rPr>
              <a:t>TOPICS TO TALK ABOUT</a:t>
            </a:r>
            <a:endParaRPr sz="3600">
              <a:solidFill>
                <a:srgbClr val="E69138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02" name="Google Shape;102;p19"/>
          <p:cNvSpPr txBox="1"/>
          <p:nvPr/>
        </p:nvSpPr>
        <p:spPr>
          <a:xfrm>
            <a:off x="457200" y="1601300"/>
            <a:ext cx="8229600" cy="25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angers"/>
              <a:buChar char="•"/>
            </a:pPr>
            <a:r>
              <a:rPr lang="es-ES" sz="2000">
                <a:latin typeface="Bangers"/>
                <a:ea typeface="Bangers"/>
                <a:cs typeface="Bangers"/>
                <a:sym typeface="Bangers"/>
              </a:rPr>
              <a:t>Choose a clean background to avoid distracting.</a:t>
            </a:r>
            <a:endParaRPr sz="2000">
              <a:latin typeface="Bangers"/>
              <a:ea typeface="Bangers"/>
              <a:cs typeface="Bangers"/>
              <a:sym typeface="Bangers"/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angers"/>
              <a:buChar char="•"/>
            </a:pPr>
            <a:r>
              <a:rPr lang="es-ES" sz="2000">
                <a:latin typeface="Bangers"/>
                <a:ea typeface="Bangers"/>
                <a:cs typeface="Bangers"/>
                <a:sym typeface="Bangers"/>
              </a:rPr>
              <a:t>Transmit only one idea per slide .</a:t>
            </a:r>
            <a:endParaRPr sz="2000">
              <a:latin typeface="Bangers"/>
              <a:ea typeface="Bangers"/>
              <a:cs typeface="Bangers"/>
              <a:sym typeface="Bangers"/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angers"/>
              <a:buChar char="•"/>
            </a:pPr>
            <a:r>
              <a:rPr lang="es-ES" sz="2000">
                <a:latin typeface="Bangers"/>
                <a:ea typeface="Bangers"/>
                <a:cs typeface="Bangers"/>
                <a:sym typeface="Bangers"/>
              </a:rPr>
              <a:t>Do not overload slides, just 6 or 7 lines.</a:t>
            </a:r>
            <a:endParaRPr sz="2000">
              <a:latin typeface="Bangers"/>
              <a:ea typeface="Bangers"/>
              <a:cs typeface="Bangers"/>
              <a:sym typeface="Bangers"/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angers"/>
              <a:buChar char="•"/>
            </a:pPr>
            <a:r>
              <a:rPr lang="es-ES" sz="2000">
                <a:latin typeface="Bangers"/>
                <a:ea typeface="Bangers"/>
                <a:cs typeface="Bangers"/>
                <a:sym typeface="Bangers"/>
              </a:rPr>
              <a:t>Each line no more than 7 words.</a:t>
            </a:r>
            <a:endParaRPr sz="2000">
              <a:latin typeface="Bangers"/>
              <a:ea typeface="Bangers"/>
              <a:cs typeface="Bangers"/>
              <a:sym typeface="Bangers"/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angers"/>
              <a:buChar char="•"/>
            </a:pPr>
            <a:r>
              <a:rPr lang="es-ES" sz="2000">
                <a:latin typeface="Bangers"/>
                <a:ea typeface="Bangers"/>
                <a:cs typeface="Bangers"/>
                <a:sym typeface="Bangers"/>
              </a:rPr>
              <a:t>Is preferable that the audience listen to your, rather that read to the presentation.</a:t>
            </a:r>
            <a:endParaRPr sz="2000"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critorio, Resumen, Fuego, Luz, Bienvenida, Sparkle"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0" y="0"/>
            <a:ext cx="9144001" cy="609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THE MARKET</a:t>
            </a:r>
            <a:endParaRPr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694050" y="2145600"/>
            <a:ext cx="4591200" cy="2997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0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132.000.000 INHABITANTS</a:t>
            </a:r>
            <a:endParaRPr sz="30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0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80 % MOBILE USERS</a:t>
            </a:r>
            <a:endParaRPr sz="30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0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 INCOME: 2.640 Million $.</a:t>
            </a:r>
            <a:endParaRPr sz="30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11" name="Google Shape;111;p20"/>
          <p:cNvSpPr/>
          <p:nvPr/>
        </p:nvSpPr>
        <p:spPr>
          <a:xfrm>
            <a:off x="457200" y="3928150"/>
            <a:ext cx="5064900" cy="2073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pumoso, Fuego Estrella, Sprühkerze" id="117" name="Google Shape;117;p21"/>
          <p:cNvPicPr preferRelativeResize="0"/>
          <p:nvPr/>
        </p:nvPicPr>
        <p:blipFill rotWithShape="1">
          <a:blip r:embed="rId3">
            <a:alphaModFix/>
          </a:blip>
          <a:srcRect b="0" l="0" r="17362" t="0"/>
          <a:stretch/>
        </p:blipFill>
        <p:spPr>
          <a:xfrm rot="5400000">
            <a:off x="-495300" y="514350"/>
            <a:ext cx="5124451" cy="413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 txBox="1"/>
          <p:nvPr>
            <p:ph type="title"/>
          </p:nvPr>
        </p:nvSpPr>
        <p:spPr>
          <a:xfrm>
            <a:off x="4779975" y="1085438"/>
            <a:ext cx="4128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6000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THE</a:t>
            </a:r>
            <a:r>
              <a:rPr i="0" lang="es-ES" sz="6000" u="none" cap="none" strike="noStrike">
                <a:solidFill>
                  <a:srgbClr val="000000"/>
                </a:solidFill>
                <a:latin typeface="Bowlby One SC"/>
                <a:ea typeface="Bowlby One SC"/>
                <a:cs typeface="Bowlby One SC"/>
                <a:sym typeface="Bowlby One SC"/>
              </a:rPr>
              <a:t> IDEA</a:t>
            </a:r>
            <a:endParaRPr i="0" sz="6000" u="none" cap="none" strike="noStrike">
              <a:solidFill>
                <a:srgbClr val="000000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4779975" y="2489278"/>
            <a:ext cx="4128300" cy="17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0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Define the main idea that will be the focus of your presentation, and use icons or illustrations to attract the attention of your audience.</a:t>
            </a:r>
            <a:endParaRPr i="0" sz="2000" u="none" cap="none" strike="noStrike">
              <a:solidFill>
                <a:srgbClr val="000000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ego, Obras, Forth, Julio, Luz, Mostrar" id="124" name="Google Shape;124;p22"/>
          <p:cNvPicPr preferRelativeResize="0"/>
          <p:nvPr/>
        </p:nvPicPr>
        <p:blipFill rotWithShape="1">
          <a:blip r:embed="rId3">
            <a:alphaModFix/>
          </a:blip>
          <a:srcRect b="0" l="0" r="0" t="2499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/>
          <p:nvPr>
            <p:ph type="title"/>
          </p:nvPr>
        </p:nvSpPr>
        <p:spPr>
          <a:xfrm>
            <a:off x="392375" y="20599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solidFill>
                  <a:schemeClr val="lt1"/>
                </a:solidFill>
                <a:latin typeface="Bowlby One SC"/>
                <a:ea typeface="Bowlby One SC"/>
                <a:cs typeface="Bowlby One SC"/>
                <a:sym typeface="Bowlby One SC"/>
              </a:rPr>
              <a:t>TWO COLUMNS TEXT</a:t>
            </a:r>
            <a:endParaRPr i="0" sz="3600" u="none" cap="none" strike="noStrike">
              <a:solidFill>
                <a:schemeClr val="lt1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graphicFrame>
        <p:nvGraphicFramePr>
          <p:cNvPr id="126" name="Google Shape;126;p22"/>
          <p:cNvGraphicFramePr/>
          <p:nvPr/>
        </p:nvGraphicFramePr>
        <p:xfrm>
          <a:off x="457225" y="13879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{343CE769-FAC2-43C9-B3B6-7C18E6F103BC}</a:tableStyleId>
              </a:tblPr>
              <a:tblGrid>
                <a:gridCol w="4114800"/>
                <a:gridCol w="4114800"/>
              </a:tblGrid>
              <a:tr h="2144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TEXT SIZE</a:t>
                      </a:r>
                      <a:endParaRPr b="1" sz="18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The text should be readable from the end of the auditorium, so choose a well readable font and use a minimum size of 24.</a:t>
                      </a:r>
                      <a:endParaRPr sz="1800" u="none" cap="none" strike="noStrike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667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MARGINS AROUND THE TEXT</a:t>
                      </a:r>
                      <a:endParaRPr b="1" sz="1800" u="none" cap="none" strike="noStrike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2667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  <a:p>
                      <a:pPr indent="0" lvl="0" marL="2667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Bangers"/>
                          <a:ea typeface="Bangers"/>
                          <a:cs typeface="Bangers"/>
                          <a:sym typeface="Bangers"/>
                        </a:rPr>
                        <a:t>The texts, images or graphics should not be next to the edge of the slide. The edges should be wide around the texts.</a:t>
                      </a:r>
                      <a:endParaRPr sz="1800" u="none" cap="none" strike="noStrike">
                        <a:latin typeface="Bangers"/>
                        <a:ea typeface="Bangers"/>
                        <a:cs typeface="Bangers"/>
                        <a:sym typeface="Bangers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