
<file path=[Content_Types].xml><?xml version="1.0" encoding="utf-8"?>
<Types xmlns="http://schemas.openxmlformats.org/package/2006/content-types">
  <Default Extension="xml" ContentType="application/vnd.openxmlformats-package.core-properties+xml"/>
  <Default Extension="rels" ContentType="application/vnd.openxmlformats-package.relationships+xml"/>
  <Default Extension="jpeg" ContentType="image/jpeg"/>
  <Default Extension="xlsx" ContentType="application/vnd.openxmlformats-officedocument.spreadsheetml.sheet"/>
  <Default Extension="png" ContentType="image/png"/>
  <Default Extension="emf" ContentType="image/x-emf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charts/chart141.xml" ContentType="application/vnd.openxmlformats-officedocument.drawingml.chart+xml"/>
  <Override PartName="/ppt/charts/colors14.xml" ContentType="application/vnd.ms-office.chartcolorstyle+xml"/>
  <Override PartName="/ppt/charts/style14.xml" ContentType="application/vnd.ms-office.chartstyle+xml"/>
  <Override PartName="/ppt/notesSlides/notesSlide5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4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3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14.xml" ContentType="application/vnd.openxmlformats-officedocument.presentationml.slideLayout+xml"/>
  <Override PartName="/ppt/theme/theme12.xml" ContentType="application/vnd.openxmlformats-officedocument.theme+xml"/>
  <Override PartName="/ppt/slideLayouts/slideLayout55.xml" ContentType="application/vnd.openxmlformats-officedocument.presentationml.slideLayout+xml"/>
  <Override PartName="/ppt/presProps.xml" ContentType="application/vnd.openxmlformats-officedocument.presentationml.presProps+xml"/>
  <Override PartName="/ppt/slides/slide22.xml" ContentType="application/vnd.openxmlformats-officedocument.presentationml.slide+xml"/>
  <Override PartName="/ppt/charts/chart72.xml" ContentType="application/vnd.openxmlformats-officedocument.drawingml.chart+xml"/>
  <Override PartName="/ppt/charts/colors72.xml" ContentType="application/vnd.ms-office.chartcolorstyle+xml"/>
  <Override PartName="/ppt/charts/style72.xml" ContentType="application/vnd.ms-office.chartstyle+xml"/>
  <Override PartName="/ppt/charts/chart23.xml" ContentType="application/vnd.openxmlformats-officedocument.drawingml.chart+xml"/>
  <Override PartName="/ppt/charts/colors23.xml" ContentType="application/vnd.ms-office.chartcolorstyle+xml"/>
  <Override PartName="/ppt/charts/style23.xml" ContentType="application/vnd.ms-office.chartstyle+xml"/>
  <Override PartName="/ppt/charts/chart64.xml" ContentType="application/vnd.openxmlformats-officedocument.drawingml.chart+xml"/>
  <Override PartName="/ppt/charts/colors64.xml" ContentType="application/vnd.ms-office.chartcolorstyle+xml"/>
  <Override PartName="/ppt/charts/style64.xml" ContentType="application/vnd.ms-office.chartstyle+xml"/>
  <Override PartName="/ppt/charts/chart115.xml" ContentType="application/vnd.openxmlformats-officedocument.drawingml.chart+xml"/>
  <Override PartName="/ppt/charts/colors115.xml" ContentType="application/vnd.ms-office.chartcolorstyle+xml"/>
  <Override PartName="/ppt/charts/style115.xml" ContentType="application/vnd.ms-office.chartstyle+xml"/>
  <Override PartName="/ppt/charts/chart16.xml" ContentType="application/vnd.openxmlformats-officedocument.drawingml.chart+xml"/>
  <Override PartName="/ppt/charts/colors16.xml" ContentType="application/vnd.ms-office.chartcolorstyle+xml"/>
  <Override PartName="/ppt/charts/style16.xml" ContentType="application/vnd.ms-office.chartstyle+xml"/>
  <Override PartName="/ppt/charts/chart57.xml" ContentType="application/vnd.openxmlformats-officedocument.drawingml.chart+xml"/>
  <Override PartName="/ppt/charts/colors57.xml" ContentType="application/vnd.ms-office.chartcolorstyle+xml"/>
  <Override PartName="/ppt/charts/style57.xml" ContentType="application/vnd.ms-office.chartstyle+xml"/>
  <Override PartName="/ppt/charts/chart108.xml" ContentType="application/vnd.openxmlformats-officedocument.drawingml.chart+xml"/>
  <Override PartName="/ppt/charts/colors108.xml" ContentType="application/vnd.ms-office.chartcolorstyle+xml"/>
  <Override PartName="/ppt/charts/style108.xml" ContentType="application/vnd.ms-office.chartstyle+xml"/>
  <Override PartName="/ppt/charts/chart49.xml" ContentType="application/vnd.openxmlformats-officedocument.drawingml.chart+xml"/>
  <Override PartName="/ppt/charts/colors49.xml" ContentType="application/vnd.ms-office.chartcolorstyle+xml"/>
  <Override PartName="/ppt/charts/style49.xml" ContentType="application/vnd.ms-office.chartstyle+xml"/>
  <Override PartName="/ppt/charts/chart910.xml" ContentType="application/vnd.openxmlformats-officedocument.drawingml.chart+xml"/>
  <Override PartName="/ppt/charts/colors910.xml" ContentType="application/vnd.ms-office.chartcolorstyle+xml"/>
  <Override PartName="/ppt/charts/style910.xml" ContentType="application/vnd.ms-office.chartstyle+xml"/>
  <Override PartName="/ppt/charts/chart311.xml" ContentType="application/vnd.openxmlformats-officedocument.drawingml.chart+xml"/>
  <Override PartName="/ppt/charts/colors311.xml" ContentType="application/vnd.ms-office.chartcolorstyle+xml"/>
  <Override PartName="/ppt/charts/style311.xml" ContentType="application/vnd.ms-office.chartstyle+xml"/>
  <Override PartName="/ppt/charts/chart812.xml" ContentType="application/vnd.openxmlformats-officedocument.drawingml.chart+xml"/>
  <Override PartName="/ppt/charts/colors812.xml" ContentType="application/vnd.ms-office.chartcolorstyle+xml"/>
  <Override PartName="/ppt/charts/style812.xml" ContentType="application/vnd.ms-office.chartstyle+xml"/>
  <Override PartName="/ppt/slides/slide63.xml" ContentType="application/vnd.openxmlformats-officedocument.presentationml.slide+xml"/>
  <Override PartName="/ppt/charts/chart1313.xml" ContentType="application/vnd.openxmlformats-officedocument.drawingml.chart+xml"/>
  <Override PartName="/ppt/charts/colors1313.xml" ContentType="application/vnd.ms-office.chartcolorstyle+xml"/>
  <Override PartName="/ppt/charts/style1313.xml" ContentType="application/vnd.ms-office.chartstyl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ppt/revisionInfo.xml" ContentType="application/vnd.ms-powerpoint.revisioninfo+xml"/>
  <Override PartName="/ppt/slides/slide14.xml" ContentType="application/vnd.openxmlformats-officedocument.presentationml.slide+xml"/>
  <Override PartName="/ppt/notesSlides/notesSlide12.xml" ContentType="application/vnd.openxmlformats-officedocument.presentationml.notesSlide+xml"/>
  <Override PartName="/ppt/tableStyles.xml" ContentType="application/vnd.openxmlformats-officedocument.presentationml.tableStyles+xml"/>
  <Override PartName="/ppt/slides/slide55.xml" ContentType="application/vnd.openxmlformats-officedocument.presentationml.slide+xml"/>
  <Override PartName="/ppt/charts/chart1214.xml" ContentType="application/vnd.openxmlformats-officedocument.drawingml.chart+xml"/>
  <Override PartName="/ppt/charts/colors1214.xml" ContentType="application/vnd.ms-office.chartcolorstyle+xml"/>
  <Override PartName="/ppt/charts/style1214.xml" ContentType="application/vnd.ms-office.chartstyle+xml"/>
  <Override PartName="/ppt/notesSlides/notesSlide43.xml" ContentType="application/vnd.openxmlformats-officedocument.presentationml.notesSlide+xml"/>
  <Override PartName="/ppt/slides/slide46.xml" ContentType="application/vnd.openxmlformats-officedocument.presentationml.slide+xml"/>
  <Override PartName="/ppt/notesSlides/notesSlide34.xml" ContentType="application/vnd.openxmlformats-officedocument.presentationml.notesSlide+xml"/>
  <Override PartName="/ppt/slides/slide97.xml" ContentType="application/vnd.openxmlformats-officedocument.presentationml.slide+xml"/>
  <Override PartName="/ppt/notesSlides/notesSlide65.xml" ContentType="application/vnd.openxmlformats-officedocument.presentationml.notesSlide+xml"/>
  <Override PartName="/ppt/charts/chart1815.xml" ContentType="application/vnd.openxmlformats-officedocument.drawingml.chart+xml"/>
  <Override PartName="/ppt/charts/colors1815.xml" ContentType="application/vnd.ms-office.chartcolorstyle+xml"/>
  <Override PartName="/ppt/charts/style1815.xml" ContentType="application/vnd.ms-office.chartstyle+xml"/>
  <Override PartName="/ppt/charts/chart1716.xml" ContentType="application/vnd.openxmlformats-officedocument.drawingml.chart+xml"/>
  <Override PartName="/ppt/charts/colors1716.xml" ContentType="application/vnd.ms-office.chartcolorstyle+xml"/>
  <Override PartName="/ppt/charts/style1716.xml" ContentType="application/vnd.ms-office.chartstyle+xml"/>
  <Override PartName="/ppt/charts/chart1617.xml" ContentType="application/vnd.openxmlformats-officedocument.drawingml.chart+xml"/>
  <Override PartName="/ppt/charts/colors1617.xml" ContentType="application/vnd.ms-office.chartcolorstyle+xml"/>
  <Override PartName="/ppt/charts/style1617.xml" ContentType="application/vnd.ms-office.chartstyle+xml"/>
  <Override PartName="/ppt/slides/slide38.xml" ContentType="application/vnd.openxmlformats-officedocument.presentationml.slide+xml"/>
  <Override PartName="/ppt/notesSlides/notesSlide26.xml" ContentType="application/vnd.openxmlformats-officedocument.presentationml.notesSlide+xml"/>
  <Override PartName="/ppt/slides/slide89.xml" ContentType="application/vnd.openxmlformats-officedocument.presentationml.slide+xml"/>
  <Override PartName="/ppt/charts/chart1518.xml" ContentType="application/vnd.openxmlformats-officedocument.drawingml.chart+xml"/>
  <Override PartName="/ppt/charts/colors1518.xml" ContentType="application/vnd.ms-office.chartcolorstyle+xml"/>
  <Override PartName="/ppt/charts/style1518.xml" ContentType="application/vnd.ms-office.chartstyle+xml"/>
  <Override PartName="/ppt/viewProps.xml" ContentType="application/vnd.openxmlformats-officedocument.presentationml.viewProps+xml"/>
  <Override PartName="/docProps/app.xml" ContentType="application/vnd.openxmlformats-officedocument.extended-properties+xml"/>
</Types>
</file>

<file path=_rels/.rels>&#65279;<?xml version="1.0" encoding="utf-8"?><Relationships xmlns="http://schemas.openxmlformats.org/package/2006/relationships"><Relationship Type="http://schemas.openxmlformats.org/package/2006/relationships/metadata/core-properties" Target="/docProps/core.xml" Id="rId3" /><Relationship Type="http://schemas.openxmlformats.org/package/2006/relationships/metadata/thumbnail" Target="/docProps/thumbnail.jpeg" Id="rId2" /><Relationship Type="http://schemas.openxmlformats.org/officeDocument/2006/relationships/officeDocument" Target="/ppt/presentation.xml" Id="rId1" /><Relationship Type="http://schemas.openxmlformats.org/officeDocument/2006/relationships/extended-properties" Target="/docProps/app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71" r:id="rId1"/>
  </p:sldMasterIdLst>
  <p:notesMasterIdLst>
    <p:notesMasterId r:id="rId11"/>
  </p:notesMasterIdLst>
  <p:handoutMasterIdLst>
    <p:handoutMasterId r:id="rId12"/>
  </p:handoutMasterIdLst>
  <p:sldIdLst>
    <p:sldId id="271" r:id="rId2"/>
    <p:sldId id="277" r:id="rId3"/>
    <p:sldId id="273" r:id="rId4"/>
    <p:sldId id="272" r:id="rId5"/>
    <p:sldId id="274" r:id="rId6"/>
    <p:sldId id="262" r:id="rId7"/>
    <p:sldId id="276" r:id="rId8"/>
    <p:sldId id="275" r:id="rId9"/>
    <p:sldId id="268" r:id="rId10"/>
  </p:sldIdLst>
  <p:sldSz cx="12192000" cy="6858000"/>
  <p:notesSz cx="9388475" cy="7102475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Default Section" id="{7AC375E7-4672-4653-85B2-0A4583879AA6}">
          <p14:sldIdLst>
            <p14:sldId id="271"/>
          </p14:sldIdLst>
        </p14:section>
        <p14:section name="Untitled Section" id="{1296B996-0434-4117-96AB-43A84F9BF36B}">
          <p14:sldIdLst>
            <p14:sldId id="277"/>
            <p14:sldId id="273"/>
            <p14:sldId id="272"/>
            <p14:sldId id="274"/>
            <p14:sldId id="262"/>
            <p14:sldId id="276"/>
            <p14:sldId id="275"/>
            <p14:sldId id="268"/>
          </p14:sldIdLst>
        </p14:section>
      </p14:sectionLst>
    </p:ex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CCDB6"/>
    <a:srgbClr val="D9D9D9"/>
    <a:srgbClr val="004568"/>
    <a:srgbClr val="0074AF"/>
    <a:srgbClr val="00B0F0"/>
    <a:srgbClr val="6EAA2E"/>
    <a:srgbClr val="0084B4"/>
    <a:srgbClr val="EFF1F3"/>
    <a:srgbClr val="FFFFFF"/>
    <a:srgbClr val="F2F2F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revisionInfo.xml><?xml version="1.0" encoding="utf-8"?>
<p1510:revInfo xmlns:a="http://schemas.openxmlformats.org/drawingml/2006/main" xmlns:r="http://schemas.openxmlformats.org/officeDocument/2006/relationships" xmlns:p1510="http://schemas.microsoft.com/office/powerpoint/2015/10/main"/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980" autoAdjust="0"/>
    <p:restoredTop sz="96215" autoAdjust="0"/>
  </p:normalViewPr>
  <p:slideViewPr>
    <p:cSldViewPr snapToGrid="0">
      <p:cViewPr varScale="1">
        <p:scale>
          <a:sx n="120" d="100"/>
          <a:sy n="120" d="100"/>
        </p:scale>
        <p:origin x="120" y="22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82" d="100"/>
        <a:sy n="82" d="100"/>
      </p:scale>
      <p:origin x="0" y="-82"/>
    </p:cViewPr>
  </p:sorterViewPr>
  <p:notesViewPr>
    <p:cSldViewPr snapToGrid="0">
      <p:cViewPr varScale="1">
        <p:scale>
          <a:sx n="73" d="100"/>
          <a:sy n="73" d="100"/>
        </p:scale>
        <p:origin x="583" y="48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presProps" Target="/ppt/presProps.xml" Id="rId13" /><Relationship Type="http://schemas.openxmlformats.org/officeDocument/2006/relationships/slide" Target="/ppt/slides/slide22.xml" Id="rId3" /><Relationship Type="http://schemas.openxmlformats.org/officeDocument/2006/relationships/slide" Target="/ppt/slides/slide63.xml" Id="rId7" /><Relationship Type="http://schemas.openxmlformats.org/officeDocument/2006/relationships/handoutMaster" Target="/ppt/handoutMasters/handoutMaster11.xml" Id="rId12" /><Relationship Type="http://schemas.microsoft.com/office/2015/10/relationships/revisionInfo" Target="/ppt/revisionInfo.xml" Id="rId17" /><Relationship Type="http://schemas.openxmlformats.org/officeDocument/2006/relationships/slide" Target="/ppt/slides/slide14.xml" Id="rId2" /><Relationship Type="http://schemas.openxmlformats.org/officeDocument/2006/relationships/tableStyles" Target="/ppt/tableStyles.xml" Id="rId16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5.xml" Id="rId6" /><Relationship Type="http://schemas.openxmlformats.org/officeDocument/2006/relationships/notesMaster" Target="/ppt/notesMasters/notesMaster11.xml" Id="rId11" /><Relationship Type="http://schemas.openxmlformats.org/officeDocument/2006/relationships/slide" Target="/ppt/slides/slide46.xml" Id="rId5" /><Relationship Type="http://schemas.openxmlformats.org/officeDocument/2006/relationships/theme" Target="/ppt/theme/theme12.xml" Id="rId15" /><Relationship Type="http://schemas.openxmlformats.org/officeDocument/2006/relationships/slide" Target="/ppt/slides/slide97.xml" Id="rId10" /><Relationship Type="http://schemas.openxmlformats.org/officeDocument/2006/relationships/slide" Target="/ppt/slides/slide38.xml" Id="rId4" /><Relationship Type="http://schemas.openxmlformats.org/officeDocument/2006/relationships/slide" Target="/ppt/slides/slide89.xml" Id="rId9" /><Relationship Type="http://schemas.openxmlformats.org/officeDocument/2006/relationships/viewProps" Target="/ppt/viewProps.xml" Id="rId14" /></Relationships>
</file>

<file path=ppt/charts/_rels/chart16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7.xlsx" Id="rId3" /><Relationship Type="http://schemas.microsoft.com/office/2011/relationships/chartColorStyle" Target="/ppt/charts/colors16.xml" Id="rId2" /><Relationship Type="http://schemas.microsoft.com/office/2011/relationships/chartStyle" Target="/ppt/charts/style16.xml" Id="rId1" /></Relationships>
</file>

<file path=ppt/charts/_rels/chart23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4.xlsx" Id="rId3" /><Relationship Type="http://schemas.microsoft.com/office/2011/relationships/chartColorStyle" Target="/ppt/charts/colors23.xml" Id="rId2" /><Relationship Type="http://schemas.microsoft.com/office/2011/relationships/chartStyle" Target="/ppt/charts/style23.xml" Id="rId1" /></Relationships>
</file>

<file path=ppt/charts/_rels/chart49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310.xlsx" Id="rId3" /><Relationship Type="http://schemas.microsoft.com/office/2011/relationships/chartColorStyle" Target="/ppt/charts/colors49.xml" Id="rId2" /><Relationship Type="http://schemas.microsoft.com/office/2011/relationships/chartStyle" Target="/ppt/charts/style49.xml" Id="rId1" /></Relationships>
</file>

<file path=ppt/charts/_rels/chart57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48.xlsx" Id="rId3" /><Relationship Type="http://schemas.microsoft.com/office/2011/relationships/chartColorStyle" Target="/ppt/charts/colors57.xml" Id="rId2" /><Relationship Type="http://schemas.microsoft.com/office/2011/relationships/chartStyle" Target="/ppt/charts/style57.xml" Id="rId1" /></Relationships>
</file>

<file path=ppt/charts/_rels/chart64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55.xlsx" Id="rId3" /><Relationship Type="http://schemas.microsoft.com/office/2011/relationships/chartColorStyle" Target="/ppt/charts/colors64.xml" Id="rId2" /><Relationship Type="http://schemas.microsoft.com/office/2011/relationships/chartStyle" Target="/ppt/charts/style64.xml" Id="rId1" /></Relationships>
</file>

<file path=ppt/charts/_rels/chart7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62.xlsx" Id="rId3" /><Relationship Type="http://schemas.microsoft.com/office/2011/relationships/chartColorStyle" Target="/ppt/charts/colors72.xml" Id="rId2" /><Relationship Type="http://schemas.microsoft.com/office/2011/relationships/chartStyle" Target="/ppt/charts/style72.xml" Id="rId1" /></Relationships>
</file>

<file path=ppt/charts/_rels/chart108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99.xlsx" Id="rId3" /><Relationship Type="http://schemas.microsoft.com/office/2011/relationships/chartColorStyle" Target="/ppt/charts/colors108.xml" Id="rId2" /><Relationship Type="http://schemas.microsoft.com/office/2011/relationships/chartStyle" Target="/ppt/charts/style108.xml" Id="rId1" /></Relationships>
</file>

<file path=ppt/charts/_rels/chart115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06.xlsx" Id="rId3" /><Relationship Type="http://schemas.microsoft.com/office/2011/relationships/chartColorStyle" Target="/ppt/charts/colors115.xml" Id="rId2" /><Relationship Type="http://schemas.microsoft.com/office/2011/relationships/chartStyle" Target="/ppt/charts/style115.xml" Id="rId1" /></Relationships>
</file>

<file path=ppt/charts/_rels/chart14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3.xlsx" Id="rId3" /><Relationship Type="http://schemas.microsoft.com/office/2011/relationships/chartColorStyle" Target="/ppt/charts/colors14.xml" Id="rId2" /><Relationship Type="http://schemas.microsoft.com/office/2011/relationships/chartStyle" Target="/ppt/charts/style14.xml" Id="rId1" /></Relationships>
</file>

<file path=ppt/charts/_rels/chart3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212.xlsx" Id="rId3" /><Relationship Type="http://schemas.microsoft.com/office/2011/relationships/chartColorStyle" Target="/ppt/charts/colors311.xml" Id="rId2" /><Relationship Type="http://schemas.microsoft.com/office/2011/relationships/chartStyle" Target="/ppt/charts/style311.xml" Id="rId1" /></Relationships>
</file>

<file path=ppt/charts/_rels/chart81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713.xlsx" Id="rId3" /><Relationship Type="http://schemas.microsoft.com/office/2011/relationships/chartColorStyle" Target="/ppt/charts/colors812.xml" Id="rId2" /><Relationship Type="http://schemas.microsoft.com/office/2011/relationships/chartStyle" Target="/ppt/charts/style812.xml" Id="rId1" /></Relationships>
</file>

<file path=ppt/charts/_rels/chart910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811.xlsx" Id="rId3" /><Relationship Type="http://schemas.microsoft.com/office/2011/relationships/chartColorStyle" Target="/ppt/charts/colors910.xml" Id="rId2" /><Relationship Type="http://schemas.microsoft.com/office/2011/relationships/chartStyle" Target="/ppt/charts/style910.xml" Id="rId1" /></Relationships>
</file>

<file path=ppt/charts/_rels/chart1214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115.xlsx" Id="rId3" /><Relationship Type="http://schemas.microsoft.com/office/2011/relationships/chartColorStyle" Target="/ppt/charts/colors1214.xml" Id="rId2" /><Relationship Type="http://schemas.microsoft.com/office/2011/relationships/chartStyle" Target="/ppt/charts/style1214.xml" Id="rId1" /></Relationships>
</file>

<file path=ppt/charts/_rels/chart1313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214.xlsx" Id="rId3" /><Relationship Type="http://schemas.microsoft.com/office/2011/relationships/chartColorStyle" Target="/ppt/charts/colors1313.xml" Id="rId2" /><Relationship Type="http://schemas.microsoft.com/office/2011/relationships/chartStyle" Target="/ppt/charts/style1313.xml" Id="rId1" /></Relationships>
</file>

<file path=ppt/charts/_rels/chart1518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419.xlsx" Id="rId3" /><Relationship Type="http://schemas.microsoft.com/office/2011/relationships/chartColorStyle" Target="/ppt/charts/colors1518.xml" Id="rId2" /><Relationship Type="http://schemas.microsoft.com/office/2011/relationships/chartStyle" Target="/ppt/charts/style1518.xml" Id="rId1" /></Relationships>
</file>

<file path=ppt/charts/_rels/chart1617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518.xlsx" Id="rId3" /><Relationship Type="http://schemas.microsoft.com/office/2011/relationships/chartColorStyle" Target="/ppt/charts/colors1617.xml" Id="rId2" /><Relationship Type="http://schemas.microsoft.com/office/2011/relationships/chartStyle" Target="/ppt/charts/style1617.xml" Id="rId1" /></Relationships>
</file>

<file path=ppt/charts/_rels/chart1716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617.xlsx" Id="rId3" /><Relationship Type="http://schemas.microsoft.com/office/2011/relationships/chartColorStyle" Target="/ppt/charts/colors1716.xml" Id="rId2" /><Relationship Type="http://schemas.microsoft.com/office/2011/relationships/chartStyle" Target="/ppt/charts/style1716.xml" Id="rId1" /></Relationships>
</file>

<file path=ppt/charts/_rels/chart1815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716.xlsx" Id="rId3" /><Relationship Type="http://schemas.microsoft.com/office/2011/relationships/chartColorStyle" Target="/ppt/charts/colors1815.xml" Id="rId2" /><Relationship Type="http://schemas.microsoft.com/office/2011/relationships/chartStyle" Target="/ppt/charts/style1815.xml" Id="rId1" /></Relationships>
</file>

<file path=ppt/charts/chart16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3">
                  <a:lumMod val="40000"/>
                  <a:lumOff val="6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2959408719743366"/>
                  <c:y val="-3.3630260034642125E-2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</a:rPr>
                      <a:pPr>
                        <a:defRPr sz="3200" spc="-150">
                          <a:solidFill>
                            <a:schemeClr val="accent1">
                              <a:lumMod val="20000"/>
                              <a:lumOff val="80000"/>
                            </a:schemeClr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1">
                        <a:lumMod val="20000"/>
                        <a:lumOff val="80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0.5</c:v>
                </c:pt>
                <c:pt idx="1">
                  <c:v>0.5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3">
                  <a:lumMod val="40000"/>
                  <a:lumOff val="6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1416198843200152"/>
                  <c:y val="-0.24413918089786407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</a:rPr>
                      <a:pPr>
                        <a:defRPr sz="3200" spc="-150">
                          <a:solidFill>
                            <a:schemeClr val="accent1">
                              <a:lumMod val="20000"/>
                              <a:lumOff val="80000"/>
                            </a:schemeClr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1">
                        <a:lumMod val="20000"/>
                        <a:lumOff val="80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 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0.75</c:v>
                </c:pt>
                <c:pt idx="1">
                  <c:v>0.25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9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3">
                  <a:lumMod val="40000"/>
                  <a:lumOff val="6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0644593904928552"/>
                  <c:y val="0.22099117057205678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</a:rPr>
                      <a:pPr>
                        <a:defRPr sz="3200" spc="-150">
                          <a:solidFill>
                            <a:schemeClr val="accent1">
                              <a:lumMod val="20000"/>
                              <a:lumOff val="80000"/>
                            </a:schemeClr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1">
                        <a:lumMod val="20000"/>
                        <a:lumOff val="80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0.25</c:v>
                </c:pt>
                <c:pt idx="1">
                  <c:v>0.75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57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0644593904928552"/>
                  <c:y val="-0.24413918089786407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2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2"/>
                        </a:solidFill>
                      </a:rPr>
                      <a:pPr>
                        <a:defRPr sz="3200" spc="-150">
                          <a:solidFill>
                            <a:schemeClr val="accent2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0.75</c:v>
                </c:pt>
                <c:pt idx="1">
                  <c:v>0.25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6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2187803781471757"/>
                  <c:y val="0.23642277242700821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2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2"/>
                        </a:solidFill>
                      </a:rPr>
                      <a:pPr>
                        <a:defRPr sz="3200" spc="-150">
                          <a:solidFill>
                            <a:schemeClr val="accent2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0.25</c:v>
                </c:pt>
                <c:pt idx="1">
                  <c:v>0.75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7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3731013658014971"/>
                  <c:y val="7.7161046991657822E-3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2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2"/>
                        </a:solidFill>
                      </a:rPr>
                      <a:pPr>
                        <a:defRPr sz="3200" spc="-150">
                          <a:solidFill>
                            <a:schemeClr val="accent2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0.5</c:v>
                </c:pt>
                <c:pt idx="1">
                  <c:v>0.5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08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4"/>
              </a:solidFill>
              <a:ln w="19050">
                <a:solidFill>
                  <a:schemeClr val="accent4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2959408719743366"/>
                  <c:y val="0.24413857335448394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4">
                            <a:lumMod val="20000"/>
                            <a:lumOff val="80000"/>
                          </a:schemeClr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4">
                            <a:lumMod val="20000"/>
                            <a:lumOff val="80000"/>
                          </a:schemeClr>
                        </a:solidFill>
                      </a:rPr>
                      <a:pPr>
                        <a:defRPr sz="3200" spc="-150">
                          <a:solidFill>
                            <a:schemeClr val="accent4">
                              <a:lumMod val="20000"/>
                              <a:lumOff val="80000"/>
                            </a:schemeClr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4">
                          <a:lumMod val="20000"/>
                          <a:lumOff val="80000"/>
                        </a:schemeClr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bg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0.25</c:v>
                </c:pt>
                <c:pt idx="1">
                  <c:v>0.75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15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16014964275298921"/>
                  <c:y val="0.30586498077428975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3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3"/>
                        </a:solidFill>
                      </a:rPr>
                      <a:pPr>
                        <a:defRPr sz="3200" spc="-150">
                          <a:solidFill>
                            <a:schemeClr val="accent3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3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0.16</c:v>
                </c:pt>
                <c:pt idx="1">
                  <c:v>0.84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4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"/>
          <c:y val="6.3652462113229849E-2"/>
          <c:w val="0.97642002866223998"/>
          <c:h val="0.86858418287827377"/>
        </c:manualLayout>
      </c:layout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63500" cap="rnd">
              <a:solidFill>
                <a:schemeClr val="tx2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tx2"/>
              </a:solidFill>
              <a:ln w="25400">
                <a:solidFill>
                  <a:schemeClr val="tx2"/>
                </a:solidFill>
              </a:ln>
              <a:effectLst/>
            </c:spPr>
          </c:marker>
          <c:dPt>
            <c:idx val="1"/>
            <c:marker>
              <c:symbol val="circle"/>
              <c:size val="24"/>
              <c:spPr>
                <a:solidFill>
                  <a:schemeClr val="tx2"/>
                </a:solidFill>
                <a:ln w="25400">
                  <a:solidFill>
                    <a:schemeClr val="tx2"/>
                  </a:solidFill>
                </a:ln>
                <a:effectLst/>
              </c:spPr>
            </c:marker>
            <c:bubble3D val="0"/>
            <c:extLst>
              <c:ext xmlns:c16="http://schemas.microsoft.com/office/drawing/2014/chart" uri="{C3380CC4-5D6E-409C-BE32-E72D297353CC}">
                <c16:uniqueId val="{00000000-5E4C-43BE-AE13-D4CAC5BE7F7E}"/>
              </c:ext>
            </c:extLst>
          </c:dPt>
          <c:dPt>
            <c:idx val="2"/>
            <c:marker>
              <c:symbol val="circle"/>
              <c:size val="30"/>
              <c:spPr>
                <a:solidFill>
                  <a:schemeClr val="tx2"/>
                </a:solidFill>
                <a:ln w="38100">
                  <a:solidFill>
                    <a:schemeClr val="tx2"/>
                  </a:solidFill>
                </a:ln>
                <a:effectLst/>
              </c:spPr>
            </c:marker>
            <c:bubble3D val="0"/>
            <c:extLst>
              <c:ext xmlns:c16="http://schemas.microsoft.com/office/drawing/2014/chart" uri="{C3380CC4-5D6E-409C-BE32-E72D297353CC}">
                <c16:uniqueId val="{00000001-5E4C-43BE-AE13-D4CAC5BE7F7E}"/>
              </c:ext>
            </c:extLst>
          </c:dPt>
          <c:dPt>
            <c:idx val="3"/>
            <c:marker>
              <c:symbol val="circle"/>
              <c:size val="33"/>
              <c:spPr>
                <a:solidFill>
                  <a:schemeClr val="tx2"/>
                </a:solidFill>
                <a:ln w="38100">
                  <a:solidFill>
                    <a:schemeClr val="tx2"/>
                  </a:solidFill>
                </a:ln>
                <a:effectLst/>
              </c:spPr>
            </c:marker>
            <c:bubble3D val="0"/>
            <c:extLst>
              <c:ext xmlns:c16="http://schemas.microsoft.com/office/drawing/2014/chart" uri="{C3380CC4-5D6E-409C-BE32-E72D297353CC}">
                <c16:uniqueId val="{00000002-5E4C-43BE-AE13-D4CAC5BE7F7E}"/>
              </c:ext>
            </c:extLst>
          </c:dPt>
          <c:dPt>
            <c:idx val="4"/>
            <c:marker>
              <c:symbol val="circle"/>
              <c:size val="57"/>
              <c:spPr>
                <a:solidFill>
                  <a:schemeClr val="accent3"/>
                </a:solidFill>
                <a:ln w="44450">
                  <a:solidFill>
                    <a:schemeClr val="tx2"/>
                  </a:solidFill>
                </a:ln>
                <a:effectLst/>
              </c:spPr>
            </c:marker>
            <c:bubble3D val="0"/>
            <c:spPr>
              <a:ln w="63500" cap="rnd">
                <a:solidFill>
                  <a:schemeClr val="tx2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4-5E4C-43BE-AE13-D4CAC5BE7F7E}"/>
              </c:ext>
            </c:extLst>
          </c:dPt>
          <c:dLbls>
            <c:dLbl>
              <c:idx val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1">
                  <a:spAutoFit/>
                </a:bodyPr>
                <a:lstStyle/>
                <a:p>
                  <a:pPr>
                    <a:defRPr sz="1200" b="1" i="0" u="none" strike="noStrike" kern="1200" baseline="0">
                      <a:solidFill>
                        <a:schemeClr val="bg1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5E4C-43BE-AE13-D4CAC5BE7F7E}"/>
                </c:ext>
              </c:extLst>
            </c:dLbl>
            <c:dLbl>
              <c:idx val="1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0">
                  <a:spAutoFit/>
                </a:bodyPr>
                <a:lstStyle/>
                <a:p>
                  <a:pPr algn="ctr">
                    <a:defRPr sz="1400" b="0" i="0" u="none" strike="noStrike" kern="1200" baseline="0">
                      <a:solidFill>
                        <a:schemeClr val="bg1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0-5E4C-43BE-AE13-D4CAC5BE7F7E}"/>
                </c:ext>
              </c:extLst>
            </c:dLbl>
            <c:dLbl>
              <c:idx val="2"/>
              <c:tx>
                <c:rich>
                  <a:bodyPr/>
                  <a:lstStyle/>
                  <a:p>
                    <a:fld id="{BCB03166-0B11-4CAE-88FA-7DBB9E1C3E9F}" type="VALUE">
                      <a:rPr lang="en-US" sz="1400" b="0"/>
                      <a:pPr/>
                      <a:t>[VALUE]</a:t>
                    </a:fld>
                    <a:endParaRPr lang="en-US"/>
                  </a:p>
                </c:rich>
              </c:tx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1-5E4C-43BE-AE13-D4CAC5BE7F7E}"/>
                </c:ext>
              </c:extLst>
            </c:dLbl>
            <c:dLbl>
              <c:idx val="3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1">
                  <a:spAutoFit/>
                </a:bodyPr>
                <a:lstStyle/>
                <a:p>
                  <a:pPr>
                    <a:defRPr sz="1400" b="0" i="0" u="none" strike="noStrike" kern="1200" baseline="0">
                      <a:solidFill>
                        <a:schemeClr val="bg1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5E4C-43BE-AE13-D4CAC5BE7F7E}"/>
                </c:ext>
              </c:extLst>
            </c:dLbl>
            <c:dLbl>
              <c:idx val="4"/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4-5E4C-43BE-AE13-D4CAC5BE7F7E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800" b="1" i="0" u="none" strike="noStrike" kern="1200" baseline="0">
                    <a:solidFill>
                      <a:schemeClr val="bg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ctr"/>
            <c:showLegendKey val="0"/>
            <c:showVal val="0"/>
            <c:showCatName val="0"/>
            <c:showSerName val="0"/>
            <c:showPercent val="0"/>
            <c:showBubbleSize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Category 5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>
                  <c:v>5</c:v>
                </c:pt>
                <c:pt idx="1">
                  <c:v>16</c:v>
                </c:pt>
                <c:pt idx="2">
                  <c:v>56</c:v>
                </c:pt>
                <c:pt idx="3">
                  <c:v>100</c:v>
                </c:pt>
                <c:pt idx="4">
                  <c:v>250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6-5E4C-43BE-AE13-D4CAC5BE7F7E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575147384"/>
        <c:axId val="575139544"/>
      </c:lineChart>
      <c:catAx>
        <c:axId val="575147384"/>
        <c:scaling>
          <c:orientation val="minMax"/>
        </c:scaling>
        <c:delete val="1"/>
        <c:axPos val="b"/>
        <c:numFmt formatCode="General" sourceLinked="1"/>
        <c:majorTickMark val="out"/>
        <c:minorTickMark val="none"/>
        <c:tickLblPos val="nextTo"/>
        <c:crossAx val="575139544"/>
        <c:crosses val="autoZero"/>
        <c:auto val="1"/>
        <c:lblAlgn val="ctr"/>
        <c:lblOffset val="100"/>
        <c:noMultiLvlLbl val="0"/>
      </c:catAx>
      <c:valAx>
        <c:axId val="575139544"/>
        <c:scaling>
          <c:orientation val="minMax"/>
          <c:min val="0"/>
        </c:scaling>
        <c:delete val="1"/>
        <c:axPos val="l"/>
        <c:numFmt formatCode="General" sourceLinked="1"/>
        <c:majorTickMark val="out"/>
        <c:minorTickMark val="none"/>
        <c:tickLblPos val="nextTo"/>
        <c:crossAx val="57514738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3">
                  <a:lumMod val="40000"/>
                  <a:lumOff val="6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11385334645669291"/>
                  <c:y val="-0.31911489435124396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1">
                            <a:lumMod val="20000"/>
                            <a:lumOff val="80000"/>
                          </a:schemeClr>
                        </a:solidFill>
                      </a:rPr>
                      <a:pPr>
                        <a:defRPr sz="3200" spc="-150">
                          <a:solidFill>
                            <a:schemeClr val="accent1">
                              <a:lumMod val="20000"/>
                              <a:lumOff val="80000"/>
                            </a:schemeClr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1">
                        <a:lumMod val="20000"/>
                        <a:lumOff val="80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0.87</c:v>
                </c:pt>
                <c:pt idx="1">
                  <c:v>0.13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81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13700149460484107"/>
                  <c:y val="-0.34226229713367107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2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2"/>
                        </a:solidFill>
                      </a:rPr>
                      <a:pPr>
                        <a:defRPr sz="3200" spc="-150">
                          <a:solidFill>
                            <a:schemeClr val="accent2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0.87</c:v>
                </c:pt>
                <c:pt idx="1">
                  <c:v>0.13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910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192-49DD-8439-5B1F547118EF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0192-49DD-8439-5B1F547118EF}"/>
              </c:ext>
            </c:extLst>
          </c:dPt>
          <c:dLbls>
            <c:dLbl>
              <c:idx val="0"/>
              <c:layout>
                <c:manualLayout>
                  <c:x val="-0.22959408719743366"/>
                  <c:y val="-0.27282008878638958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3200" b="0" i="0" u="none" strike="noStrike" kern="1200" spc="-150" baseline="0">
                        <a:solidFill>
                          <a:schemeClr val="accent2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3200" b="1" spc="-150">
                        <a:solidFill>
                          <a:schemeClr val="accent2"/>
                        </a:solidFill>
                      </a:rPr>
                      <a:pPr>
                        <a:defRPr sz="3200" spc="-150">
                          <a:solidFill>
                            <a:schemeClr val="accent2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3200" b="0" i="0" u="none" strike="noStrike" kern="1200" spc="-150" baseline="0">
                      <a:solidFill>
                        <a:schemeClr val="accent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3-0192-49DD-8439-5B1F547118EF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0192-49DD-8439-5B1F547118EF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accent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Enter your Number</c:v>
                </c:pt>
                <c:pt idx="1">
                  <c:v>Formual =100%-B2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0.75</c:v>
                </c:pt>
                <c:pt idx="1">
                  <c:v>0.25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192-49DD-8439-5B1F547118E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21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percent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bg2"/>
            </a:solidFill>
            <a:ln>
              <a:noFill/>
            </a:ln>
            <a:effectLst/>
          </c:spPr>
          <c:invertIfNegative val="0"/>
          <c:dLbls>
            <c:dLbl>
              <c:idx val="3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1">
                  <a:spAutoFit/>
                </a:bodyPr>
                <a:lstStyle/>
                <a:p>
                  <a:pPr>
                    <a:defRPr sz="4000" b="1" i="0" u="none" strike="noStrike" kern="1200" baseline="0">
                      <a:solidFill>
                        <a:schemeClr val="bg1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inBase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6="http://schemas.microsoft.com/office/drawing/2014/chart" uri="{C3380CC4-5D6E-409C-BE32-E72D297353CC}">
                  <c16:uniqueId val="{00000000-8499-43DE-ACDE-5927DF6EC464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2400" b="1" i="0" u="none" strike="noStrike" kern="1200" baseline="0">
                    <a:solidFill>
                      <a:schemeClr val="bg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inBase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0"/>
              </c:ext>
            </c:extLst>
          </c:dLbls>
          <c:cat>
            <c:strRef>
              <c:f>Sheet1!$A$2:$A$5</c:f>
              <c:strCache>
                <c:ptCount val="4"/>
                <c:pt idx="0">
                  <c:v>Visual</c:v>
                </c:pt>
                <c:pt idx="1">
                  <c:v>Reading</c:v>
                </c:pt>
                <c:pt idx="2">
                  <c:v>Simple</c:v>
                </c:pt>
                <c:pt idx="3">
                  <c:v>Visual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40</c:v>
                </c:pt>
                <c:pt idx="1">
                  <c:v>20</c:v>
                </c:pt>
                <c:pt idx="2">
                  <c:v>55</c:v>
                </c:pt>
                <c:pt idx="3">
                  <c:v>88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7B16-4179-B95C-9A1948C33AE0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bg1">
                <a:lumMod val="95000"/>
              </a:schemeClr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Visual</c:v>
                </c:pt>
                <c:pt idx="1">
                  <c:v>Reading</c:v>
                </c:pt>
                <c:pt idx="2">
                  <c:v>Simple</c:v>
                </c:pt>
                <c:pt idx="3">
                  <c:v>Visual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60</c:v>
                </c:pt>
                <c:pt idx="1">
                  <c:v>80</c:v>
                </c:pt>
                <c:pt idx="2">
                  <c:v>45</c:v>
                </c:pt>
                <c:pt idx="3">
                  <c:v>12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AF3D-41E9-8A41-944781A2E259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50"/>
        <c:overlap val="100"/>
        <c:axId val="1049426776"/>
        <c:axId val="1049432680"/>
      </c:barChart>
      <c:catAx>
        <c:axId val="1049426776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49432680"/>
        <c:crosses val="autoZero"/>
        <c:auto val="1"/>
        <c:lblAlgn val="ctr"/>
        <c:lblOffset val="100"/>
        <c:noMultiLvlLbl val="0"/>
      </c:catAx>
      <c:valAx>
        <c:axId val="1049432680"/>
        <c:scaling>
          <c:orientation val="minMax"/>
        </c:scaling>
        <c:delete val="1"/>
        <c:axPos val="b"/>
        <c:numFmt formatCode="0%" sourceLinked="1"/>
        <c:majorTickMark val="none"/>
        <c:minorTickMark val="none"/>
        <c:tickLblPos val="nextTo"/>
        <c:crossAx val="104942677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31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"/>
          <c:y val="6.3652462113229849E-2"/>
          <c:w val="0.97642002866223998"/>
          <c:h val="0.93634753788677016"/>
        </c:manualLayout>
      </c:layout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50800" cap="rnd">
              <a:solidFill>
                <a:schemeClr val="tx1"/>
              </a:solidFill>
              <a:round/>
            </a:ln>
            <a:effectLst/>
          </c:spPr>
          <c:marker>
            <c:symbol val="circle"/>
            <c:size val="10"/>
            <c:spPr>
              <a:solidFill>
                <a:schemeClr val="bg1"/>
              </a:solidFill>
              <a:ln w="50800">
                <a:solidFill>
                  <a:schemeClr val="tx1"/>
                </a:solidFill>
              </a:ln>
              <a:effectLst/>
            </c:spPr>
          </c:marker>
          <c:dPt>
            <c:idx val="4"/>
            <c:marker>
              <c:symbol val="circle"/>
              <c:size val="10"/>
              <c:spPr>
                <a:solidFill>
                  <a:schemeClr val="bg1"/>
                </a:solidFill>
                <a:ln w="50800">
                  <a:solidFill>
                    <a:schemeClr val="tx1"/>
                  </a:solidFill>
                </a:ln>
                <a:effectLst/>
              </c:spPr>
            </c:marker>
            <c:bubble3D val="0"/>
            <c:spPr>
              <a:ln w="50800" cap="rnd">
                <a:solidFill>
                  <a:schemeClr val="tx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1-C8BD-4E3B-A551-CFEF3ACFEDB3}"/>
              </c:ext>
            </c:extLst>
          </c:dPt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cata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>
                  <c:v>20</c:v>
                </c:pt>
                <c:pt idx="1">
                  <c:v>18</c:v>
                </c:pt>
                <c:pt idx="2">
                  <c:v>22</c:v>
                </c:pt>
                <c:pt idx="3">
                  <c:v>15</c:v>
                </c:pt>
                <c:pt idx="4">
                  <c:v>16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C8BD-4E3B-A551-CFEF3ACFEDB3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50800" cap="rnd">
              <a:solidFill>
                <a:schemeClr val="accent3"/>
              </a:solidFill>
              <a:round/>
            </a:ln>
            <a:effectLst/>
          </c:spPr>
          <c:marker>
            <c:symbol val="circle"/>
            <c:size val="10"/>
            <c:spPr>
              <a:solidFill>
                <a:schemeClr val="bg1"/>
              </a:solidFill>
              <a:ln w="50800">
                <a:solidFill>
                  <a:schemeClr val="accent3"/>
                </a:solidFill>
              </a:ln>
              <a:effectLst/>
            </c:spPr>
          </c:marker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cata</c:v>
                </c:pt>
              </c:strCache>
            </c:strRef>
          </c:cat>
          <c:val>
            <c:numRef>
              <c:f>Sheet1!$C$2:$C$6</c:f>
              <c:numCache>
                <c:formatCode>General</c:formatCode>
                <c:ptCount val="5"/>
                <c:pt idx="0">
                  <c:v>25</c:v>
                </c:pt>
                <c:pt idx="1">
                  <c:v>24</c:v>
                </c:pt>
                <c:pt idx="2">
                  <c:v>16</c:v>
                </c:pt>
                <c:pt idx="3">
                  <c:v>21</c:v>
                </c:pt>
                <c:pt idx="4">
                  <c:v>20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3-C8BD-4E3B-A551-CFEF3ACFEDB3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76200" cap="rnd">
              <a:solidFill>
                <a:schemeClr val="bg2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bg1"/>
              </a:solidFill>
              <a:ln w="50800">
                <a:solidFill>
                  <a:schemeClr val="bg2"/>
                </a:solidFill>
              </a:ln>
              <a:effectLst/>
            </c:spPr>
          </c:marker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cata</c:v>
                </c:pt>
              </c:strCache>
            </c:strRef>
          </c:cat>
          <c:val>
            <c:numRef>
              <c:f>Sheet1!$D$2:$D$6</c:f>
              <c:numCache>
                <c:formatCode>General</c:formatCode>
                <c:ptCount val="5"/>
                <c:pt idx="0">
                  <c:v>16</c:v>
                </c:pt>
                <c:pt idx="1">
                  <c:v>16</c:v>
                </c:pt>
                <c:pt idx="2">
                  <c:v>22</c:v>
                </c:pt>
                <c:pt idx="3">
                  <c:v>27</c:v>
                </c:pt>
                <c:pt idx="4">
                  <c:v>38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4-C8BD-4E3B-A551-CFEF3ACFEDB3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575147384"/>
        <c:axId val="575139544"/>
      </c:lineChart>
      <c:catAx>
        <c:axId val="575147384"/>
        <c:scaling>
          <c:orientation val="minMax"/>
        </c:scaling>
        <c:delete val="1"/>
        <c:axPos val="b"/>
        <c:numFmt formatCode="General" sourceLinked="1"/>
        <c:majorTickMark val="none"/>
        <c:minorTickMark val="none"/>
        <c:tickLblPos val="nextTo"/>
        <c:crossAx val="575139544"/>
        <c:crosses val="autoZero"/>
        <c:auto val="1"/>
        <c:lblAlgn val="ctr"/>
        <c:lblOffset val="100"/>
        <c:noMultiLvlLbl val="0"/>
      </c:catAx>
      <c:valAx>
        <c:axId val="575139544"/>
        <c:scaling>
          <c:orientation val="minMax"/>
          <c:min val="10"/>
        </c:scaling>
        <c:delete val="1"/>
        <c:axPos val="l"/>
        <c:numFmt formatCode="General" sourceLinked="1"/>
        <c:majorTickMark val="out"/>
        <c:minorTickMark val="none"/>
        <c:tickLblPos val="nextTo"/>
        <c:crossAx val="57514738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518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"/>
          <c:y val="6.3652462113229849E-2"/>
          <c:w val="0.97642002866223998"/>
          <c:h val="0.86858418287827377"/>
        </c:manualLayout>
      </c:layout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63500" cap="rnd">
              <a:solidFill>
                <a:schemeClr val="tx2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tx2"/>
              </a:solidFill>
              <a:ln w="25400">
                <a:solidFill>
                  <a:schemeClr val="tx2"/>
                </a:solidFill>
              </a:ln>
              <a:effectLst/>
            </c:spPr>
          </c:marker>
          <c:dPt>
            <c:idx val="0"/>
            <c:marker>
              <c:symbol val="circle"/>
              <c:size val="17"/>
              <c:spPr>
                <a:solidFill>
                  <a:schemeClr val="bg1"/>
                </a:solidFill>
                <a:ln w="25400">
                  <a:solidFill>
                    <a:schemeClr val="tx2"/>
                  </a:solidFill>
                </a:ln>
                <a:effectLst/>
              </c:spPr>
            </c:marker>
            <c:bubble3D val="0"/>
            <c:extLst>
              <c:ext xmlns:c16="http://schemas.microsoft.com/office/drawing/2014/chart" uri="{C3380CC4-5D6E-409C-BE32-E72D297353CC}">
                <c16:uniqueId val="{00000000-977A-45E2-821E-1553D811D0F9}"/>
              </c:ext>
            </c:extLst>
          </c:dPt>
          <c:dPt>
            <c:idx val="1"/>
            <c:marker>
              <c:symbol val="circle"/>
              <c:size val="24"/>
              <c:spPr>
                <a:solidFill>
                  <a:schemeClr val="bg1"/>
                </a:solidFill>
                <a:ln w="25400">
                  <a:solidFill>
                    <a:schemeClr val="tx2"/>
                  </a:solidFill>
                </a:ln>
                <a:effectLst/>
              </c:spPr>
            </c:marker>
            <c:bubble3D val="0"/>
            <c:extLst>
              <c:ext xmlns:c16="http://schemas.microsoft.com/office/drawing/2014/chart" uri="{C3380CC4-5D6E-409C-BE32-E72D297353CC}">
                <c16:uniqueId val="{00000001-977A-45E2-821E-1553D811D0F9}"/>
              </c:ext>
            </c:extLst>
          </c:dPt>
          <c:dPt>
            <c:idx val="2"/>
            <c:marker>
              <c:symbol val="circle"/>
              <c:size val="30"/>
              <c:spPr>
                <a:solidFill>
                  <a:schemeClr val="bg1"/>
                </a:solidFill>
                <a:ln w="38100">
                  <a:solidFill>
                    <a:schemeClr val="tx2"/>
                  </a:solidFill>
                </a:ln>
                <a:effectLst/>
              </c:spPr>
            </c:marker>
            <c:bubble3D val="0"/>
            <c:extLst>
              <c:ext xmlns:c16="http://schemas.microsoft.com/office/drawing/2014/chart" uri="{C3380CC4-5D6E-409C-BE32-E72D297353CC}">
                <c16:uniqueId val="{00000002-977A-45E2-821E-1553D811D0F9}"/>
              </c:ext>
            </c:extLst>
          </c:dPt>
          <c:dPt>
            <c:idx val="3"/>
            <c:marker>
              <c:symbol val="circle"/>
              <c:size val="33"/>
              <c:spPr>
                <a:solidFill>
                  <a:schemeClr val="bg1"/>
                </a:solidFill>
                <a:ln w="38100">
                  <a:solidFill>
                    <a:schemeClr val="tx2"/>
                  </a:solidFill>
                </a:ln>
                <a:effectLst/>
              </c:spPr>
            </c:marker>
            <c:bubble3D val="0"/>
            <c:extLst>
              <c:ext xmlns:c16="http://schemas.microsoft.com/office/drawing/2014/chart" uri="{C3380CC4-5D6E-409C-BE32-E72D297353CC}">
                <c16:uniqueId val="{00000003-977A-45E2-821E-1553D811D0F9}"/>
              </c:ext>
            </c:extLst>
          </c:dPt>
          <c:dPt>
            <c:idx val="4"/>
            <c:marker>
              <c:symbol val="circle"/>
              <c:size val="57"/>
              <c:spPr>
                <a:solidFill>
                  <a:schemeClr val="accent3"/>
                </a:solidFill>
                <a:ln w="44450">
                  <a:solidFill>
                    <a:schemeClr val="tx2"/>
                  </a:solidFill>
                </a:ln>
                <a:effectLst/>
              </c:spPr>
            </c:marker>
            <c:bubble3D val="0"/>
            <c:spPr>
              <a:ln w="63500" cap="rnd">
                <a:solidFill>
                  <a:schemeClr val="tx2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5-977A-45E2-821E-1553D811D0F9}"/>
              </c:ext>
            </c:extLst>
          </c:dPt>
          <c:dLbls>
            <c:dLbl>
              <c:idx val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overflow" horzOverflow="overflow" vert="horz" wrap="square" lIns="18288" tIns="19050" rIns="18288" bIns="19050" anchor="ctr" anchorCtr="1">
                  <a:noAutofit/>
                </a:bodyPr>
                <a:lstStyle/>
                <a:p>
                  <a:pPr>
                    <a:defRPr sz="1050" b="1" i="0" u="none" strike="noStrike" kern="1200" baseline="0">
                      <a:solidFill>
                        <a:schemeClr val="tx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spPr xmlns:c15="http://schemas.microsoft.com/office/drawing/2012/chart">
                    <a:prstGeom prst="rect">
                      <a:avLst/>
                    </a:prstGeom>
                    <a:noFill/>
                    <a:ln>
                      <a:noFill/>
                    </a:ln>
                  </c15:spPr>
                </c:ext>
                <c:ext xmlns:c16="http://schemas.microsoft.com/office/drawing/2014/chart" uri="{C3380CC4-5D6E-409C-BE32-E72D297353CC}">
                  <c16:uniqueId val="{00000000-977A-45E2-821E-1553D811D0F9}"/>
                </c:ext>
              </c:extLst>
            </c:dLbl>
            <c:dLbl>
              <c:idx val="1"/>
              <c:spPr>
                <a:noFill/>
                <a:ln>
                  <a:noFill/>
                </a:ln>
                <a:effectLst/>
              </c:spPr>
              <c:txPr>
                <a:bodyPr rot="0" spcFirstLastPara="1" vertOverflow="overflow" horzOverflow="overflow" vert="horz" wrap="square" lIns="18288" tIns="19050" rIns="18288" bIns="19050" anchor="ctr" anchorCtr="1">
                  <a:noAutofit/>
                </a:bodyPr>
                <a:lstStyle/>
                <a:p>
                  <a:pPr>
                    <a:defRPr sz="1400" b="1" i="0" u="none" strike="noStrike" kern="1200" baseline="0">
                      <a:solidFill>
                        <a:schemeClr val="tx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spPr xmlns:c15="http://schemas.microsoft.com/office/drawing/2012/chart">
                    <a:prstGeom prst="rect">
                      <a:avLst/>
                    </a:prstGeom>
                    <a:noFill/>
                    <a:ln>
                      <a:noFill/>
                    </a:ln>
                  </c15:spPr>
                </c:ext>
                <c:ext xmlns:c16="http://schemas.microsoft.com/office/drawing/2014/chart" uri="{C3380CC4-5D6E-409C-BE32-E72D297353CC}">
                  <c16:uniqueId val="{00000001-977A-45E2-821E-1553D811D0F9}"/>
                </c:ext>
              </c:extLst>
            </c:dLbl>
            <c:dLbl>
              <c:idx val="2"/>
              <c:tx>
                <c:rich>
                  <a:bodyPr rot="0" spcFirstLastPara="1" vertOverflow="overflow" horzOverflow="overflow" vert="horz" wrap="square" lIns="18288" tIns="19050" rIns="18288" bIns="19050" anchor="ctr" anchorCtr="1">
                    <a:noAutofit/>
                  </a:bodyPr>
                  <a:lstStyle/>
                  <a:p>
                    <a:pPr>
                      <a:defRPr sz="1800" b="1" i="0" u="none" strike="noStrike" kern="1200" baseline="0">
                        <a:solidFill>
                          <a:schemeClr val="tx2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BCB03166-0B11-4CAE-88FA-7DBB9E1C3E9F}" type="VALUE">
                      <a:rPr lang="en-US" sz="1400" b="1"/>
                      <a:pPr>
                        <a:defRPr sz="1800" b="1">
                          <a:solidFill>
                            <a:schemeClr val="tx2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spPr>
                <a:noFill/>
                <a:ln>
                  <a:noFill/>
                </a:ln>
                <a:effectLst/>
              </c:spPr>
              <c:txPr>
                <a:bodyPr rot="0" spcFirstLastPara="1" vertOverflow="overflow" horzOverflow="overflow" vert="horz" wrap="square" lIns="18288" tIns="19050" rIns="18288" bIns="19050" anchor="ctr" anchorCtr="1">
                  <a:noAutofit/>
                </a:bodyPr>
                <a:lstStyle/>
                <a:p>
                  <a:pPr>
                    <a:defRPr sz="1800" b="1" i="0" u="none" strike="noStrike" kern="1200" baseline="0">
                      <a:solidFill>
                        <a:schemeClr val="tx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spPr xmlns:c15="http://schemas.microsoft.com/office/drawing/2012/chart">
                    <a:prstGeom prst="rect">
                      <a:avLst/>
                    </a:prstGeom>
                    <a:noFill/>
                    <a:ln>
                      <a:noFill/>
                    </a:ln>
                  </c15:spPr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2-977A-45E2-821E-1553D811D0F9}"/>
                </c:ext>
              </c:extLst>
            </c:dLbl>
            <c:dLbl>
              <c:idx val="3"/>
              <c:spPr>
                <a:noFill/>
                <a:ln>
                  <a:noFill/>
                </a:ln>
                <a:effectLst/>
              </c:spPr>
              <c:txPr>
                <a:bodyPr rot="0" spcFirstLastPara="1" vertOverflow="overflow" horzOverflow="overflow" vert="horz" wrap="square" lIns="18288" tIns="19050" rIns="18288" bIns="19050" anchor="ctr" anchorCtr="1">
                  <a:noAutofit/>
                </a:bodyPr>
                <a:lstStyle/>
                <a:p>
                  <a:pPr>
                    <a:defRPr sz="1400" b="1" i="0" u="none" strike="noStrike" kern="1200" baseline="0">
                      <a:solidFill>
                        <a:schemeClr val="tx2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spPr xmlns:c15="http://schemas.microsoft.com/office/drawing/2012/chart">
                    <a:prstGeom prst="rect">
                      <a:avLst/>
                    </a:prstGeom>
                    <a:noFill/>
                    <a:ln>
                      <a:noFill/>
                    </a:ln>
                  </c15:spPr>
                </c:ext>
                <c:ext xmlns:c16="http://schemas.microsoft.com/office/drawing/2014/chart" uri="{C3380CC4-5D6E-409C-BE32-E72D297353CC}">
                  <c16:uniqueId val="{00000003-977A-45E2-821E-1553D811D0F9}"/>
                </c:ext>
              </c:extLst>
            </c:dLbl>
            <c:dLbl>
              <c:idx val="4"/>
              <c:tx>
                <c:rich>
                  <a:bodyPr rot="0" spcFirstLastPara="1" vertOverflow="overflow" horzOverflow="overflow" vert="horz" wrap="square" lIns="0" tIns="0" rIns="0" bIns="0" anchor="ctr" anchorCtr="1">
                    <a:noAutofit/>
                  </a:bodyPr>
                  <a:lstStyle/>
                  <a:p>
                    <a:pPr>
                      <a:defRPr sz="1800" b="1" i="0" u="none" strike="noStrike" kern="1200" baseline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0B5F9F93-6538-4A3E-9BD6-72B6A98DF5AE}" type="VALUE">
                      <a:rPr lang="en-US" sz="2000">
                        <a:solidFill>
                          <a:schemeClr val="bg1"/>
                        </a:solidFill>
                      </a:rPr>
                      <a:pPr>
                        <a:defRPr sz="1800" b="1">
                          <a:solidFill>
                            <a:schemeClr val="bg1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spPr>
                <a:noFill/>
                <a:ln>
                  <a:noFill/>
                </a:ln>
                <a:effectLst/>
              </c:spPr>
              <c:txPr>
                <a:bodyPr rot="0" spcFirstLastPara="1" vertOverflow="overflow" horzOverflow="overflow" vert="horz" wrap="square" lIns="0" tIns="0" rIns="0" bIns="0" anchor="ctr" anchorCtr="1">
                  <a:noAutofit/>
                </a:bodyPr>
                <a:lstStyle/>
                <a:p>
                  <a:pPr>
                    <a:defRPr sz="1800" b="1" i="0" u="none" strike="noStrike" kern="1200" baseline="0">
                      <a:solidFill>
                        <a:schemeClr val="bg1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spPr xmlns:c15="http://schemas.microsoft.com/office/drawing/2012/chart">
                    <a:prstGeom prst="rect">
                      <a:avLst/>
                    </a:prstGeom>
                    <a:noFill/>
                    <a:ln>
                      <a:noFill/>
                    </a:ln>
                  </c15:spPr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5-977A-45E2-821E-1553D811D0F9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overflow" horzOverflow="overflow" vert="horz" wrap="square" lIns="18288" tIns="19050" rIns="18288" bIns="19050" anchor="ctr" anchorCtr="1">
                <a:noAutofit/>
              </a:bodyPr>
              <a:lstStyle/>
              <a:p>
                <a:pPr>
                  <a:defRPr sz="1800" b="1" i="0" u="none" strike="noStrike" kern="1200" baseline="0">
                    <a:solidFill>
                      <a:schemeClr val="tx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ctr"/>
            <c:showLegendKey val="0"/>
            <c:showVal val="0"/>
            <c:showCatName val="0"/>
            <c:showSerName val="0"/>
            <c:showPercent val="0"/>
            <c:showBubbleSize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Category 5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>
                  <c:v>5</c:v>
                </c:pt>
                <c:pt idx="1">
                  <c:v>16</c:v>
                </c:pt>
                <c:pt idx="2">
                  <c:v>56</c:v>
                </c:pt>
                <c:pt idx="3">
                  <c:v>100</c:v>
                </c:pt>
                <c:pt idx="4">
                  <c:v>250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6-977A-45E2-821E-1553D811D0F9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575147384"/>
        <c:axId val="575139544"/>
      </c:lineChart>
      <c:catAx>
        <c:axId val="575147384"/>
        <c:scaling>
          <c:orientation val="minMax"/>
        </c:scaling>
        <c:delete val="1"/>
        <c:axPos val="b"/>
        <c:numFmt formatCode="General" sourceLinked="1"/>
        <c:majorTickMark val="out"/>
        <c:minorTickMark val="none"/>
        <c:tickLblPos val="nextTo"/>
        <c:crossAx val="575139544"/>
        <c:crosses val="autoZero"/>
        <c:auto val="1"/>
        <c:lblAlgn val="ctr"/>
        <c:lblOffset val="100"/>
        <c:noMultiLvlLbl val="0"/>
      </c:catAx>
      <c:valAx>
        <c:axId val="575139544"/>
        <c:scaling>
          <c:orientation val="minMax"/>
          <c:min val="0"/>
        </c:scaling>
        <c:delete val="1"/>
        <c:axPos val="l"/>
        <c:numFmt formatCode="General" sourceLinked="1"/>
        <c:majorTickMark val="out"/>
        <c:minorTickMark val="none"/>
        <c:tickLblPos val="nextTo"/>
        <c:crossAx val="57514738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617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percent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bg2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3">
                  <a:lumMod val="7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246F-4356-B35C-02A6EF7C22B5}"/>
              </c:ext>
            </c:extLst>
          </c:dPt>
          <c:dLbls>
            <c:dLbl>
              <c:idx val="3"/>
              <c:layout>
                <c:manualLayout>
                  <c:x val="-0.24290887388618509"/>
                  <c:y val="-9.4794114973574574E-3"/>
                </c:manualLayout>
              </c:layout>
              <c:tx>
                <c:rich>
                  <a:bodyPr/>
                  <a:lstStyle/>
                  <a:p>
                    <a:fld id="{675833A9-534D-4DDE-9D92-020F4EA55636}" type="VALUE">
                      <a:rPr lang="en-US" sz="3200"/>
                      <a:pPr/>
                      <a:t>[VALUE]</a:t>
                    </a:fld>
                    <a:endParaRPr lang="en-US"/>
                  </a:p>
                </c:rich>
              </c:tx>
              <c:dLblPos val="ctr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0-246F-4356-B35C-02A6EF7C22B5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2000" b="1" i="0" u="none" strike="noStrike" kern="1200" baseline="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inBase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Doing</c:v>
                </c:pt>
                <c:pt idx="1">
                  <c:v>Reading</c:v>
                </c:pt>
                <c:pt idx="2">
                  <c:v>Graphic Icons</c:v>
                </c:pt>
                <c:pt idx="3">
                  <c:v>Visual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40</c:v>
                </c:pt>
                <c:pt idx="1">
                  <c:v>25</c:v>
                </c:pt>
                <c:pt idx="2">
                  <c:v>55</c:v>
                </c:pt>
                <c:pt idx="3">
                  <c:v>88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246F-4356-B35C-02A6EF7C22B5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bg1">
                <a:lumMod val="95000"/>
              </a:schemeClr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  <c:spPr>
              <a:solidFill>
                <a:schemeClr val="bg2">
                  <a:lumMod val="7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6-246F-4356-B35C-02A6EF7C22B5}"/>
              </c:ext>
            </c:extLst>
          </c:dPt>
          <c:dPt>
            <c:idx val="1"/>
            <c:invertIfNegative val="0"/>
            <c:bubble3D val="0"/>
            <c:spPr>
              <a:solidFill>
                <a:schemeClr val="bg2">
                  <a:lumMod val="7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246F-4356-B35C-02A6EF7C22B5}"/>
              </c:ext>
            </c:extLst>
          </c:dPt>
          <c:dPt>
            <c:idx val="2"/>
            <c:invertIfNegative val="0"/>
            <c:bubble3D val="0"/>
            <c:spPr>
              <a:solidFill>
                <a:schemeClr val="bg2">
                  <a:lumMod val="7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4-246F-4356-B35C-02A6EF7C22B5}"/>
              </c:ext>
            </c:extLst>
          </c:dPt>
          <c:dPt>
            <c:idx val="3"/>
            <c:invertIfNegative val="0"/>
            <c:bubble3D val="0"/>
            <c:spPr>
              <a:solidFill>
                <a:schemeClr val="bg2">
                  <a:lumMod val="7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246F-4356-B35C-02A6EF7C22B5}"/>
              </c:ext>
            </c:extLst>
          </c:dPt>
          <c:cat>
            <c:strRef>
              <c:f>Sheet1!$A$2:$A$5</c:f>
              <c:strCache>
                <c:ptCount val="4"/>
                <c:pt idx="0">
                  <c:v>Doing</c:v>
                </c:pt>
                <c:pt idx="1">
                  <c:v>Reading</c:v>
                </c:pt>
                <c:pt idx="2">
                  <c:v>Graphic Icons</c:v>
                </c:pt>
                <c:pt idx="3">
                  <c:v>Visual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60</c:v>
                </c:pt>
                <c:pt idx="1">
                  <c:v>75</c:v>
                </c:pt>
                <c:pt idx="2">
                  <c:v>45</c:v>
                </c:pt>
                <c:pt idx="3">
                  <c:v>12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246F-4356-B35C-02A6EF7C22B5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50"/>
        <c:overlap val="100"/>
        <c:axId val="1049426776"/>
        <c:axId val="1049432680"/>
      </c:barChart>
      <c:catAx>
        <c:axId val="1049426776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49432680"/>
        <c:crosses val="autoZero"/>
        <c:auto val="1"/>
        <c:lblAlgn val="ctr"/>
        <c:lblOffset val="100"/>
        <c:noMultiLvlLbl val="0"/>
      </c:catAx>
      <c:valAx>
        <c:axId val="1049432680"/>
        <c:scaling>
          <c:orientation val="minMax"/>
        </c:scaling>
        <c:delete val="1"/>
        <c:axPos val="b"/>
        <c:numFmt formatCode="0%" sourceLinked="1"/>
        <c:majorTickMark val="none"/>
        <c:minorTickMark val="none"/>
        <c:tickLblPos val="nextTo"/>
        <c:crossAx val="104942677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716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0141408694106796"/>
          <c:y val="0.10142733882077253"/>
          <c:w val="0.79717182611786408"/>
          <c:h val="0.79714593516062771"/>
        </c:manualLayout>
      </c:layout>
      <c:doughnutChart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dPt>
            <c:idx val="0"/>
            <c:bubble3D val="0"/>
            <c:spPr>
              <a:solidFill>
                <a:schemeClr val="accent3">
                  <a:lumMod val="7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5890-4D46-8D82-148677C99832}"/>
              </c:ext>
            </c:extLst>
          </c:dPt>
          <c:dPt>
            <c:idx val="1"/>
            <c:bubble3D val="0"/>
            <c:spPr>
              <a:noFill/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5890-4D46-8D82-148677C99832}"/>
              </c:ext>
            </c:extLst>
          </c:dPt>
          <c:dLbls>
            <c:dLbl>
              <c:idx val="0"/>
              <c:layout>
                <c:manualLayout>
                  <c:x val="-0.22959408719743366"/>
                  <c:y val="0.24413857335448394"/>
                </c:manualLayout>
              </c:layout>
              <c:tx>
                <c:rich>
                  <a:bodyPr rot="0" spcFirstLastPara="1" vertOverflow="ellipsis" vert="horz" wrap="none" lIns="0" tIns="0" rIns="0" bIns="182880" anchor="ctr" anchorCtr="1">
                    <a:noAutofit/>
                  </a:bodyPr>
                  <a:lstStyle/>
                  <a:p>
                    <a:pPr>
                      <a:defRPr sz="1800" b="0" i="0" u="none" strike="noStrike" kern="1200" spc="-150" baseline="0">
                        <a:solidFill>
                          <a:schemeClr val="tx1"/>
                        </a:solidFill>
                        <a:latin typeface="+mn-lt"/>
                        <a:ea typeface="+mn-ea"/>
                        <a:cs typeface="+mn-cs"/>
                      </a:defRPr>
                    </a:pPr>
                    <a:fld id="{857C2360-0166-43D0-ADF6-D455675720A2}" type="VALUE">
                      <a:rPr lang="en-US" sz="1800" b="1" spc="-150">
                        <a:solidFill>
                          <a:schemeClr val="tx1"/>
                        </a:solidFill>
                      </a:rPr>
                      <a:pPr>
                        <a:defRPr sz="1800" spc="-150">
                          <a:solidFill>
                            <a:schemeClr val="tx1"/>
                          </a:solidFill>
                        </a:defRPr>
                      </a:pPr>
                      <a:t>[VALUE]</a:t>
                    </a:fld>
                    <a:endParaRPr lang="en-US"/>
                  </a:p>
                </c:rich>
              </c:tx>
              <c:numFmt formatCode="0%" sourceLinked="0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none" lIns="0" tIns="0" rIns="0" bIns="182880" anchor="ctr" anchorCtr="1">
                  <a:noAutofit/>
                </a:bodyPr>
                <a:lstStyle/>
                <a:p>
                  <a:pPr>
                    <a:defRPr sz="1800" b="0" i="0" u="none" strike="noStrike" kern="1200" spc="-150" baseline="0">
                      <a:solidFill>
                        <a:schemeClr val="tx1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en-US"/>
                </a:p>
              </c:txPr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53316317307014671"/>
                      <c:h val="0.3595555468401469"/>
                    </c:manualLayout>
                  </c15:layout>
                  <c15:dlblFieldTable/>
                  <c15:showDataLabelsRange val="0"/>
                </c:ext>
                <c:ext xmlns:c16="http://schemas.microsoft.com/office/drawing/2014/chart" uri="{C3380CC4-5D6E-409C-BE32-E72D297353CC}">
                  <c16:uniqueId val="{00000001-5890-4D46-8D82-148677C99832}"/>
                </c:ext>
              </c:extLst>
            </c:dLbl>
            <c:dLbl>
              <c:idx val="1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5890-4D46-8D82-148677C99832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Sheet1!$A$2:$A$3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0.25</c:v>
                </c:pt>
                <c:pt idx="1">
                  <c:v>0.75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5890-4D46-8D82-148677C9983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76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815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"/>
          <c:y val="6.3652462113229849E-2"/>
          <c:w val="0.97642002866223998"/>
          <c:h val="0.93634753788677016"/>
        </c:manualLayout>
      </c:layout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50800" cap="rnd">
              <a:solidFill>
                <a:schemeClr val="bg1"/>
              </a:solidFill>
              <a:round/>
            </a:ln>
            <a:effectLst/>
          </c:spPr>
          <c:marker>
            <c:symbol val="circle"/>
            <c:size val="10"/>
            <c:spPr>
              <a:solidFill>
                <a:schemeClr val="tx1"/>
              </a:solidFill>
              <a:ln w="50800">
                <a:solidFill>
                  <a:schemeClr val="bg1"/>
                </a:solidFill>
              </a:ln>
              <a:effectLst/>
            </c:spPr>
          </c:marker>
          <c:dPt>
            <c:idx val="4"/>
            <c:marker>
              <c:symbol val="circle"/>
              <c:size val="10"/>
              <c:spPr>
                <a:solidFill>
                  <a:schemeClr val="tx1"/>
                </a:solidFill>
                <a:ln w="50800">
                  <a:solidFill>
                    <a:schemeClr val="bg1"/>
                  </a:solidFill>
                </a:ln>
                <a:effectLst/>
              </c:spPr>
            </c:marker>
            <c:bubble3D val="0"/>
            <c:spPr>
              <a:ln w="50800" cap="rnd">
                <a:solidFill>
                  <a:schemeClr val="bg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1-839C-4AC1-8CC5-4FCE572968AA}"/>
              </c:ext>
            </c:extLst>
          </c:dPt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cata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>
                  <c:v>20</c:v>
                </c:pt>
                <c:pt idx="1">
                  <c:v>18</c:v>
                </c:pt>
                <c:pt idx="2">
                  <c:v>22</c:v>
                </c:pt>
                <c:pt idx="3">
                  <c:v>15</c:v>
                </c:pt>
                <c:pt idx="4">
                  <c:v>16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839C-4AC1-8CC5-4FCE572968AA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50800" cap="rnd">
              <a:solidFill>
                <a:schemeClr val="accent3"/>
              </a:solidFill>
              <a:round/>
            </a:ln>
            <a:effectLst/>
          </c:spPr>
          <c:marker>
            <c:symbol val="circle"/>
            <c:size val="10"/>
            <c:spPr>
              <a:solidFill>
                <a:schemeClr val="tx1"/>
              </a:solidFill>
              <a:ln w="50800">
                <a:solidFill>
                  <a:schemeClr val="accent3"/>
                </a:solidFill>
              </a:ln>
              <a:effectLst/>
            </c:spPr>
          </c:marker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cata</c:v>
                </c:pt>
              </c:strCache>
            </c:strRef>
          </c:cat>
          <c:val>
            <c:numRef>
              <c:f>Sheet1!$C$2:$C$6</c:f>
              <c:numCache>
                <c:formatCode>General</c:formatCode>
                <c:ptCount val="5"/>
                <c:pt idx="0">
                  <c:v>25</c:v>
                </c:pt>
                <c:pt idx="1">
                  <c:v>24</c:v>
                </c:pt>
                <c:pt idx="2">
                  <c:v>16</c:v>
                </c:pt>
                <c:pt idx="3">
                  <c:v>21</c:v>
                </c:pt>
                <c:pt idx="4">
                  <c:v>20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3-839C-4AC1-8CC5-4FCE572968AA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76200" cap="rnd">
              <a:solidFill>
                <a:schemeClr val="bg2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tx1"/>
              </a:solidFill>
              <a:ln w="50800">
                <a:solidFill>
                  <a:schemeClr val="bg2"/>
                </a:solidFill>
              </a:ln>
              <a:effectLst/>
            </c:spPr>
          </c:marker>
          <c:cat>
            <c:strRef>
              <c:f>Sheet1!$A$2:$A$6</c:f>
              <c:strCache>
                <c:ptCount val="5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  <c:pt idx="4">
                  <c:v>cata</c:v>
                </c:pt>
              </c:strCache>
            </c:strRef>
          </c:cat>
          <c:val>
            <c:numRef>
              <c:f>Sheet1!$D$2:$D$6</c:f>
              <c:numCache>
                <c:formatCode>General</c:formatCode>
                <c:ptCount val="5"/>
                <c:pt idx="0">
                  <c:v>16</c:v>
                </c:pt>
                <c:pt idx="1">
                  <c:v>16</c:v>
                </c:pt>
                <c:pt idx="2">
                  <c:v>22</c:v>
                </c:pt>
                <c:pt idx="3">
                  <c:v>27</c:v>
                </c:pt>
                <c:pt idx="4">
                  <c:v>38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4-839C-4AC1-8CC5-4FCE572968AA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575147384"/>
        <c:axId val="575139544"/>
      </c:lineChart>
      <c:catAx>
        <c:axId val="575147384"/>
        <c:scaling>
          <c:orientation val="minMax"/>
        </c:scaling>
        <c:delete val="1"/>
        <c:axPos val="b"/>
        <c:numFmt formatCode="General" sourceLinked="1"/>
        <c:majorTickMark val="none"/>
        <c:minorTickMark val="none"/>
        <c:tickLblPos val="nextTo"/>
        <c:crossAx val="575139544"/>
        <c:crosses val="autoZero"/>
        <c:auto val="1"/>
        <c:lblAlgn val="ctr"/>
        <c:lblOffset val="100"/>
        <c:noMultiLvlLbl val="0"/>
      </c:catAx>
      <c:valAx>
        <c:axId val="575139544"/>
        <c:scaling>
          <c:orientation val="minMax"/>
          <c:min val="10"/>
        </c:scaling>
        <c:delete val="1"/>
        <c:axPos val="l"/>
        <c:numFmt formatCode="General" sourceLinked="1"/>
        <c:majorTickMark val="out"/>
        <c:minorTickMark val="none"/>
        <c:tickLblPos val="nextTo"/>
        <c:crossAx val="57514738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6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9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57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6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7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08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15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1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81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910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21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31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518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617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716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815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4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6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3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9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57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64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7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08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15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11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81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910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214.xml><?xml version="1.0" encoding="utf-8"?>
<cs:chartStyle xmlns:cs="http://schemas.microsoft.com/office/drawing/2012/chartStyle" xmlns:a="http://schemas.openxmlformats.org/drawingml/2006/main" id="29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313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518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617.xml><?xml version="1.0" encoding="utf-8"?>
<cs:chartStyle xmlns:cs="http://schemas.microsoft.com/office/drawing/2012/chartStyle" xmlns:a="http://schemas.openxmlformats.org/drawingml/2006/main" id="29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716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815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quarter" idx="1"/>
          </p:nvPr>
        </p:nvSpPr>
        <p:spPr>
          <a:xfrm>
            <a:off x="5317963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r">
              <a:defRPr sz="1200"/>
            </a:lvl1pPr>
          </a:lstStyle>
          <a:p>
            <a:fld id="{7CCA049B-3A46-4BDA-A8F5-2925B00FE570}" type="datetimeFigureOut">
              <a:rPr lang="en-US" smtClean="0"/>
              <a:t>5/4/2017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2"/>
          </p:nvPr>
        </p:nvSpPr>
        <p:spPr>
          <a:xfrm>
            <a:off x="0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3"/>
          </p:nvPr>
        </p:nvSpPr>
        <p:spPr>
          <a:xfrm>
            <a:off x="5317963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r">
              <a:defRPr sz="1200"/>
            </a:lvl1pPr>
          </a:lstStyle>
          <a:p>
            <a:fld id="{DBAA5490-FD59-4087-AC7E-016E8A4124C4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1092665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5317963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r">
              <a:defRPr sz="1200"/>
            </a:lvl1pPr>
          </a:lstStyle>
          <a:p>
            <a:fld id="{44C46CEC-428A-4DD0-A7C7-21AF8DE33E93}" type="datetimeFigureOut">
              <a:rPr lang="en-US" smtClean="0"/>
              <a:t>5/4/2017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2563813" y="887413"/>
            <a:ext cx="4260850" cy="2397125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4229" tIns="47114" rIns="94229" bIns="47114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938848" y="3418066"/>
            <a:ext cx="7510780" cy="2796600"/>
          </a:xfrm>
          <a:prstGeom prst="rect">
            <a:avLst/>
          </a:prstGeom>
        </p:spPr>
        <p:txBody>
          <a:bodyPr vert="horz" lIns="94229" tIns="47114" rIns="94229" bIns="47114" rtlCol="0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5317963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r">
              <a:defRPr sz="1200"/>
            </a:lvl1pPr>
          </a:lstStyle>
          <a:p>
            <a:fld id="{4CBCEA92-F142-4D57-B507-37BDAF44710C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0202057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2.xml.rels>&#65279;<?xml version="1.0" encoding="utf-8"?><Relationships xmlns="http://schemas.openxmlformats.org/package/2006/relationships"><Relationship Type="http://schemas.openxmlformats.org/officeDocument/2006/relationships/slide" Target="/ppt/slides/slide14.xml" Id="rId2" /><Relationship Type="http://schemas.openxmlformats.org/officeDocument/2006/relationships/notesMaster" Target="/ppt/notesMasters/notesMaster11.xml" Id="rId1" /></Relationships>
</file>

<file path=ppt/notesSlides/_rels/notesSlide26.xml.rels>&#65279;<?xml version="1.0" encoding="utf-8"?><Relationships xmlns="http://schemas.openxmlformats.org/package/2006/relationships"><Relationship Type="http://schemas.openxmlformats.org/officeDocument/2006/relationships/slide" Target="/ppt/slides/slide38.xml" Id="rId2" /><Relationship Type="http://schemas.openxmlformats.org/officeDocument/2006/relationships/notesMaster" Target="/ppt/notesMasters/notesMaster11.xml" Id="rId1" /></Relationships>
</file>

<file path=ppt/notesSlides/_rels/notesSlide34.xml.rels>&#65279;<?xml version="1.0" encoding="utf-8"?><Relationships xmlns="http://schemas.openxmlformats.org/package/2006/relationships"><Relationship Type="http://schemas.openxmlformats.org/officeDocument/2006/relationships/slide" Target="/ppt/slides/slide46.xml" Id="rId2" /><Relationship Type="http://schemas.openxmlformats.org/officeDocument/2006/relationships/notesMaster" Target="/ppt/notesMasters/notesMaster11.xml" Id="rId1" /></Relationships>
</file>

<file path=ppt/notesSlides/_rels/notesSlide43.xml.rels>&#65279;<?xml version="1.0" encoding="utf-8"?><Relationships xmlns="http://schemas.openxmlformats.org/package/2006/relationships"><Relationship Type="http://schemas.openxmlformats.org/officeDocument/2006/relationships/slide" Target="/ppt/slides/slide55.xml" Id="rId2" /><Relationship Type="http://schemas.openxmlformats.org/officeDocument/2006/relationships/notesMaster" Target="/ppt/notesMasters/notesMaster11.xml" Id="rId1" /></Relationships>
</file>

<file path=ppt/notesSlides/_rels/notesSlide5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65.xml.rels>&#65279;<?xml version="1.0" encoding="utf-8"?><Relationships xmlns="http://schemas.openxmlformats.org/package/2006/relationships"><Relationship Type="http://schemas.openxmlformats.org/officeDocument/2006/relationships/slide" Target="/ppt/slides/slide97.xml" Id="rId2" /><Relationship Type="http://schemas.openxmlformats.org/officeDocument/2006/relationships/notesMaster" Target="/ppt/notesMasters/notesMaster11.xml" Id="rId1" /></Relationship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TIP │Use color to tell story, arrange multiple graphics together, add icons on top of charts to create custom graphics. </a:t>
            </a:r>
          </a:p>
          <a:p>
            <a:endParaRPr lang="en-US" dirty="0"/>
          </a:p>
          <a:p>
            <a:r>
              <a:rPr lang="en-US" b="1" dirty="0"/>
              <a:t>EDITABLE GRAPHIC</a:t>
            </a:r>
            <a:r>
              <a:rPr lang="en-US" dirty="0"/>
              <a:t> AT END OF PRESENTATION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51154337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23429929"/>
      </p:ext>
    </p:extLst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734086"/>
      </p:ext>
    </p:extLst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66591000"/>
      </p:ext>
    </p:extLst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02685472"/>
      </p:ext>
    </p:extLst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This slide contains the </a:t>
            </a:r>
            <a:r>
              <a:rPr lang="en-US" b="1" dirty="0"/>
              <a:t>editable pieces </a:t>
            </a:r>
            <a:r>
              <a:rPr lang="en-US" dirty="0"/>
              <a:t>that were used to build infographic sample</a:t>
            </a:r>
          </a:p>
          <a:p>
            <a:r>
              <a:rPr lang="en-US" dirty="0"/>
              <a:t>Icons – Eye, PC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9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19884341"/>
      </p:ext>
    </p:extLst>
  </p:cSld>
  <p:clrMapOvr>
    <a:masterClrMapping/>
  </p:clrMapOvr>
</p:notes>
</file>

<file path=ppt/slideLayouts/_rels/slideLayout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3.xml.rels>&#65279;<?xml version="1.0" encoding="utf-8"?><Relationships xmlns="http://schemas.openxmlformats.org/package/2006/relationships"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Relationship Type="http://schemas.openxmlformats.org/officeDocument/2006/relationships/hyperlink" Target="http://www.nealanalytics.com/templates/" TargetMode="External" Id="rId3" /></Relationships>
</file>

<file path=ppt/slideLayouts/_rels/slideLayout3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Relationship Type="http://schemas.openxmlformats.org/officeDocument/2006/relationships/hyperlink" Target="http://www.nealanalytics.com/templates/" TargetMode="External" Id="rId2" /></Relationships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 - no top bar">
    <p:bg>
      <p:bgRef idx="1001">
        <a:schemeClr val="bg2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/>
          <p:cNvSpPr/>
          <p:nvPr userDrawn="1"/>
        </p:nvSpPr>
        <p:spPr>
          <a:xfrm>
            <a:off x="0" y="0"/>
            <a:ext cx="12192000" cy="1225485"/>
          </a:xfrm>
          <a:prstGeom prst="rect">
            <a:avLst/>
          </a:prstGeom>
          <a:solidFill>
            <a:srgbClr val="0074A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8063662"/>
      </p:ext>
    </p:extLst>
  </p:cSld>
  <p:clrMapOvr>
    <a:overrideClrMapping bg1="dk1" tx1="lt1" bg2="dk2" tx2="lt2" accent1="accent1" accent2="accent2" accent3="accent3" accent4="accent4" accent5="accent5" accent6="accent6" hlink="hlink" folHlink="folHlink"/>
  </p:clrMapOvr>
  <p:transition>
    <p:fade/>
  </p:transition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4">
            <a:extLst>
              <a:ext uri="{FF2B5EF4-FFF2-40B4-BE49-F238E27FC236}">
                <a16:creationId xmlns:a16="http://schemas.microsoft.com/office/drawing/2014/main" id="{BA73233B-0705-4E94-AE39-0FCF7FAB804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t>‹#›</a:t>
            </a:fld>
            <a:endParaRPr lang="en-US"/>
          </a:p>
        </p:txBody>
      </p:sp>
      <p:sp>
        <p:nvSpPr>
          <p:cNvPr id="9" name="TextBox 8">
            <a:hlinkClick r:id="rId3"/>
            <a:extLst>
              <a:ext uri="{FF2B5EF4-FFF2-40B4-BE49-F238E27FC236}">
                <a16:creationId xmlns:a16="http://schemas.microsoft.com/office/drawing/2014/main" id="{011B0CED-3A92-43B0-A3DE-C37B6408D9DB}"/>
              </a:ext>
            </a:extLst>
          </p:cNvPr>
          <p:cNvSpPr txBox="1"/>
          <p:nvPr userDrawn="1"/>
        </p:nvSpPr>
        <p:spPr>
          <a:xfrm>
            <a:off x="329642" y="4267687"/>
            <a:ext cx="2664879" cy="329343"/>
          </a:xfrm>
          <a:prstGeom prst="roundRect">
            <a:avLst>
              <a:gd name="adj" fmla="val 50000"/>
            </a:avLst>
          </a:prstGeom>
          <a:solidFill>
            <a:srgbClr val="00B0F0"/>
          </a:solidFill>
          <a:ln w="19050">
            <a:solidFill>
              <a:schemeClr val="tx1"/>
            </a:solidFill>
          </a:ln>
        </p:spPr>
        <p:txBody>
          <a:bodyPr wrap="square" lIns="0" rIns="0" rtlCol="0" anchor="ctr" anchorCtr="0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0" cap="none" spc="0" normalizeH="0" baseline="0" noProof="0" dirty="0">
                <a:ln>
                  <a:noFill/>
                </a:ln>
                <a:effectLst/>
                <a:uLnTx/>
                <a:uFillTx/>
              </a:rPr>
              <a:t>Neal Creative  | click &amp; </a:t>
            </a:r>
            <a:r>
              <a:rPr kumimoji="0" lang="en-US" sz="1200" b="1" i="0" u="none" strike="noStrike" kern="0" cap="none" spc="0" normalizeH="0" baseline="0" noProof="0" dirty="0">
                <a:ln>
                  <a:noFill/>
                </a:ln>
                <a:effectLst/>
                <a:uLnTx/>
                <a:uFillTx/>
              </a:rPr>
              <a:t>Learn more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BEF3013-858C-4FFF-B19A-1F10A879C4E8}"/>
              </a:ext>
            </a:extLst>
          </p:cNvPr>
          <p:cNvSpPr txBox="1"/>
          <p:nvPr userDrawn="1"/>
        </p:nvSpPr>
        <p:spPr>
          <a:xfrm>
            <a:off x="177800" y="6435060"/>
            <a:ext cx="1050288" cy="24622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000" dirty="0">
                <a:solidFill>
                  <a:schemeClr val="bg1">
                    <a:lumMod val="75000"/>
                  </a:schemeClr>
                </a:solidFill>
              </a:rPr>
              <a:t>Neal Creative </a:t>
            </a:r>
            <a:r>
              <a:rPr lang="en-US" sz="1000" baseline="30000" dirty="0">
                <a:solidFill>
                  <a:schemeClr val="bg1">
                    <a:lumMod val="75000"/>
                  </a:schemeClr>
                </a:solidFill>
              </a:rPr>
              <a:t>©</a:t>
            </a:r>
          </a:p>
        </p:txBody>
      </p:sp>
    </p:spTree>
    <p:extLst>
      <p:ext uri="{BB962C8B-B14F-4D97-AF65-F5344CB8AC3E}">
        <p14:creationId xmlns:p14="http://schemas.microsoft.com/office/powerpoint/2010/main" val="2221538457"/>
      </p:ext>
    </p:extLst>
  </p:cSld>
  <p:clrMapOvr>
    <a:masterClrMapping/>
  </p:clrMapOvr>
</p:sldLayout>
</file>

<file path=ppt/slideLayouts/slideLayout32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t>‹#›</a:t>
            </a:fld>
            <a:endParaRPr lang="en-US"/>
          </a:p>
        </p:txBody>
      </p:sp>
      <p:sp>
        <p:nvSpPr>
          <p:cNvPr id="5" name="Rectangle 4"/>
          <p:cNvSpPr/>
          <p:nvPr userDrawn="1"/>
        </p:nvSpPr>
        <p:spPr>
          <a:xfrm>
            <a:off x="0" y="0"/>
            <a:ext cx="12192000" cy="114808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75747610"/>
      </p:ext>
    </p:extLst>
  </p:cSld>
  <p:clrMapOvr>
    <a:masterClrMapping/>
  </p:clrMapOvr>
</p:sldLayout>
</file>

<file path=ppt/slideLayouts/slideLayout4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1CEEE197-7B3D-420C-8D35-83CAE6B3617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solidFill>
            <a:schemeClr val="bg1">
              <a:lumMod val="95000"/>
            </a:schemeClr>
          </a:solidFill>
        </p:spPr>
        <p:txBody>
          <a:bodyPr vert="horz" lIns="457200" tIns="45720" rIns="457200" bIns="45720" rtlCol="0" anchor="ctr">
            <a:noAutofit/>
          </a:bodyPr>
          <a:lstStyle>
            <a:lvl1pPr>
              <a:defRPr lang="en-US" sz="3400" spc="160" baseline="0" dirty="0"/>
            </a:lvl1pPr>
          </a:lstStyle>
          <a:p>
            <a:pPr lvl="0"/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062543769"/>
      </p:ext>
    </p:extLst>
  </p:cSld>
  <p:clrMapOvr>
    <a:masterClrMapping/>
  </p:clrMapOvr>
  <p:transition>
    <p:fade/>
  </p:transition>
</p:sldLayout>
</file>

<file path=ppt/slideLayouts/slideLayout5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 - no top ba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/>
          <p:cNvSpPr/>
          <p:nvPr userDrawn="1"/>
        </p:nvSpPr>
        <p:spPr>
          <a:xfrm>
            <a:off x="0" y="0"/>
            <a:ext cx="12192000" cy="1225485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" name="TextBox 3">
            <a:hlinkClick r:id="rId2"/>
          </p:cNvPr>
          <p:cNvSpPr txBox="1"/>
          <p:nvPr userDrawn="1"/>
        </p:nvSpPr>
        <p:spPr>
          <a:xfrm>
            <a:off x="9524236" y="6316156"/>
            <a:ext cx="2426464" cy="367873"/>
          </a:xfrm>
          <a:prstGeom prst="roundRect">
            <a:avLst>
              <a:gd name="adj" fmla="val 50000"/>
            </a:avLst>
          </a:prstGeom>
          <a:solidFill>
            <a:schemeClr val="tx2"/>
          </a:solidFill>
        </p:spPr>
        <p:txBody>
          <a:bodyPr wrap="square" rtlCol="0">
            <a:spAutoFit/>
          </a:bodyPr>
          <a:lstStyle/>
          <a:p>
            <a:pPr algn="ctr"/>
            <a:r>
              <a:rPr lang="en-US" sz="1100" dirty="0">
                <a:solidFill>
                  <a:schemeClr val="bg1"/>
                </a:solidFill>
              </a:rPr>
              <a:t>Neal Creative</a:t>
            </a:r>
            <a:r>
              <a:rPr lang="en-US" sz="1100" baseline="0" dirty="0">
                <a:solidFill>
                  <a:schemeClr val="bg1"/>
                </a:solidFill>
              </a:rPr>
              <a:t>  | </a:t>
            </a:r>
            <a:r>
              <a:rPr lang="en-US" sz="1100" b="1" baseline="0" dirty="0">
                <a:solidFill>
                  <a:schemeClr val="bg1"/>
                </a:solidFill>
              </a:rPr>
              <a:t>Learn more</a:t>
            </a:r>
            <a:endParaRPr lang="en-US" sz="1100" b="1" dirty="0">
              <a:solidFill>
                <a:schemeClr val="bg1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FB34A05A-4AD6-4BC6-B6EA-314331190DB2}"/>
              </a:ext>
            </a:extLst>
          </p:cNvPr>
          <p:cNvSpPr txBox="1"/>
          <p:nvPr userDrawn="1"/>
        </p:nvSpPr>
        <p:spPr>
          <a:xfrm>
            <a:off x="177800" y="6435060"/>
            <a:ext cx="1050288" cy="24622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000" dirty="0">
                <a:solidFill>
                  <a:schemeClr val="bg1">
                    <a:lumMod val="75000"/>
                  </a:schemeClr>
                </a:solidFill>
              </a:rPr>
              <a:t>Neal Creative </a:t>
            </a:r>
            <a:r>
              <a:rPr lang="en-US" sz="1000" baseline="30000" dirty="0">
                <a:solidFill>
                  <a:schemeClr val="bg1">
                    <a:lumMod val="75000"/>
                  </a:schemeClr>
                </a:solidFill>
              </a:rPr>
              <a:t>©</a:t>
            </a:r>
          </a:p>
        </p:txBody>
      </p:sp>
    </p:spTree>
    <p:extLst>
      <p:ext uri="{BB962C8B-B14F-4D97-AF65-F5344CB8AC3E}">
        <p14:creationId xmlns:p14="http://schemas.microsoft.com/office/powerpoint/2010/main" val="3226279044"/>
      </p:ext>
    </p:extLst>
  </p:cSld>
  <p:clrMapOvr>
    <a:masterClrMapping/>
  </p:clrMapOvr>
  <p:transition>
    <p:fade/>
  </p:transition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32.xml" Id="rId3" /><Relationship Type="http://schemas.openxmlformats.org/officeDocument/2006/relationships/slideLayout" Target="/ppt/slideLayouts/slideLayout23.xml" Id="rId2" /><Relationship Type="http://schemas.openxmlformats.org/officeDocument/2006/relationships/slideLayout" Target="/ppt/slideLayouts/slideLayout14.xml" Id="rId1" /><Relationship Type="http://schemas.openxmlformats.org/officeDocument/2006/relationships/theme" Target="/ppt/theme/theme12.xml" Id="rId6" /><Relationship Type="http://schemas.openxmlformats.org/officeDocument/2006/relationships/slideLayout" Target="/ppt/slideLayouts/slideLayout55.xml" Id="rId5" /><Relationship Type="http://schemas.openxmlformats.org/officeDocument/2006/relationships/slideLayout" Target="/ppt/slideLayouts/slideLayout41.xml" Id="rId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 userDrawn="1"/>
        </p:nvSpPr>
        <p:spPr>
          <a:xfrm>
            <a:off x="0" y="0"/>
            <a:ext cx="12192000" cy="1050758"/>
          </a:xfrm>
          <a:prstGeom prst="rect">
            <a:avLst/>
          </a:prstGeom>
        </p:spPr>
        <p:txBody>
          <a:bodyPr vert="horz" lIns="457200" tIns="45720" rIns="457200" bIns="45720" rtlCol="0" anchor="ctr">
            <a:noAutofit/>
          </a:bodyPr>
          <a:lstStyle/>
          <a:p>
            <a:pPr lvl="0" algn="ctr">
              <a:lnSpc>
                <a:spcPct val="90000"/>
              </a:lnSpc>
              <a:spcBef>
                <a:spcPct val="0"/>
              </a:spcBef>
              <a:buNone/>
              <a:tabLst>
                <a:tab pos="10579100" algn="l"/>
              </a:tabLst>
            </a:pPr>
            <a:endParaRPr lang="en-US" sz="3400" b="0" i="0" spc="160" baseline="0">
              <a:gradFill>
                <a:gsLst>
                  <a:gs pos="0">
                    <a:schemeClr val="tx2"/>
                  </a:gs>
                  <a:gs pos="100000">
                    <a:schemeClr val="tx2"/>
                  </a:gs>
                </a:gsLst>
                <a:lin ang="5400000" scaled="1"/>
              </a:gradFill>
              <a:latin typeface="Segoe UI Semibold" panose="020B0702040204020203" pitchFamily="34" charset="0"/>
              <a:ea typeface="+mj-ea"/>
              <a:cs typeface="Segoe UI Semibold" panose="020B0702040204020203" pitchFamily="34" charset="0"/>
            </a:endParaRPr>
          </a:p>
        </p:txBody>
      </p:sp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0" y="0"/>
            <a:ext cx="12192000" cy="1050758"/>
          </a:xfrm>
          <a:prstGeom prst="rect">
            <a:avLst/>
          </a:prstGeom>
        </p:spPr>
        <p:txBody>
          <a:bodyPr vert="horz" lIns="457200" tIns="45720" rIns="457200" bIns="45720" rtlCol="0" anchor="ctr">
            <a:noAutofit/>
          </a:bodyPr>
          <a:lstStyle/>
          <a:p>
            <a:pPr lvl="0"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tabLst>
                <a:tab pos="10579100" algn="l"/>
              </a:tabLst>
            </a:pPr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0" y="1275347"/>
            <a:ext cx="12192000" cy="1949765"/>
          </a:xfrm>
          <a:prstGeom prst="rect">
            <a:avLst/>
          </a:prstGeom>
        </p:spPr>
        <p:txBody>
          <a:bodyPr vert="horz" lIns="457200" tIns="45720" rIns="457200" bIns="45720" rtlCol="0">
            <a:spAutoFit/>
          </a:bodyPr>
          <a:lstStyle/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9188115" y="6316156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100">
                <a:solidFill>
                  <a:schemeClr val="tx2"/>
                </a:solidFill>
              </a:defRPr>
            </a:lvl1pPr>
          </a:lstStyle>
          <a:p>
            <a:fld id="{5AE1514C-5E56-4738-A1FF-4B1CFD2A3E36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7179932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72" r:id="rId1"/>
    <p:sldLayoutId id="2147483673" r:id="rId2"/>
    <p:sldLayoutId id="2147483676" r:id="rId3"/>
    <p:sldLayoutId id="2147483677" r:id="rId4"/>
    <p:sldLayoutId id="2147483679" r:id="rId5"/>
  </p:sldLayoutIdLst>
  <p:hf hdr="0" dt="0"/>
  <p:txStyles>
    <p:titleStyle>
      <a:lvl1pPr algn="ctr" defTabSz="914400" rtl="0" eaLnBrk="1" latinLnBrk="0" hangingPunct="1">
        <a:lnSpc>
          <a:spcPct val="90000"/>
        </a:lnSpc>
        <a:spcBef>
          <a:spcPct val="0"/>
        </a:spcBef>
        <a:buNone/>
        <a:tabLst>
          <a:tab pos="10579100" algn="l"/>
        </a:tabLst>
        <a:defRPr lang="en-US" sz="3400" b="0" i="0" kern="1200" spc="160" baseline="0" dirty="0">
          <a:gradFill>
            <a:gsLst>
              <a:gs pos="0">
                <a:schemeClr val="tx2"/>
              </a:gs>
              <a:gs pos="100000">
                <a:schemeClr val="tx2"/>
              </a:gs>
            </a:gsLst>
            <a:lin ang="5400000" scaled="1"/>
          </a:gradFill>
          <a:latin typeface="Segoe UI Semibold" panose="020B0702040204020203" pitchFamily="34" charset="0"/>
          <a:ea typeface="+mj-ea"/>
          <a:cs typeface="Segoe UI Semibold" panose="020B0702040204020203" pitchFamily="34" charset="0"/>
        </a:defRPr>
      </a:lvl1pPr>
    </p:titleStyle>
    <p:bodyStyle>
      <a:lvl1pPr marL="0" indent="0" algn="ctr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None/>
        <a:defRPr sz="2800" kern="1200">
          <a:solidFill>
            <a:schemeClr val="tx1">
              <a:lumMod val="85000"/>
              <a:lumOff val="15000"/>
            </a:schemeClr>
          </a:solidFill>
          <a:latin typeface="+mj-lt"/>
          <a:ea typeface="+mn-ea"/>
          <a:cs typeface="+mn-cs"/>
        </a:defRPr>
      </a:lvl1pPr>
      <a:lvl2pPr marL="0" indent="0" algn="ctr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2000" kern="1200">
          <a:solidFill>
            <a:schemeClr val="tx2"/>
          </a:solidFill>
          <a:latin typeface="+mj-lt"/>
          <a:ea typeface="+mn-ea"/>
          <a:cs typeface="+mn-cs"/>
        </a:defRPr>
      </a:lvl2pPr>
      <a:lvl3pPr marL="0" indent="0" algn="ctr" defTabSz="914400" rtl="0" eaLnBrk="1" latinLnBrk="0" hangingPunct="1">
        <a:lnSpc>
          <a:spcPct val="90000"/>
        </a:lnSpc>
        <a:spcBef>
          <a:spcPts val="1200"/>
        </a:spcBef>
        <a:spcAft>
          <a:spcPts val="1200"/>
        </a:spcAft>
        <a:buFont typeface="Arial" panose="020B0604020202020204" pitchFamily="34" charset="0"/>
        <a:buNone/>
        <a:defRPr sz="2000" b="1" kern="1200">
          <a:solidFill>
            <a:schemeClr val="tx2"/>
          </a:solidFill>
          <a:latin typeface="+mn-lt"/>
          <a:ea typeface="+mn-ea"/>
          <a:cs typeface="+mn-cs"/>
        </a:defRPr>
      </a:lvl3pPr>
      <a:lvl4pPr marL="0" indent="0" algn="ctr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16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4pPr>
      <a:lvl5pPr marL="0" indent="0" algn="ctr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None/>
        <a:defRPr sz="14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4.xml.rels>&#65279;<?xml version="1.0" encoding="utf-8"?><Relationships xmlns="http://schemas.openxmlformats.org/package/2006/relationships"><Relationship Type="http://schemas.openxmlformats.org/officeDocument/2006/relationships/notesSlide" Target="/ppt/notesSlides/notesSlide12.xml" Id="rId2" /><Relationship Type="http://schemas.openxmlformats.org/officeDocument/2006/relationships/slideLayout" Target="/ppt/slideLayouts/slideLayout23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chart" Target="/ppt/charts/chart72.xml" Id="rId8" /><Relationship Type="http://schemas.openxmlformats.org/officeDocument/2006/relationships/image" Target="/ppt/media/image2.emf" Id="rId13" /><Relationship Type="http://schemas.openxmlformats.org/officeDocument/2006/relationships/chart" Target="/ppt/charts/chart23.xml" Id="rId3" /><Relationship Type="http://schemas.openxmlformats.org/officeDocument/2006/relationships/chart" Target="/ppt/charts/chart64.xml" Id="rId7" /><Relationship Type="http://schemas.openxmlformats.org/officeDocument/2006/relationships/chart" Target="/ppt/charts/chart115.xml" Id="rId12" /><Relationship Type="http://schemas.openxmlformats.org/officeDocument/2006/relationships/chart" Target="/ppt/charts/chart16.xml" Id="rId2" /><Relationship Type="http://schemas.openxmlformats.org/officeDocument/2006/relationships/slideLayout" Target="/ppt/slideLayouts/slideLayout41.xml" Id="rId1" /><Relationship Type="http://schemas.openxmlformats.org/officeDocument/2006/relationships/chart" Target="/ppt/charts/chart57.xml" Id="rId6" /><Relationship Type="http://schemas.openxmlformats.org/officeDocument/2006/relationships/chart" Target="/ppt/charts/chart108.xml" Id="rId11" /><Relationship Type="http://schemas.openxmlformats.org/officeDocument/2006/relationships/chart" Target="/ppt/charts/chart49.xml" Id="rId5" /><Relationship Type="http://schemas.openxmlformats.org/officeDocument/2006/relationships/chart" Target="/ppt/charts/chart910.xml" Id="rId10" /><Relationship Type="http://schemas.openxmlformats.org/officeDocument/2006/relationships/chart" Target="/ppt/charts/chart311.xml" Id="rId4" /><Relationship Type="http://schemas.openxmlformats.org/officeDocument/2006/relationships/chart" Target="/ppt/charts/chart812.xml" Id="rId9" /></Relationships>
</file>

<file path=ppt/slides/_rels/slide38.xml.rels>&#65279;<?xml version="1.0" encoding="utf-8"?><Relationships xmlns="http://schemas.openxmlformats.org/package/2006/relationships"><Relationship Type="http://schemas.openxmlformats.org/officeDocument/2006/relationships/image" Target="/ppt/media/image39.png" Id="rId3" /><Relationship Type="http://schemas.openxmlformats.org/officeDocument/2006/relationships/notesSlide" Target="/ppt/notesSlides/notesSlide26.xml" Id="rId2" /><Relationship Type="http://schemas.openxmlformats.org/officeDocument/2006/relationships/slideLayout" Target="/ppt/slideLayouts/slideLayout41.xml" Id="rId1" /><Relationship Type="http://schemas.openxmlformats.org/officeDocument/2006/relationships/image" Target="/ppt/media/image410.png" Id="rId4" /></Relationships>
</file>

<file path=ppt/slides/_rels/slide46.xml.rels>&#65279;<?xml version="1.0" encoding="utf-8"?><Relationships xmlns="http://schemas.openxmlformats.org/package/2006/relationships"><Relationship Type="http://schemas.openxmlformats.org/officeDocument/2006/relationships/image" Target="/ppt/media/image56.png" Id="rId3" /><Relationship Type="http://schemas.openxmlformats.org/officeDocument/2006/relationships/notesSlide" Target="/ppt/notesSlides/notesSlide34.xml" Id="rId2" /><Relationship Type="http://schemas.openxmlformats.org/officeDocument/2006/relationships/slideLayout" Target="/ppt/slideLayouts/slideLayout41.xml" Id="rId1" /><Relationship Type="http://schemas.openxmlformats.org/officeDocument/2006/relationships/image" Target="/ppt/media/image67.png" Id="rId4" /></Relationships>
</file>

<file path=ppt/slides/_rels/slide55.xml.rels>&#65279;<?xml version="1.0" encoding="utf-8"?><Relationships xmlns="http://schemas.openxmlformats.org/package/2006/relationships"><Relationship Type="http://schemas.openxmlformats.org/officeDocument/2006/relationships/chart" Target="/ppt/charts/chart1214.xml" Id="rId3" /><Relationship Type="http://schemas.openxmlformats.org/officeDocument/2006/relationships/notesSlide" Target="/ppt/notesSlides/notesSlide43.xml" Id="rId2" /><Relationship Type="http://schemas.openxmlformats.org/officeDocument/2006/relationships/slideLayout" Target="/ppt/slideLayouts/slideLayout41.xml" Id="rId1" /><Relationship Type="http://schemas.openxmlformats.org/officeDocument/2006/relationships/image" Target="/ppt/media/image75.png" Id="rId4" /></Relationships>
</file>

<file path=ppt/slides/_rels/slide63.xml.rels>&#65279;<?xml version="1.0" encoding="utf-8"?><Relationships xmlns="http://schemas.openxmlformats.org/package/2006/relationships"><Relationship Type="http://schemas.openxmlformats.org/officeDocument/2006/relationships/image" Target="/ppt/media/image83.png" Id="rId3" /><Relationship Type="http://schemas.openxmlformats.org/officeDocument/2006/relationships/chart" Target="/ppt/charts/chart1313.xml" Id="rId2" /><Relationship Type="http://schemas.openxmlformats.org/officeDocument/2006/relationships/slideLayout" Target="/ppt/slideLayouts/slideLayout41.xml" Id="rId1" /><Relationship Type="http://schemas.openxmlformats.org/officeDocument/2006/relationships/image" Target="/ppt/media/image94.png" Id="rId4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chart" Target="/ppt/charts/chart141.xml" Id="rId3" /><Relationship Type="http://schemas.openxmlformats.org/officeDocument/2006/relationships/notesSlide" Target="/ppt/notesSlides/notesSlide51.xml" Id="rId2" /><Relationship Type="http://schemas.openxmlformats.org/officeDocument/2006/relationships/slideLayout" Target="/ppt/slideLayouts/slideLayout41.xml" Id="rId1" /><Relationship Type="http://schemas.openxmlformats.org/officeDocument/2006/relationships/image" Target="/ppt/media/image102.png" Id="rId4" /></Relationships>
</file>

<file path=ppt/slides/_rels/slide89.xml.rels>&#65279;<?xml version="1.0" encoding="utf-8"?><Relationships xmlns="http://schemas.openxmlformats.org/package/2006/relationships"><Relationship Type="http://schemas.openxmlformats.org/officeDocument/2006/relationships/image" Target="/ppt/media/image102.png" Id="rId3" /><Relationship Type="http://schemas.openxmlformats.org/officeDocument/2006/relationships/chart" Target="/ppt/charts/chart1518.xml" Id="rId2" /><Relationship Type="http://schemas.openxmlformats.org/officeDocument/2006/relationships/slideLayout" Target="/ppt/slideLayouts/slideLayout41.xml" Id="rId1" /><Relationship Type="http://schemas.openxmlformats.org/officeDocument/2006/relationships/image" Target="/ppt/media/image1111.png" Id="rId4" /></Relationships>
</file>

<file path=ppt/slides/_rels/slide97.xml.rels>&#65279;<?xml version="1.0" encoding="utf-8"?><Relationships xmlns="http://schemas.openxmlformats.org/package/2006/relationships"><Relationship Type="http://schemas.openxmlformats.org/officeDocument/2006/relationships/image" Target="/ppt/media/image128.png" Id="rId3" /><Relationship Type="http://schemas.openxmlformats.org/officeDocument/2006/relationships/notesSlide" Target="/ppt/notesSlides/notesSlide65.xml" Id="rId2" /><Relationship Type="http://schemas.openxmlformats.org/officeDocument/2006/relationships/slideLayout" Target="/ppt/slideLayouts/slideLayout14.xml" Id="rId1" /><Relationship Type="http://schemas.openxmlformats.org/officeDocument/2006/relationships/chart" Target="/ppt/charts/chart1815.xml" Id="rId6" /><Relationship Type="http://schemas.openxmlformats.org/officeDocument/2006/relationships/chart" Target="/ppt/charts/chart1716.xml" Id="rId5" /><Relationship Type="http://schemas.openxmlformats.org/officeDocument/2006/relationships/chart" Target="/ppt/charts/chart1617.xml" Id="rId4" /><Relationship Type="http://schemas.openxmlformats.org/officeDocument/2006/relationships/hyperlink" Target="http://www.nealanalytics.com/templates" TargetMode="External" Id="rId7" /></Relationships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DB6BD68-6009-4080-968E-8BD019E938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6618992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ercent"/>
          <p:cNvSpPr/>
          <p:nvPr/>
        </p:nvSpPr>
        <p:spPr>
          <a:xfrm>
            <a:off x="3556155" y="6188838"/>
            <a:ext cx="915315" cy="492443"/>
          </a:xfrm>
          <a:prstGeom prst="rect">
            <a:avLst/>
          </a:prstGeom>
        </p:spPr>
        <p:txBody>
          <a:bodyPr wrap="none" lIns="0" tIns="0" rIns="0" bIns="0">
            <a:spAutoFit/>
          </a:bodyPr>
          <a:lstStyle/>
          <a:p>
            <a:pPr marL="0" marR="0" lvl="0" indent="0" algn="ctr" defTabSz="4572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3200" b="1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Montserrat" panose="02000505000000020004" pitchFamily="2" charset="0"/>
              </a:rPr>
              <a:t>22</a:t>
            </a:r>
            <a:r>
              <a:rPr kumimoji="0" lang="en-US" sz="2800" b="1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Montserrat" panose="02000505000000020004" pitchFamily="2" charset="0"/>
              </a:rPr>
              <a:t>% </a:t>
            </a:r>
            <a:endParaRPr kumimoji="0" lang="en-US" sz="4000" b="1" i="0" u="none" strike="noStrike" kern="0" cap="none" spc="0" normalizeH="0" baseline="0" noProof="0" dirty="0">
              <a:ln>
                <a:noFill/>
              </a:ln>
              <a:solidFill>
                <a:schemeClr val="bg1"/>
              </a:solidFill>
              <a:effectLst/>
              <a:uLnTx/>
              <a:uFillTx/>
              <a:latin typeface="Montserrat" panose="02000505000000020004" pitchFamily="2" charset="0"/>
            </a:endParaRPr>
          </a:p>
        </p:txBody>
      </p:sp>
      <p:graphicFrame>
        <p:nvGraphicFramePr>
          <p:cNvPr id="20" name="Table 19"/>
          <p:cNvGraphicFramePr>
            <a:graphicFrameLocks noGrp="1"/>
          </p:cNvGraphicFramePr>
          <p:nvPr>
            <p:extLst/>
          </p:nvPr>
        </p:nvGraphicFramePr>
        <p:xfrm>
          <a:off x="8423674" y="1347536"/>
          <a:ext cx="3654923" cy="4551319"/>
        </p:xfrm>
        <a:graphic>
          <a:graphicData uri="http://schemas.openxmlformats.org/drawingml/2006/table">
            <a:tbl>
              <a:tblPr>
                <a:tableStyleId>{5C22544A-7EE6-4342-B048-85BDC9FD1C3A}</a:tableStyleId>
              </a:tblPr>
              <a:tblGrid>
                <a:gridCol w="3654923">
                  <a:extLst>
                    <a:ext uri="{9D8B030D-6E8A-4147-A177-3AD203B41FA5}">
                      <a16:colId xmlns:a16="http://schemas.microsoft.com/office/drawing/2014/main" val="493813631"/>
                    </a:ext>
                  </a:extLst>
                </a:gridCol>
              </a:tblGrid>
              <a:tr h="385203">
                <a:tc>
                  <a:txBody>
                    <a:bodyPr/>
                    <a:lstStyle/>
                    <a:p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This is a chart with graphics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70369641"/>
                  </a:ext>
                </a:extLst>
              </a:tr>
              <a:tr h="104479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/>
                        <a:t>To change the %, double-click on the graphic. Select </a:t>
                      </a:r>
                      <a:r>
                        <a:rPr lang="en-US" sz="1200" b="1" spc="30" dirty="0"/>
                        <a:t>Design </a:t>
                      </a:r>
                      <a:r>
                        <a:rPr lang="en-US" sz="1200" b="0" spc="30" dirty="0"/>
                        <a:t>within </a:t>
                      </a:r>
                      <a:r>
                        <a:rPr lang="en-US" sz="1200" b="1" spc="30" dirty="0"/>
                        <a:t>Chart Tools </a:t>
                      </a:r>
                      <a:r>
                        <a:rPr lang="en-US" sz="1200" spc="30" dirty="0"/>
                        <a:t>on the ribbon then select </a:t>
                      </a:r>
                      <a:r>
                        <a:rPr lang="en-US" sz="1200" b="1" spc="30" dirty="0"/>
                        <a:t>Edit Data</a:t>
                      </a:r>
                      <a:r>
                        <a:rPr lang="en-US" sz="1200" spc="30" dirty="0"/>
                        <a:t>. In the Excel table, change the number in </a:t>
                      </a:r>
                      <a:r>
                        <a:rPr lang="en-US" sz="1200" b="1" spc="30" dirty="0"/>
                        <a:t>B2</a:t>
                      </a:r>
                      <a:r>
                        <a:rPr lang="en-US" sz="1200" spc="30" dirty="0"/>
                        <a:t> to your %.</a:t>
                      </a:r>
                      <a:r>
                        <a:rPr lang="en-US" sz="1200" spc="30" baseline="0" dirty="0"/>
                        <a:t> Click outside of B2 and close </a:t>
                      </a:r>
                      <a:r>
                        <a:rPr lang="en-US" sz="1200" kern="1200" spc="30" baseline="0" dirty="0">
                          <a:solidFill>
                            <a:schemeClr val="dk1"/>
                          </a:solidFill>
                          <a:latin typeface="+mn-lt"/>
                          <a:ea typeface="+mn-ea"/>
                          <a:cs typeface="+mn-cs"/>
                        </a:rPr>
                        <a:t>the dialog. 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kern="1200" spc="30" baseline="0" dirty="0">
                          <a:solidFill>
                            <a:schemeClr val="dk1"/>
                          </a:solidFill>
                          <a:latin typeface="+mn-lt"/>
                          <a:ea typeface="+mn-ea"/>
                          <a:cs typeface="+mn-cs"/>
                        </a:rPr>
                        <a:t>Y</a:t>
                      </a:r>
                      <a:r>
                        <a:rPr lang="en-US" sz="1200" spc="30" baseline="0" dirty="0"/>
                        <a:t>ou will need to re-adjust the location of % number in the center.  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/>
                        <a:t>The inner colored ring will automatically adjust in size to reflect the new %.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41782274"/>
                  </a:ext>
                </a:extLst>
              </a:tr>
              <a:tr h="854833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spc="30" dirty="0">
                          <a:solidFill>
                            <a:schemeClr val="accent2"/>
                          </a:solidFill>
                        </a:rPr>
                        <a:t>Percent chart elements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/>
                        <a:t>Dots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/>
                        <a:t>Excel chart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/>
                        <a:t>Outer</a:t>
                      </a:r>
                      <a:r>
                        <a:rPr lang="en-US" sz="1200" spc="30" baseline="0" dirty="0"/>
                        <a:t> oval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514604512"/>
                  </a:ext>
                </a:extLst>
              </a:tr>
              <a:tr h="385203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solidFill>
                            <a:schemeClr val="accent3">
                              <a:lumMod val="20000"/>
                              <a:lumOff val="80000"/>
                            </a:schemeClr>
                          </a:solidFill>
                        </a:rPr>
                        <a:t>COOL TRICK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808639897"/>
                  </a:ext>
                </a:extLst>
              </a:tr>
              <a:tr h="854833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spc="30" baseline="0" dirty="0"/>
                        <a:t>Need to use the graphic in another document.</a:t>
                      </a:r>
                      <a:r>
                        <a:rPr lang="en-US" sz="1200" spc="30" baseline="0" dirty="0"/>
                        <a:t> Right-click on the graphic you want. </a:t>
                      </a:r>
                      <a:br>
                        <a:rPr lang="en-US" sz="1200" spc="30" baseline="0" dirty="0"/>
                      </a:br>
                      <a:r>
                        <a:rPr lang="en-US" sz="1200" spc="30" baseline="0" dirty="0"/>
                        <a:t>Choose </a:t>
                      </a:r>
                      <a:r>
                        <a:rPr lang="en-US" sz="1200" b="1" spc="30" baseline="0" dirty="0"/>
                        <a:t>Save As Picture and select Enhanced Windows Metafile</a:t>
                      </a:r>
                      <a:r>
                        <a:rPr lang="en-US" sz="1200" spc="30" baseline="0" dirty="0"/>
                        <a:t> (.</a:t>
                      </a:r>
                      <a:r>
                        <a:rPr lang="en-US" sz="1200" spc="30" baseline="0" dirty="0" err="1"/>
                        <a:t>emf</a:t>
                      </a:r>
                      <a:r>
                        <a:rPr lang="en-US" sz="1200" spc="30" baseline="0" dirty="0"/>
                        <a:t>). 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/>
                        <a:t>Now you have a graphic that you can use for print and you can scale to any size</a:t>
                      </a:r>
                      <a:endParaRPr lang="en-US" sz="1200" spc="30" dirty="0"/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16136156"/>
                  </a:ext>
                </a:extLst>
              </a:tr>
            </a:tbl>
          </a:graphicData>
        </a:graphic>
      </p:graphicFrame>
      <p:cxnSp>
        <p:nvCxnSpPr>
          <p:cNvPr id="30" name="Straight Connector 29"/>
          <p:cNvCxnSpPr/>
          <p:nvPr/>
        </p:nvCxnSpPr>
        <p:spPr>
          <a:xfrm>
            <a:off x="1888502" y="3935534"/>
            <a:ext cx="578586" cy="0"/>
          </a:xfrm>
          <a:prstGeom prst="line">
            <a:avLst/>
          </a:prstGeom>
          <a:noFill/>
          <a:ln w="31750" cap="rnd" cmpd="sng" algn="ctr">
            <a:solidFill>
              <a:schemeClr val="accent2">
                <a:alpha val="68000"/>
              </a:schemeClr>
            </a:solidFill>
            <a:prstDash val="sysDot"/>
          </a:ln>
          <a:effectLst/>
        </p:spPr>
      </p:cxnSp>
      <p:cxnSp>
        <p:nvCxnSpPr>
          <p:cNvPr id="35" name="Straight Connector 34"/>
          <p:cNvCxnSpPr/>
          <p:nvPr/>
        </p:nvCxnSpPr>
        <p:spPr>
          <a:xfrm>
            <a:off x="3914616" y="3935534"/>
            <a:ext cx="578586" cy="0"/>
          </a:xfrm>
          <a:prstGeom prst="line">
            <a:avLst/>
          </a:prstGeom>
          <a:noFill/>
          <a:ln w="31750" cap="rnd" cmpd="sng" algn="ctr">
            <a:solidFill>
              <a:schemeClr val="accent2">
                <a:alpha val="68000"/>
              </a:schemeClr>
            </a:solidFill>
            <a:prstDash val="sysDot"/>
          </a:ln>
          <a:effectLst/>
        </p:spPr>
      </p:cxnSp>
      <p:cxnSp>
        <p:nvCxnSpPr>
          <p:cNvPr id="36" name="Straight Connector 35"/>
          <p:cNvCxnSpPr/>
          <p:nvPr/>
        </p:nvCxnSpPr>
        <p:spPr>
          <a:xfrm>
            <a:off x="5902658" y="3935534"/>
            <a:ext cx="578586" cy="0"/>
          </a:xfrm>
          <a:prstGeom prst="line">
            <a:avLst/>
          </a:prstGeom>
          <a:noFill/>
          <a:ln w="31750" cap="rnd" cmpd="sng" algn="ctr">
            <a:solidFill>
              <a:schemeClr val="accent2">
                <a:alpha val="68000"/>
              </a:schemeClr>
            </a:solidFill>
            <a:prstDash val="sysDot"/>
          </a:ln>
          <a:effectLst/>
        </p:spPr>
      </p:cxnSp>
      <p:cxnSp>
        <p:nvCxnSpPr>
          <p:cNvPr id="49" name="Straight Connector 48"/>
          <p:cNvCxnSpPr/>
          <p:nvPr/>
        </p:nvCxnSpPr>
        <p:spPr>
          <a:xfrm>
            <a:off x="1888502" y="2256941"/>
            <a:ext cx="578586" cy="0"/>
          </a:xfrm>
          <a:prstGeom prst="line">
            <a:avLst/>
          </a:prstGeom>
          <a:noFill/>
          <a:ln w="31750" cap="rnd" cmpd="sng" algn="ctr">
            <a:solidFill>
              <a:schemeClr val="accent2">
                <a:alpha val="68000"/>
              </a:schemeClr>
            </a:solidFill>
            <a:prstDash val="sysDot"/>
          </a:ln>
          <a:effectLst/>
        </p:spPr>
      </p:cxnSp>
      <p:grpSp>
        <p:nvGrpSpPr>
          <p:cNvPr id="50" name="Percent Chart"/>
          <p:cNvGrpSpPr/>
          <p:nvPr/>
        </p:nvGrpSpPr>
        <p:grpSpPr>
          <a:xfrm>
            <a:off x="4355934" y="1433955"/>
            <a:ext cx="1645920" cy="1645973"/>
            <a:chOff x="4547093" y="1223945"/>
            <a:chExt cx="1645920" cy="1645973"/>
          </a:xfrm>
        </p:grpSpPr>
        <p:sp>
          <p:nvSpPr>
            <p:cNvPr id="51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chemeClr val="accent2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53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bg1">
                  <a:alpha val="68000"/>
                </a:schemeClr>
              </a:solidFill>
              <a:prstDash val="solid"/>
            </a:ln>
            <a:effectLst/>
          </p:spPr>
          <p:txBody>
            <a:bodyPr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52" name="Excel Chart"/>
            <p:cNvGraphicFramePr>
              <a:graphicFrameLocks noChangeAspect="1"/>
            </p:cNvGraphicFramePr>
            <p:nvPr>
              <p:extLst/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2"/>
            </a:graphicData>
          </a:graphic>
        </p:graphicFrame>
      </p:grpSp>
      <p:cxnSp>
        <p:nvCxnSpPr>
          <p:cNvPr id="54" name="Straight Connector 53"/>
          <p:cNvCxnSpPr/>
          <p:nvPr/>
        </p:nvCxnSpPr>
        <p:spPr>
          <a:xfrm>
            <a:off x="3914616" y="2256941"/>
            <a:ext cx="578586" cy="0"/>
          </a:xfrm>
          <a:prstGeom prst="line">
            <a:avLst/>
          </a:prstGeom>
          <a:noFill/>
          <a:ln w="31750" cap="rnd" cmpd="sng" algn="ctr">
            <a:solidFill>
              <a:schemeClr val="accent2">
                <a:alpha val="68000"/>
              </a:schemeClr>
            </a:solidFill>
            <a:prstDash val="sysDot"/>
          </a:ln>
          <a:effectLst/>
        </p:spPr>
      </p:cxnSp>
      <p:cxnSp>
        <p:nvCxnSpPr>
          <p:cNvPr id="55" name="Straight Connector 54"/>
          <p:cNvCxnSpPr/>
          <p:nvPr/>
        </p:nvCxnSpPr>
        <p:spPr>
          <a:xfrm>
            <a:off x="5902658" y="2256941"/>
            <a:ext cx="578586" cy="0"/>
          </a:xfrm>
          <a:prstGeom prst="line">
            <a:avLst/>
          </a:prstGeom>
          <a:noFill/>
          <a:ln w="31750" cap="rnd" cmpd="sng" algn="ctr">
            <a:solidFill>
              <a:schemeClr val="accent2">
                <a:alpha val="68000"/>
              </a:schemeClr>
            </a:solidFill>
            <a:prstDash val="sysDot"/>
          </a:ln>
          <a:effectLst/>
        </p:spPr>
      </p:cxnSp>
      <p:sp>
        <p:nvSpPr>
          <p:cNvPr id="3" name="Title 2"/>
          <p:cNvSpPr>
            <a:spLocks noGrp="1"/>
          </p:cNvSpPr>
          <p:nvPr>
            <p:ph type="title"/>
          </p:nvPr>
        </p:nvSpPr>
        <p:spPr>
          <a:xfrm>
            <a:off x="0" y="0"/>
            <a:ext cx="12192000" cy="1050758"/>
          </a:xfrm>
        </p:spPr>
        <p:txBody>
          <a:bodyPr/>
          <a:lstStyle/>
          <a:p>
            <a:r>
              <a:rPr lang="en-US" dirty="0"/>
              <a:t>PERCENT WITH PIE CHARTS</a:t>
            </a:r>
          </a:p>
        </p:txBody>
      </p:sp>
      <p:sp>
        <p:nvSpPr>
          <p:cNvPr id="2" name="Slide Number Placeholder 1"/>
          <p:cNvSpPr>
            <a:spLocks noGrp="1"/>
          </p:cNvSpPr>
          <p:nvPr>
            <p:ph type="sldNum" sz="quarter" idx="4294967295"/>
          </p:nvPr>
        </p:nvSpPr>
        <p:spPr>
          <a:xfrm>
            <a:off x="9448800" y="6316663"/>
            <a:ext cx="2743200" cy="365125"/>
          </a:xfrm>
        </p:spPr>
        <p:txBody>
          <a:bodyPr/>
          <a:lstStyle/>
          <a:p>
            <a:fld id="{5AE1514C-5E56-4738-A1FF-4B1CFD2A3E36}" type="slidenum">
              <a:rPr lang="en-US" smtClean="0"/>
              <a:pPr/>
              <a:t>2</a:t>
            </a:fld>
            <a:endParaRPr lang="en-US"/>
          </a:p>
        </p:txBody>
      </p:sp>
      <p:grpSp>
        <p:nvGrpSpPr>
          <p:cNvPr id="77" name="Percent Chart"/>
          <p:cNvGrpSpPr/>
          <p:nvPr/>
        </p:nvGrpSpPr>
        <p:grpSpPr>
          <a:xfrm>
            <a:off x="376829" y="1433955"/>
            <a:ext cx="1645920" cy="1645973"/>
            <a:chOff x="4547093" y="1223945"/>
            <a:chExt cx="1645920" cy="1645973"/>
          </a:xfrm>
        </p:grpSpPr>
        <p:sp>
          <p:nvSpPr>
            <p:cNvPr id="78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chemeClr val="accent2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79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accent4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  <p:graphicFrame>
          <p:nvGraphicFramePr>
            <p:cNvPr id="80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4037172237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3"/>
            </a:graphicData>
          </a:graphic>
        </p:graphicFrame>
      </p:grpSp>
      <p:grpSp>
        <p:nvGrpSpPr>
          <p:cNvPr id="85" name="Percent Chart"/>
          <p:cNvGrpSpPr/>
          <p:nvPr/>
        </p:nvGrpSpPr>
        <p:grpSpPr>
          <a:xfrm>
            <a:off x="6380456" y="1433955"/>
            <a:ext cx="1645920" cy="1645973"/>
            <a:chOff x="4547093" y="1223945"/>
            <a:chExt cx="1645920" cy="1645973"/>
          </a:xfrm>
        </p:grpSpPr>
        <p:sp>
          <p:nvSpPr>
            <p:cNvPr id="86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chemeClr val="accent2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87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accent4">
                  <a:alpha val="68000"/>
                </a:schemeClr>
              </a:solidFill>
              <a:prstDash val="solid"/>
            </a:ln>
            <a:effectLst/>
          </p:spPr>
          <p:txBody>
            <a:bodyPr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88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2806263498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4"/>
            </a:graphicData>
          </a:graphic>
        </p:graphicFrame>
      </p:grpSp>
      <p:grpSp>
        <p:nvGrpSpPr>
          <p:cNvPr id="89" name="Percent Chart"/>
          <p:cNvGrpSpPr/>
          <p:nvPr/>
        </p:nvGrpSpPr>
        <p:grpSpPr>
          <a:xfrm>
            <a:off x="2266190" y="1433955"/>
            <a:ext cx="1645920" cy="1645973"/>
            <a:chOff x="4547093" y="1223945"/>
            <a:chExt cx="1645920" cy="1645973"/>
          </a:xfrm>
        </p:grpSpPr>
        <p:sp>
          <p:nvSpPr>
            <p:cNvPr id="90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chemeClr val="accent2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91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accent4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  <p:graphicFrame>
          <p:nvGraphicFramePr>
            <p:cNvPr id="92" name="Excel Chart"/>
            <p:cNvGraphicFramePr>
              <a:graphicFrameLocks noChangeAspect="1"/>
            </p:cNvGraphicFramePr>
            <p:nvPr>
              <p:extLst/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5"/>
            </a:graphicData>
          </a:graphic>
        </p:graphicFrame>
      </p:grpSp>
      <p:grpSp>
        <p:nvGrpSpPr>
          <p:cNvPr id="97" name="Percent Chart"/>
          <p:cNvGrpSpPr/>
          <p:nvPr/>
        </p:nvGrpSpPr>
        <p:grpSpPr>
          <a:xfrm>
            <a:off x="376829" y="3122967"/>
            <a:ext cx="1645920" cy="1645973"/>
            <a:chOff x="4547093" y="1223945"/>
            <a:chExt cx="1645920" cy="1645973"/>
          </a:xfrm>
        </p:grpSpPr>
        <p:sp>
          <p:nvSpPr>
            <p:cNvPr id="98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rgbClr val="75D1FF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100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878469315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6"/>
            </a:graphicData>
          </a:graphic>
        </p:graphicFrame>
        <p:sp>
          <p:nvSpPr>
            <p:cNvPr id="99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bg1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</p:grpSp>
      <p:grpSp>
        <p:nvGrpSpPr>
          <p:cNvPr id="109" name="Percent Chart"/>
          <p:cNvGrpSpPr/>
          <p:nvPr/>
        </p:nvGrpSpPr>
        <p:grpSpPr>
          <a:xfrm>
            <a:off x="2266190" y="3122967"/>
            <a:ext cx="1645920" cy="1645973"/>
            <a:chOff x="4547093" y="1223945"/>
            <a:chExt cx="1645920" cy="1645973"/>
          </a:xfrm>
        </p:grpSpPr>
        <p:sp>
          <p:nvSpPr>
            <p:cNvPr id="110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rgbClr val="75D1FF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111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703926746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7"/>
            </a:graphicData>
          </a:graphic>
        </p:graphicFrame>
        <p:sp>
          <p:nvSpPr>
            <p:cNvPr id="112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bg1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</p:grpSp>
      <p:grpSp>
        <p:nvGrpSpPr>
          <p:cNvPr id="113" name="Percent Chart"/>
          <p:cNvGrpSpPr/>
          <p:nvPr/>
        </p:nvGrpSpPr>
        <p:grpSpPr>
          <a:xfrm>
            <a:off x="4355934" y="3122967"/>
            <a:ext cx="1645920" cy="1645973"/>
            <a:chOff x="4547093" y="1223945"/>
            <a:chExt cx="1645920" cy="1645973"/>
          </a:xfrm>
        </p:grpSpPr>
        <p:sp>
          <p:nvSpPr>
            <p:cNvPr id="114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rgbClr val="75D1FF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115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868624928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8"/>
            </a:graphicData>
          </a:graphic>
        </p:graphicFrame>
        <p:sp>
          <p:nvSpPr>
            <p:cNvPr id="116" name="dots / line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bg1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</p:grpSp>
      <p:grpSp>
        <p:nvGrpSpPr>
          <p:cNvPr id="117" name="Percent Chart"/>
          <p:cNvGrpSpPr/>
          <p:nvPr/>
        </p:nvGrpSpPr>
        <p:grpSpPr>
          <a:xfrm>
            <a:off x="6380456" y="3122967"/>
            <a:ext cx="1645920" cy="1645973"/>
            <a:chOff x="4547093" y="1223945"/>
            <a:chExt cx="1645920" cy="1645973"/>
          </a:xfrm>
        </p:grpSpPr>
        <p:sp>
          <p:nvSpPr>
            <p:cNvPr id="118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rgbClr val="75D1FF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119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3305006293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9"/>
            </a:graphicData>
          </a:graphic>
        </p:graphicFrame>
        <p:sp>
          <p:nvSpPr>
            <p:cNvPr id="120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bg1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</p:grpSp>
      <p:grpSp>
        <p:nvGrpSpPr>
          <p:cNvPr id="121" name="Percent Chart"/>
          <p:cNvGrpSpPr/>
          <p:nvPr/>
        </p:nvGrpSpPr>
        <p:grpSpPr>
          <a:xfrm>
            <a:off x="376829" y="4999900"/>
            <a:ext cx="1645920" cy="1645973"/>
            <a:chOff x="4547093" y="1223945"/>
            <a:chExt cx="1645920" cy="1645973"/>
          </a:xfrm>
        </p:grpSpPr>
        <p:sp>
          <p:nvSpPr>
            <p:cNvPr id="122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rgbClr val="92D050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124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bg1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  <p:graphicFrame>
          <p:nvGraphicFramePr>
            <p:cNvPr id="123" name="Excel Chart"/>
            <p:cNvGraphicFramePr>
              <a:graphicFrameLocks noChangeAspect="1"/>
            </p:cNvGraphicFramePr>
            <p:nvPr>
              <p:extLst/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0"/>
            </a:graphicData>
          </a:graphic>
        </p:graphicFrame>
      </p:grpSp>
      <p:grpSp>
        <p:nvGrpSpPr>
          <p:cNvPr id="125" name="Percent Chart"/>
          <p:cNvGrpSpPr/>
          <p:nvPr/>
        </p:nvGrpSpPr>
        <p:grpSpPr>
          <a:xfrm>
            <a:off x="2266190" y="4999900"/>
            <a:ext cx="1645920" cy="1645973"/>
            <a:chOff x="4547093" y="1223945"/>
            <a:chExt cx="1645920" cy="1645973"/>
          </a:xfrm>
        </p:grpSpPr>
        <p:sp>
          <p:nvSpPr>
            <p:cNvPr id="126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rgbClr val="004568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127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3577526564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1"/>
            </a:graphicData>
          </a:graphic>
        </p:graphicFrame>
        <p:sp>
          <p:nvSpPr>
            <p:cNvPr id="128" name="dots / line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accent4"/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</p:grpSp>
      <p:grpSp>
        <p:nvGrpSpPr>
          <p:cNvPr id="129" name="Percent Chart"/>
          <p:cNvGrpSpPr/>
          <p:nvPr/>
        </p:nvGrpSpPr>
        <p:grpSpPr>
          <a:xfrm>
            <a:off x="4355934" y="4999900"/>
            <a:ext cx="1645920" cy="1645973"/>
            <a:chOff x="4547093" y="1223945"/>
            <a:chExt cx="1645920" cy="1645973"/>
          </a:xfrm>
        </p:grpSpPr>
        <p:sp>
          <p:nvSpPr>
            <p:cNvPr id="130" name="Outer Oval"/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rgbClr val="FFFFFF"/>
            </a:solidFill>
            <a:ln w="28575" cap="flat" cmpd="sng" algn="ctr">
              <a:solidFill>
                <a:schemeClr val="accent3"/>
              </a:solidFill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24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132" name="dots"/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40005" cap="rnd" cmpd="sng" algn="ctr">
              <a:solidFill>
                <a:schemeClr val="accent2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algn="ctr" defTabSz="457200"/>
              <a:endParaRPr lang="en-US" kern="0">
                <a:solidFill>
                  <a:prstClr val="white"/>
                </a:solidFill>
                <a:latin typeface="Calibri"/>
              </a:endParaRPr>
            </a:p>
          </p:txBody>
        </p:sp>
        <p:graphicFrame>
          <p:nvGraphicFramePr>
            <p:cNvPr id="131" name="Excel Chart"/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256767294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2"/>
            </a:graphicData>
          </a:graphic>
        </p:graphicFrame>
      </p:grpSp>
      <p:pic>
        <p:nvPicPr>
          <p:cNvPr id="57" name="Picture 56"/>
          <p:cNvPicPr>
            <a:picLocks noChangeAspect="1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211239" y="5973143"/>
            <a:ext cx="2145695" cy="46331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19813843"/>
      </p:ext>
    </p:extLst>
  </p:cSld>
  <p:clrMapOvr>
    <a:masterClrMapping/>
  </p:clrMapOvr>
  <p:transition spd="slow">
    <p:push/>
  </p:transition>
</p:sld>
</file>

<file path=ppt/slides/slide3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F58EAC5-D261-4D05-8ED3-A4DE32A744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0" y="0"/>
            <a:ext cx="12192000" cy="1050758"/>
          </a:xfrm>
        </p:spPr>
        <p:txBody>
          <a:bodyPr/>
          <a:lstStyle/>
          <a:p>
            <a:r>
              <a:rPr lang="en-US" dirty="0">
                <a:solidFill>
                  <a:schemeClr val="accent3"/>
                </a:solidFill>
              </a:rPr>
              <a:t>Advanced:</a:t>
            </a:r>
            <a:r>
              <a:rPr lang="en-US" dirty="0"/>
              <a:t> PIE IN PIECES </a:t>
            </a:r>
            <a:r>
              <a:rPr lang="en-US" dirty="0">
                <a:latin typeface="Calibri" panose="020F0502020204030204" pitchFamily="34" charset="0"/>
                <a:cs typeface="Calibri" panose="020F0502020204030204" pitchFamily="34" charset="0"/>
              </a:rPr>
              <a:t>│ what’s in the pie chart</a:t>
            </a:r>
            <a:endParaRPr lang="en-US" dirty="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5DE91A2-4069-4BC9-94CA-8A5D3A97575D}"/>
              </a:ext>
            </a:extLst>
          </p:cNvPr>
          <p:cNvGrpSpPr/>
          <p:nvPr/>
        </p:nvGrpSpPr>
        <p:grpSpPr>
          <a:xfrm>
            <a:off x="1120784" y="1565275"/>
            <a:ext cx="3994508" cy="4580751"/>
            <a:chOff x="7352014" y="1807302"/>
            <a:chExt cx="3853412" cy="4418947"/>
          </a:xfrm>
        </p:grpSpPr>
        <p:pic>
          <p:nvPicPr>
            <p:cNvPr id="34" name="Picture 33">
              <a:extLst>
                <a:ext uri="{FF2B5EF4-FFF2-40B4-BE49-F238E27FC236}">
                  <a16:creationId xmlns:a16="http://schemas.microsoft.com/office/drawing/2014/main" id="{59234448-82A7-45DD-8124-22EC9E69758A}"/>
                </a:ext>
              </a:extLst>
            </p:cNvPr>
            <p:cNvPicPr>
              <a:picLocks noChangeAspect="1"/>
            </p:cNvPicPr>
            <p:nvPr/>
          </p:nvPicPr>
          <p:blipFill>
            <a:blip r:embed="rId3"/>
            <a:stretch>
              <a:fillRect/>
            </a:stretch>
          </p:blipFill>
          <p:spPr>
            <a:xfrm>
              <a:off x="7352014" y="1807302"/>
              <a:ext cx="3853412" cy="4418947"/>
            </a:xfrm>
            <a:prstGeom prst="rect">
              <a:avLst/>
            </a:prstGeom>
          </p:spPr>
        </p:pic>
        <p:sp>
          <p:nvSpPr>
            <p:cNvPr id="36" name="TextBox 35">
              <a:extLst>
                <a:ext uri="{FF2B5EF4-FFF2-40B4-BE49-F238E27FC236}">
                  <a16:creationId xmlns:a16="http://schemas.microsoft.com/office/drawing/2014/main" id="{C5A9E1A6-7404-4A07-BDCE-83D6CF989E3B}"/>
                </a:ext>
              </a:extLst>
            </p:cNvPr>
            <p:cNvSpPr txBox="1"/>
            <p:nvPr/>
          </p:nvSpPr>
          <p:spPr>
            <a:xfrm>
              <a:off x="8944300" y="3541201"/>
              <a:ext cx="822960" cy="253916"/>
            </a:xfrm>
            <a:prstGeom prst="rect">
              <a:avLst/>
            </a:prstGeom>
            <a:solidFill>
              <a:srgbClr val="FCCDB6"/>
            </a:solidFill>
          </p:spPr>
          <p:txBody>
            <a:bodyPr wrap="none" rtlCol="0">
              <a:noAutofit/>
            </a:bodyPr>
            <a:lstStyle/>
            <a:p>
              <a:pPr algn="ctr" defTabSz="932518"/>
              <a:r>
                <a:rPr lang="en-US" sz="1000" spc="30" dirty="0">
                  <a:gradFill>
                    <a:gsLst>
                      <a:gs pos="0">
                        <a:schemeClr val="tx1"/>
                      </a:gs>
                      <a:gs pos="100000">
                        <a:schemeClr val="tx1"/>
                      </a:gs>
                    </a:gsLst>
                    <a:lin ang="5400000" scaled="1"/>
                  </a:gradFill>
                </a:rPr>
                <a:t>Excel chart</a:t>
              </a:r>
            </a:p>
          </p:txBody>
        </p:sp>
        <p:sp>
          <p:nvSpPr>
            <p:cNvPr id="37" name="TextBox 36">
              <a:extLst>
                <a:ext uri="{FF2B5EF4-FFF2-40B4-BE49-F238E27FC236}">
                  <a16:creationId xmlns:a16="http://schemas.microsoft.com/office/drawing/2014/main" id="{D984EDF8-2C35-4853-B0D2-17F2F88613BE}"/>
                </a:ext>
              </a:extLst>
            </p:cNvPr>
            <p:cNvSpPr txBox="1"/>
            <p:nvPr/>
          </p:nvSpPr>
          <p:spPr>
            <a:xfrm>
              <a:off x="8944300" y="4501943"/>
              <a:ext cx="822960" cy="253916"/>
            </a:xfrm>
            <a:prstGeom prst="rect">
              <a:avLst/>
            </a:prstGeom>
            <a:solidFill>
              <a:srgbClr val="FCCDB6"/>
            </a:solidFill>
          </p:spPr>
          <p:txBody>
            <a:bodyPr wrap="none" rtlCol="0">
              <a:noAutofit/>
            </a:bodyPr>
            <a:lstStyle>
              <a:defPPr>
                <a:defRPr lang="en-US"/>
              </a:defPPr>
              <a:lvl1pPr defTabSz="932518">
                <a:defRPr sz="1050" spc="30">
                  <a:gradFill>
                    <a:gsLst>
                      <a:gs pos="0">
                        <a:schemeClr val="tx1"/>
                      </a:gs>
                      <a:gs pos="100000">
                        <a:schemeClr val="tx1"/>
                      </a:gs>
                    </a:gsLst>
                    <a:lin ang="5400000" scaled="1"/>
                  </a:gradFill>
                </a:defRPr>
              </a:lvl1pPr>
            </a:lstStyle>
            <a:p>
              <a:pPr algn="ctr"/>
              <a:r>
                <a:rPr lang="en-US" sz="1000" dirty="0"/>
                <a:t>dots</a:t>
              </a:r>
            </a:p>
          </p:txBody>
        </p:sp>
        <p:sp>
          <p:nvSpPr>
            <p:cNvPr id="38" name="TextBox 37">
              <a:extLst>
                <a:ext uri="{FF2B5EF4-FFF2-40B4-BE49-F238E27FC236}">
                  <a16:creationId xmlns:a16="http://schemas.microsoft.com/office/drawing/2014/main" id="{1966DBFC-32CF-40AA-874F-2A7FD1C71583}"/>
                </a:ext>
              </a:extLst>
            </p:cNvPr>
            <p:cNvSpPr txBox="1"/>
            <p:nvPr/>
          </p:nvSpPr>
          <p:spPr>
            <a:xfrm>
              <a:off x="8944299" y="5442648"/>
              <a:ext cx="822960" cy="253916"/>
            </a:xfrm>
            <a:prstGeom prst="rect">
              <a:avLst/>
            </a:prstGeom>
            <a:solidFill>
              <a:srgbClr val="FCCDB6"/>
            </a:solidFill>
          </p:spPr>
          <p:txBody>
            <a:bodyPr wrap="none" rtlCol="0">
              <a:noAutofit/>
            </a:bodyPr>
            <a:lstStyle>
              <a:defPPr>
                <a:defRPr lang="en-US"/>
              </a:defPPr>
              <a:lvl1pPr defTabSz="932518">
                <a:defRPr sz="1050" spc="30">
                  <a:gradFill>
                    <a:gsLst>
                      <a:gs pos="0">
                        <a:schemeClr val="tx1"/>
                      </a:gs>
                      <a:gs pos="100000">
                        <a:schemeClr val="tx1"/>
                      </a:gs>
                    </a:gsLst>
                    <a:lin ang="5400000" scaled="1"/>
                  </a:gradFill>
                </a:defRPr>
              </a:lvl1pPr>
            </a:lstStyle>
            <a:p>
              <a:pPr algn="ctr"/>
              <a:r>
                <a:rPr lang="en-US" sz="1000" dirty="0"/>
                <a:t>Outer Oval</a:t>
              </a:r>
            </a:p>
          </p:txBody>
        </p:sp>
      </p:grpSp>
      <p:sp>
        <p:nvSpPr>
          <p:cNvPr id="4" name="Rectangle 3">
            <a:extLst>
              <a:ext uri="{FF2B5EF4-FFF2-40B4-BE49-F238E27FC236}">
                <a16:creationId xmlns:a16="http://schemas.microsoft.com/office/drawing/2014/main" id="{01EA4979-0333-4D83-8741-0A8D56B72EAA}"/>
              </a:ext>
            </a:extLst>
          </p:cNvPr>
          <p:cNvSpPr/>
          <p:nvPr/>
        </p:nvSpPr>
        <p:spPr>
          <a:xfrm>
            <a:off x="1120785" y="1565275"/>
            <a:ext cx="3994508" cy="4580751"/>
          </a:xfrm>
          <a:prstGeom prst="rect">
            <a:avLst/>
          </a:prstGeom>
          <a:noFill/>
          <a:ln w="7620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3E54CE6E-CBFB-4A40-8502-EB31FE848517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8362950" y="2881312"/>
            <a:ext cx="3181350" cy="3457575"/>
          </a:xfrm>
          <a:prstGeom prst="rect">
            <a:avLst/>
          </a:prstGeom>
        </p:spPr>
      </p:pic>
      <p:graphicFrame>
        <p:nvGraphicFramePr>
          <p:cNvPr id="20" name="Table 19">
            <a:extLst>
              <a:ext uri="{FF2B5EF4-FFF2-40B4-BE49-F238E27FC236}">
                <a16:creationId xmlns:a16="http://schemas.microsoft.com/office/drawing/2014/main" id="{A101D5FC-270B-485E-84E2-7205AFA66CC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907028382"/>
              </p:ext>
            </p:extLst>
          </p:nvPr>
        </p:nvGraphicFramePr>
        <p:xfrm>
          <a:off x="8309374" y="1366586"/>
          <a:ext cx="3654923" cy="1167091"/>
        </p:xfrm>
        <a:graphic>
          <a:graphicData uri="http://schemas.openxmlformats.org/drawingml/2006/table">
            <a:tbl>
              <a:tblPr>
                <a:tableStyleId>{5C22544A-7EE6-4342-B048-85BDC9FD1C3A}</a:tableStyleId>
              </a:tblPr>
              <a:tblGrid>
                <a:gridCol w="3654923">
                  <a:extLst>
                    <a:ext uri="{9D8B030D-6E8A-4147-A177-3AD203B41FA5}">
                      <a16:colId xmlns:a16="http://schemas.microsoft.com/office/drawing/2014/main" val="493813631"/>
                    </a:ext>
                  </a:extLst>
                </a:gridCol>
              </a:tblGrid>
              <a:tr h="306678">
                <a:tc>
                  <a:txBody>
                    <a:bodyPr/>
                    <a:lstStyle/>
                    <a:p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Changing pieces of the pie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70369641"/>
                  </a:ext>
                </a:extLst>
              </a:tr>
              <a:tr h="831811">
                <a:tc>
                  <a:txBody>
                    <a:bodyPr/>
                    <a:lstStyle/>
                    <a:p>
                      <a:pPr lvl="0"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If you are a more experienced PowerPoint graphics user, you can try customizing the colors and settings for each pie chart element using the </a:t>
                      </a:r>
                      <a:r>
                        <a:rPr lang="en-US" sz="1200" b="1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Selection Pane.</a:t>
                      </a:r>
                      <a:endParaRPr lang="en-US" sz="1200" spc="3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41782274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38495893"/>
      </p:ext>
    </p:extLst>
  </p:cSld>
  <p:clrMapOvr>
    <a:masterClrMapping/>
  </p:clrMapOvr>
  <p:transition>
    <p:fade/>
  </p:transition>
</p:sld>
</file>

<file path=ppt/slides/slide4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" name="Table 19"/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092665355"/>
              </p:ext>
            </p:extLst>
          </p:nvPr>
        </p:nvGraphicFramePr>
        <p:xfrm>
          <a:off x="7206319" y="1415561"/>
          <a:ext cx="2953756" cy="4892040"/>
        </p:xfrm>
        <a:graphic>
          <a:graphicData uri="http://schemas.openxmlformats.org/drawingml/2006/table">
            <a:tbl>
              <a:tblPr>
                <a:tableStyleId>{5C22544A-7EE6-4342-B048-85BDC9FD1C3A}</a:tableStyleId>
              </a:tblPr>
              <a:tblGrid>
                <a:gridCol w="2953756">
                  <a:extLst>
                    <a:ext uri="{9D8B030D-6E8A-4147-A177-3AD203B41FA5}">
                      <a16:colId xmlns:a16="http://schemas.microsoft.com/office/drawing/2014/main" val="493813631"/>
                    </a:ext>
                  </a:extLst>
                </a:gridCol>
              </a:tblGrid>
              <a:tr h="448513">
                <a:tc>
                  <a:txBody>
                    <a:bodyPr/>
                    <a:lstStyle/>
                    <a:p>
                      <a:pPr algn="l"/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Graphic</a:t>
                      </a:r>
                      <a:r>
                        <a:rPr lang="en-US" sz="1600" baseline="0" dirty="0">
                          <a:solidFill>
                            <a:schemeClr val="bg1"/>
                          </a:solidFill>
                        </a:rPr>
                        <a:t> percentages </a:t>
                      </a:r>
                    </a:p>
                    <a:p>
                      <a:pPr algn="l"/>
                      <a:r>
                        <a:rPr lang="en-US" sz="1100" baseline="0" dirty="0">
                          <a:solidFill>
                            <a:schemeClr val="bg1"/>
                          </a:solidFill>
                        </a:rPr>
                        <a:t>Works with any native or Bezier graphic</a:t>
                      </a:r>
                      <a:endParaRPr lang="en-US" sz="1100" dirty="0">
                        <a:solidFill>
                          <a:schemeClr val="bg1"/>
                        </a:solidFill>
                      </a:endParaRP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70369641"/>
                  </a:ext>
                </a:extLst>
              </a:tr>
              <a:tr h="222377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The fill is a gradient. 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To change the </a:t>
                      </a:r>
                      <a:r>
                        <a:rPr lang="en-US" sz="1200" b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percentage, right-click </a:t>
                      </a:r>
                      <a:r>
                        <a:rPr lang="en-US" sz="120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on the graphic. </a:t>
                      </a:r>
                      <a:r>
                        <a:rPr lang="en-US" sz="120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Select </a:t>
                      </a:r>
                      <a:r>
                        <a:rPr lang="en-US" sz="1200" b="1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Format Shape </a:t>
                      </a:r>
                      <a:r>
                        <a:rPr lang="en-US" sz="120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from the dropdown menu.       Change the % number by moving the sliders to new position.  </a:t>
                      </a:r>
                      <a:r>
                        <a:rPr lang="en-US" sz="1200" b="1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Note: both sliders need to be at the same position percentage</a:t>
                      </a:r>
                      <a:r>
                        <a:rPr lang="en-US" sz="120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to get a clean line between the two colors.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You can change the color of each element. Drag the slider to see the color selection. You can also add a Line to outline a shape. 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41782274"/>
                  </a:ext>
                </a:extLst>
              </a:tr>
              <a:tr h="244643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493317174"/>
                  </a:ext>
                </a:extLst>
              </a:tr>
              <a:tr h="244643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dirty="0">
                          <a:solidFill>
                            <a:schemeClr val="accent3">
                              <a:lumMod val="20000"/>
                              <a:lumOff val="80000"/>
                            </a:schemeClr>
                          </a:solidFill>
                        </a:rPr>
                        <a:t>COOL TRICK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808639897"/>
                  </a:ext>
                </a:extLst>
              </a:tr>
              <a:tr h="1223217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Need to use the graphic in another document.</a:t>
                      </a:r>
                      <a:r>
                        <a:rPr lang="en-US" sz="120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Right-click on the graphic you want – choose  </a:t>
                      </a:r>
                      <a:r>
                        <a:rPr lang="en-US" sz="1200" b="1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Save As Picture</a:t>
                      </a:r>
                      <a:r>
                        <a:rPr lang="en-US" sz="120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– select Enhanced Windows Metafile (.emf) from the dropdown menu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You now have a scalable vector graphic!</a:t>
                      </a:r>
                      <a:endParaRPr lang="en-US" sz="120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16136156"/>
                  </a:ext>
                </a:extLst>
              </a:tr>
            </a:tbl>
          </a:graphicData>
        </a:graphic>
      </p:graphicFrame>
      <p:sp>
        <p:nvSpPr>
          <p:cNvPr id="2" name="TextBox 1"/>
          <p:cNvSpPr txBox="1"/>
          <p:nvPr/>
        </p:nvSpPr>
        <p:spPr>
          <a:xfrm>
            <a:off x="701958" y="1415561"/>
            <a:ext cx="651140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b="1" dirty="0"/>
              <a:t>50%</a:t>
            </a:r>
          </a:p>
        </p:txBody>
      </p:sp>
      <p:sp>
        <p:nvSpPr>
          <p:cNvPr id="74" name="TextBox 73"/>
          <p:cNvSpPr txBox="1"/>
          <p:nvPr/>
        </p:nvSpPr>
        <p:spPr>
          <a:xfrm>
            <a:off x="693816" y="5941464"/>
            <a:ext cx="651140" cy="369332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b="1" dirty="0"/>
              <a:t>25%</a:t>
            </a:r>
          </a:p>
        </p:txBody>
      </p:sp>
      <p:sp>
        <p:nvSpPr>
          <p:cNvPr id="75" name="TextBox 74"/>
          <p:cNvSpPr txBox="1"/>
          <p:nvPr/>
        </p:nvSpPr>
        <p:spPr>
          <a:xfrm>
            <a:off x="1804774" y="5941464"/>
            <a:ext cx="651140" cy="369332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b="1" dirty="0"/>
              <a:t>38%</a:t>
            </a:r>
          </a:p>
        </p:txBody>
      </p:sp>
      <p:sp>
        <p:nvSpPr>
          <p:cNvPr id="6" name="Title 5"/>
          <p:cNvSpPr>
            <a:spLocks noGrp="1"/>
          </p:cNvSpPr>
          <p:nvPr>
            <p:ph type="title"/>
          </p:nvPr>
        </p:nvSpPr>
        <p:spPr>
          <a:xfrm>
            <a:off x="0" y="0"/>
            <a:ext cx="12192000" cy="1050758"/>
          </a:xfrm>
        </p:spPr>
        <p:txBody>
          <a:bodyPr/>
          <a:lstStyle/>
          <a:p>
            <a:r>
              <a:rPr lang="en-US"/>
              <a:t>PERCENT WITH GRAPHICS</a:t>
            </a:r>
            <a:endParaRPr lang="en-US" dirty="0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4294967295"/>
          </p:nvPr>
        </p:nvSpPr>
        <p:spPr>
          <a:xfrm>
            <a:off x="9448800" y="6316663"/>
            <a:ext cx="2743200" cy="365125"/>
          </a:xfrm>
        </p:spPr>
        <p:txBody>
          <a:bodyPr/>
          <a:lstStyle/>
          <a:p>
            <a:fld id="{5AE1514C-5E56-4738-A1FF-4B1CFD2A3E36}" type="slidenum">
              <a:rPr lang="en-US" smtClean="0"/>
              <a:t>4</a:t>
            </a:fld>
            <a:endParaRPr lang="en-US"/>
          </a:p>
        </p:txBody>
      </p:sp>
      <p:sp>
        <p:nvSpPr>
          <p:cNvPr id="73" name="TextBox 72"/>
          <p:cNvSpPr txBox="1"/>
          <p:nvPr/>
        </p:nvSpPr>
        <p:spPr>
          <a:xfrm>
            <a:off x="1881188" y="1415561"/>
            <a:ext cx="651140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b="1" dirty="0"/>
              <a:t>70%</a:t>
            </a:r>
          </a:p>
        </p:txBody>
      </p:sp>
      <p:sp>
        <p:nvSpPr>
          <p:cNvPr id="171" name="Freeform: Shape 170"/>
          <p:cNvSpPr>
            <a:spLocks noChangeAspect="1"/>
          </p:cNvSpPr>
          <p:nvPr/>
        </p:nvSpPr>
        <p:spPr>
          <a:xfrm>
            <a:off x="599661" y="1860176"/>
            <a:ext cx="855735" cy="1901952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50000">
                <a:schemeClr val="bg1"/>
              </a:gs>
              <a:gs pos="50000">
                <a:srgbClr val="1FBCEF"/>
              </a:gs>
            </a:gsLst>
            <a:lin ang="5400000" scaled="1"/>
          </a:gradFill>
          <a:ln w="3175">
            <a:solidFill>
              <a:schemeClr val="bg2"/>
            </a:solidFill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74" name="Freeform: Shape 173"/>
          <p:cNvSpPr/>
          <p:nvPr/>
        </p:nvSpPr>
        <p:spPr>
          <a:xfrm>
            <a:off x="1734418" y="1860176"/>
            <a:ext cx="822960" cy="1898549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17536 w 1279418"/>
              <a:gd name="connsiteY9" fmla="*/ 987825 h 2843630"/>
              <a:gd name="connsiteX10" fmla="*/ 917536 w 1279418"/>
              <a:gd name="connsiteY10" fmla="*/ 1331686 h 2843630"/>
              <a:gd name="connsiteX11" fmla="*/ 1014281 w 1279418"/>
              <a:gd name="connsiteY11" fmla="*/ 1616543 h 2843630"/>
              <a:gd name="connsiteX12" fmla="*/ 960580 w 1279418"/>
              <a:gd name="connsiteY12" fmla="*/ 2066380 h 2843630"/>
              <a:gd name="connsiteX13" fmla="*/ 942594 w 1279418"/>
              <a:gd name="connsiteY13" fmla="*/ 2066636 h 2843630"/>
              <a:gd name="connsiteX14" fmla="*/ 942594 w 1279418"/>
              <a:gd name="connsiteY14" fmla="*/ 2722978 h 2843630"/>
              <a:gd name="connsiteX15" fmla="*/ 821942 w 1279418"/>
              <a:gd name="connsiteY15" fmla="*/ 2843630 h 2843630"/>
              <a:gd name="connsiteX16" fmla="*/ 816225 w 1279418"/>
              <a:gd name="connsiteY16" fmla="*/ 2843630 h 2843630"/>
              <a:gd name="connsiteX17" fmla="*/ 695573 w 1279418"/>
              <a:gd name="connsiteY17" fmla="*/ 2722978 h 2843630"/>
              <a:gd name="connsiteX18" fmla="*/ 695573 w 1279418"/>
              <a:gd name="connsiteY18" fmla="*/ 2070157 h 2843630"/>
              <a:gd name="connsiteX19" fmla="*/ 584764 w 1279418"/>
              <a:gd name="connsiteY19" fmla="*/ 2071736 h 2843630"/>
              <a:gd name="connsiteX20" fmla="*/ 584764 w 1279418"/>
              <a:gd name="connsiteY20" fmla="*/ 2722978 h 2843630"/>
              <a:gd name="connsiteX21" fmla="*/ 464112 w 1279418"/>
              <a:gd name="connsiteY21" fmla="*/ 2843630 h 2843630"/>
              <a:gd name="connsiteX22" fmla="*/ 458395 w 1279418"/>
              <a:gd name="connsiteY22" fmla="*/ 2843630 h 2843630"/>
              <a:gd name="connsiteX23" fmla="*/ 337743 w 1279418"/>
              <a:gd name="connsiteY23" fmla="*/ 2722978 h 2843630"/>
              <a:gd name="connsiteX24" fmla="*/ 337743 w 1279418"/>
              <a:gd name="connsiteY24" fmla="*/ 2075257 h 2843630"/>
              <a:gd name="connsiteX25" fmla="*/ 304101 w 1279418"/>
              <a:gd name="connsiteY25" fmla="*/ 2075736 h 2843630"/>
              <a:gd name="connsiteX26" fmla="*/ 250400 w 1279418"/>
              <a:gd name="connsiteY26" fmla="*/ 1616543 h 2843630"/>
              <a:gd name="connsiteX27" fmla="*/ 347144 w 1279418"/>
              <a:gd name="connsiteY27" fmla="*/ 1331689 h 2843630"/>
              <a:gd name="connsiteX28" fmla="*/ 347144 w 1279418"/>
              <a:gd name="connsiteY28" fmla="*/ 987825 h 2843630"/>
              <a:gd name="connsiteX29" fmla="*/ 333380 w 1279418"/>
              <a:gd name="connsiteY29" fmla="*/ 987825 h 2843630"/>
              <a:gd name="connsiteX30" fmla="*/ 214156 w 1279418"/>
              <a:gd name="connsiteY30" fmla="*/ 1650893 h 2843630"/>
              <a:gd name="connsiteX31" fmla="*/ 88840 w 1279418"/>
              <a:gd name="connsiteY31" fmla="*/ 1738012 h 2843630"/>
              <a:gd name="connsiteX32" fmla="*/ 1721 w 1279418"/>
              <a:gd name="connsiteY32" fmla="*/ 1612696 h 2843630"/>
              <a:gd name="connsiteX33" fmla="*/ 151558 w 1279418"/>
              <a:gd name="connsiteY33" fmla="*/ 779369 h 2843630"/>
              <a:gd name="connsiteX34" fmla="*/ 165076 w 1279418"/>
              <a:gd name="connsiteY34" fmla="*/ 745240 h 2843630"/>
              <a:gd name="connsiteX35" fmla="*/ 166159 w 1279418"/>
              <a:gd name="connsiteY35" fmla="*/ 739877 h 2843630"/>
              <a:gd name="connsiteX36" fmla="*/ 330610 w 1279418"/>
              <a:gd name="connsiteY36" fmla="*/ 630871 h 2843630"/>
              <a:gd name="connsiteX37" fmla="*/ 631229 w 1279418"/>
              <a:gd name="connsiteY37" fmla="*/ 0 h 2843630"/>
              <a:gd name="connsiteX38" fmla="*/ 930644 w 1279418"/>
              <a:gd name="connsiteY38" fmla="*/ 299414 h 2843630"/>
              <a:gd name="connsiteX39" fmla="*/ 631229 w 1279418"/>
              <a:gd name="connsiteY39" fmla="*/ 598828 h 2843630"/>
              <a:gd name="connsiteX40" fmla="*/ 331814 w 1279418"/>
              <a:gd name="connsiteY40" fmla="*/ 299414 h 2843630"/>
              <a:gd name="connsiteX41" fmla="*/ 631229 w 1279418"/>
              <a:gd name="connsiteY41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17536" y="987825"/>
                </a:lnTo>
                <a:lnTo>
                  <a:pt x="917536" y="1331686"/>
                </a:lnTo>
                <a:lnTo>
                  <a:pt x="1014281" y="1616543"/>
                </a:lnTo>
                <a:cubicBezTo>
                  <a:pt x="996406" y="1766519"/>
                  <a:pt x="978455" y="1916404"/>
                  <a:pt x="960580" y="2066380"/>
                </a:cubicBezTo>
                <a:lnTo>
                  <a:pt x="942594" y="2066636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2070157"/>
                </a:lnTo>
                <a:lnTo>
                  <a:pt x="584764" y="2071736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2075257"/>
                </a:lnTo>
                <a:lnTo>
                  <a:pt x="304101" y="2075736"/>
                </a:lnTo>
                <a:lnTo>
                  <a:pt x="250400" y="1616543"/>
                </a:lnTo>
                <a:lnTo>
                  <a:pt x="347144" y="1331689"/>
                </a:lnTo>
                <a:lnTo>
                  <a:pt x="347144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3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30000">
                <a:schemeClr val="bg1"/>
              </a:gs>
              <a:gs pos="30000">
                <a:schemeClr val="bg2"/>
              </a:gs>
            </a:gsLst>
            <a:lin ang="5400000" scaled="1"/>
          </a:gradFill>
          <a:ln w="3175">
            <a:solidFill>
              <a:schemeClr val="bg2"/>
            </a:solidFill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75" name="Freeform: Shape 174"/>
          <p:cNvSpPr>
            <a:spLocks noChangeAspect="1"/>
          </p:cNvSpPr>
          <p:nvPr/>
        </p:nvSpPr>
        <p:spPr>
          <a:xfrm>
            <a:off x="591519" y="3900820"/>
            <a:ext cx="855735" cy="1901952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75000">
                <a:schemeClr val="bg1"/>
              </a:gs>
              <a:gs pos="75000">
                <a:srgbClr val="1FBCEF"/>
              </a:gs>
            </a:gsLst>
            <a:lin ang="5400000" scaled="1"/>
          </a:gradFill>
          <a:ln w="3175">
            <a:solidFill>
              <a:schemeClr val="bg2"/>
            </a:solidFill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76" name="Freeform: Shape 175"/>
          <p:cNvSpPr/>
          <p:nvPr/>
        </p:nvSpPr>
        <p:spPr>
          <a:xfrm>
            <a:off x="1718864" y="3930112"/>
            <a:ext cx="822960" cy="1898549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17536 w 1279418"/>
              <a:gd name="connsiteY9" fmla="*/ 987825 h 2843630"/>
              <a:gd name="connsiteX10" fmla="*/ 917536 w 1279418"/>
              <a:gd name="connsiteY10" fmla="*/ 1331686 h 2843630"/>
              <a:gd name="connsiteX11" fmla="*/ 1014281 w 1279418"/>
              <a:gd name="connsiteY11" fmla="*/ 1616543 h 2843630"/>
              <a:gd name="connsiteX12" fmla="*/ 960580 w 1279418"/>
              <a:gd name="connsiteY12" fmla="*/ 2066380 h 2843630"/>
              <a:gd name="connsiteX13" fmla="*/ 942594 w 1279418"/>
              <a:gd name="connsiteY13" fmla="*/ 2066636 h 2843630"/>
              <a:gd name="connsiteX14" fmla="*/ 942594 w 1279418"/>
              <a:gd name="connsiteY14" fmla="*/ 2722978 h 2843630"/>
              <a:gd name="connsiteX15" fmla="*/ 821942 w 1279418"/>
              <a:gd name="connsiteY15" fmla="*/ 2843630 h 2843630"/>
              <a:gd name="connsiteX16" fmla="*/ 816225 w 1279418"/>
              <a:gd name="connsiteY16" fmla="*/ 2843630 h 2843630"/>
              <a:gd name="connsiteX17" fmla="*/ 695573 w 1279418"/>
              <a:gd name="connsiteY17" fmla="*/ 2722978 h 2843630"/>
              <a:gd name="connsiteX18" fmla="*/ 695573 w 1279418"/>
              <a:gd name="connsiteY18" fmla="*/ 2070157 h 2843630"/>
              <a:gd name="connsiteX19" fmla="*/ 584764 w 1279418"/>
              <a:gd name="connsiteY19" fmla="*/ 2071736 h 2843630"/>
              <a:gd name="connsiteX20" fmla="*/ 584764 w 1279418"/>
              <a:gd name="connsiteY20" fmla="*/ 2722978 h 2843630"/>
              <a:gd name="connsiteX21" fmla="*/ 464112 w 1279418"/>
              <a:gd name="connsiteY21" fmla="*/ 2843630 h 2843630"/>
              <a:gd name="connsiteX22" fmla="*/ 458395 w 1279418"/>
              <a:gd name="connsiteY22" fmla="*/ 2843630 h 2843630"/>
              <a:gd name="connsiteX23" fmla="*/ 337743 w 1279418"/>
              <a:gd name="connsiteY23" fmla="*/ 2722978 h 2843630"/>
              <a:gd name="connsiteX24" fmla="*/ 337743 w 1279418"/>
              <a:gd name="connsiteY24" fmla="*/ 2075257 h 2843630"/>
              <a:gd name="connsiteX25" fmla="*/ 304101 w 1279418"/>
              <a:gd name="connsiteY25" fmla="*/ 2075736 h 2843630"/>
              <a:gd name="connsiteX26" fmla="*/ 250400 w 1279418"/>
              <a:gd name="connsiteY26" fmla="*/ 1616543 h 2843630"/>
              <a:gd name="connsiteX27" fmla="*/ 347144 w 1279418"/>
              <a:gd name="connsiteY27" fmla="*/ 1331689 h 2843630"/>
              <a:gd name="connsiteX28" fmla="*/ 347144 w 1279418"/>
              <a:gd name="connsiteY28" fmla="*/ 987825 h 2843630"/>
              <a:gd name="connsiteX29" fmla="*/ 333380 w 1279418"/>
              <a:gd name="connsiteY29" fmla="*/ 987825 h 2843630"/>
              <a:gd name="connsiteX30" fmla="*/ 214156 w 1279418"/>
              <a:gd name="connsiteY30" fmla="*/ 1650893 h 2843630"/>
              <a:gd name="connsiteX31" fmla="*/ 88840 w 1279418"/>
              <a:gd name="connsiteY31" fmla="*/ 1738012 h 2843630"/>
              <a:gd name="connsiteX32" fmla="*/ 1721 w 1279418"/>
              <a:gd name="connsiteY32" fmla="*/ 1612696 h 2843630"/>
              <a:gd name="connsiteX33" fmla="*/ 151558 w 1279418"/>
              <a:gd name="connsiteY33" fmla="*/ 779369 h 2843630"/>
              <a:gd name="connsiteX34" fmla="*/ 165076 w 1279418"/>
              <a:gd name="connsiteY34" fmla="*/ 745240 h 2843630"/>
              <a:gd name="connsiteX35" fmla="*/ 166159 w 1279418"/>
              <a:gd name="connsiteY35" fmla="*/ 739877 h 2843630"/>
              <a:gd name="connsiteX36" fmla="*/ 330610 w 1279418"/>
              <a:gd name="connsiteY36" fmla="*/ 630871 h 2843630"/>
              <a:gd name="connsiteX37" fmla="*/ 631229 w 1279418"/>
              <a:gd name="connsiteY37" fmla="*/ 0 h 2843630"/>
              <a:gd name="connsiteX38" fmla="*/ 930644 w 1279418"/>
              <a:gd name="connsiteY38" fmla="*/ 299414 h 2843630"/>
              <a:gd name="connsiteX39" fmla="*/ 631229 w 1279418"/>
              <a:gd name="connsiteY39" fmla="*/ 598828 h 2843630"/>
              <a:gd name="connsiteX40" fmla="*/ 331814 w 1279418"/>
              <a:gd name="connsiteY40" fmla="*/ 299414 h 2843630"/>
              <a:gd name="connsiteX41" fmla="*/ 631229 w 1279418"/>
              <a:gd name="connsiteY41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17536" y="987825"/>
                </a:lnTo>
                <a:lnTo>
                  <a:pt x="917536" y="1331686"/>
                </a:lnTo>
                <a:lnTo>
                  <a:pt x="1014281" y="1616543"/>
                </a:lnTo>
                <a:cubicBezTo>
                  <a:pt x="996406" y="1766519"/>
                  <a:pt x="978455" y="1916404"/>
                  <a:pt x="960580" y="2066380"/>
                </a:cubicBezTo>
                <a:lnTo>
                  <a:pt x="942594" y="2066636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2070157"/>
                </a:lnTo>
                <a:lnTo>
                  <a:pt x="584764" y="2071736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2075257"/>
                </a:lnTo>
                <a:lnTo>
                  <a:pt x="304101" y="2075736"/>
                </a:lnTo>
                <a:lnTo>
                  <a:pt x="250400" y="1616543"/>
                </a:lnTo>
                <a:lnTo>
                  <a:pt x="347144" y="1331689"/>
                </a:lnTo>
                <a:lnTo>
                  <a:pt x="347144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3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72000">
                <a:schemeClr val="bg1"/>
              </a:gs>
              <a:gs pos="72000">
                <a:schemeClr val="bg2"/>
              </a:gs>
            </a:gsLst>
            <a:lin ang="5400000" scaled="1"/>
          </a:gradFill>
          <a:ln w="3175">
            <a:solidFill>
              <a:schemeClr val="bg2"/>
            </a:solidFill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3" name="Rectangle 2"/>
          <p:cNvSpPr/>
          <p:nvPr/>
        </p:nvSpPr>
        <p:spPr>
          <a:xfrm>
            <a:off x="2820846" y="1415561"/>
            <a:ext cx="4122005" cy="1472806"/>
          </a:xfrm>
          <a:prstGeom prst="rect">
            <a:avLst/>
          </a:prstGeom>
          <a:noFill/>
          <a:ln w="3175">
            <a:solidFill>
              <a:schemeClr val="bg1">
                <a:lumMod val="8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" name="TextBox 3"/>
          <p:cNvSpPr txBox="1"/>
          <p:nvPr/>
        </p:nvSpPr>
        <p:spPr>
          <a:xfrm>
            <a:off x="2987315" y="1456134"/>
            <a:ext cx="1948662" cy="31427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/>
              <a:t>6.5 out of 10 males…</a:t>
            </a:r>
          </a:p>
        </p:txBody>
      </p:sp>
      <p:sp>
        <p:nvSpPr>
          <p:cNvPr id="106" name="Rectangle 105"/>
          <p:cNvSpPr/>
          <p:nvPr/>
        </p:nvSpPr>
        <p:spPr>
          <a:xfrm>
            <a:off x="2820846" y="3067279"/>
            <a:ext cx="4122005" cy="1388106"/>
          </a:xfrm>
          <a:prstGeom prst="rect">
            <a:avLst/>
          </a:prstGeom>
          <a:noFill/>
          <a:ln w="3175">
            <a:solidFill>
              <a:schemeClr val="bg1">
                <a:lumMod val="8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07" name="TextBox 106"/>
          <p:cNvSpPr txBox="1"/>
          <p:nvPr/>
        </p:nvSpPr>
        <p:spPr>
          <a:xfrm>
            <a:off x="4594906" y="3587455"/>
            <a:ext cx="2241052" cy="8679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90000"/>
              </a:lnSpc>
            </a:pPr>
            <a:r>
              <a:rPr lang="en-US" sz="2800" b="1" dirty="0">
                <a:solidFill>
                  <a:schemeClr val="bg2"/>
                </a:solidFill>
              </a:rPr>
              <a:t>2.3</a:t>
            </a:r>
            <a:r>
              <a:rPr lang="en-US" sz="2800" dirty="0">
                <a:solidFill>
                  <a:schemeClr val="bg2"/>
                </a:solidFill>
              </a:rPr>
              <a:t> females… </a:t>
            </a:r>
          </a:p>
        </p:txBody>
      </p:sp>
      <p:sp>
        <p:nvSpPr>
          <p:cNvPr id="170" name="Freeform: Shape 169"/>
          <p:cNvSpPr/>
          <p:nvPr/>
        </p:nvSpPr>
        <p:spPr>
          <a:xfrm>
            <a:off x="3016505" y="3217866"/>
            <a:ext cx="487547" cy="1086931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17536 w 1279418"/>
              <a:gd name="connsiteY9" fmla="*/ 987825 h 2843630"/>
              <a:gd name="connsiteX10" fmla="*/ 917536 w 1279418"/>
              <a:gd name="connsiteY10" fmla="*/ 1331686 h 2843630"/>
              <a:gd name="connsiteX11" fmla="*/ 1014281 w 1279418"/>
              <a:gd name="connsiteY11" fmla="*/ 1616543 h 2843630"/>
              <a:gd name="connsiteX12" fmla="*/ 960580 w 1279418"/>
              <a:gd name="connsiteY12" fmla="*/ 2066380 h 2843630"/>
              <a:gd name="connsiteX13" fmla="*/ 942594 w 1279418"/>
              <a:gd name="connsiteY13" fmla="*/ 2066636 h 2843630"/>
              <a:gd name="connsiteX14" fmla="*/ 942594 w 1279418"/>
              <a:gd name="connsiteY14" fmla="*/ 2722978 h 2843630"/>
              <a:gd name="connsiteX15" fmla="*/ 821942 w 1279418"/>
              <a:gd name="connsiteY15" fmla="*/ 2843630 h 2843630"/>
              <a:gd name="connsiteX16" fmla="*/ 816225 w 1279418"/>
              <a:gd name="connsiteY16" fmla="*/ 2843630 h 2843630"/>
              <a:gd name="connsiteX17" fmla="*/ 695573 w 1279418"/>
              <a:gd name="connsiteY17" fmla="*/ 2722978 h 2843630"/>
              <a:gd name="connsiteX18" fmla="*/ 695573 w 1279418"/>
              <a:gd name="connsiteY18" fmla="*/ 2070157 h 2843630"/>
              <a:gd name="connsiteX19" fmla="*/ 584764 w 1279418"/>
              <a:gd name="connsiteY19" fmla="*/ 2071736 h 2843630"/>
              <a:gd name="connsiteX20" fmla="*/ 584764 w 1279418"/>
              <a:gd name="connsiteY20" fmla="*/ 2722978 h 2843630"/>
              <a:gd name="connsiteX21" fmla="*/ 464112 w 1279418"/>
              <a:gd name="connsiteY21" fmla="*/ 2843630 h 2843630"/>
              <a:gd name="connsiteX22" fmla="*/ 458395 w 1279418"/>
              <a:gd name="connsiteY22" fmla="*/ 2843630 h 2843630"/>
              <a:gd name="connsiteX23" fmla="*/ 337743 w 1279418"/>
              <a:gd name="connsiteY23" fmla="*/ 2722978 h 2843630"/>
              <a:gd name="connsiteX24" fmla="*/ 337743 w 1279418"/>
              <a:gd name="connsiteY24" fmla="*/ 2075257 h 2843630"/>
              <a:gd name="connsiteX25" fmla="*/ 304101 w 1279418"/>
              <a:gd name="connsiteY25" fmla="*/ 2075736 h 2843630"/>
              <a:gd name="connsiteX26" fmla="*/ 250400 w 1279418"/>
              <a:gd name="connsiteY26" fmla="*/ 1616543 h 2843630"/>
              <a:gd name="connsiteX27" fmla="*/ 347144 w 1279418"/>
              <a:gd name="connsiteY27" fmla="*/ 1331689 h 2843630"/>
              <a:gd name="connsiteX28" fmla="*/ 347144 w 1279418"/>
              <a:gd name="connsiteY28" fmla="*/ 987825 h 2843630"/>
              <a:gd name="connsiteX29" fmla="*/ 333380 w 1279418"/>
              <a:gd name="connsiteY29" fmla="*/ 987825 h 2843630"/>
              <a:gd name="connsiteX30" fmla="*/ 214156 w 1279418"/>
              <a:gd name="connsiteY30" fmla="*/ 1650893 h 2843630"/>
              <a:gd name="connsiteX31" fmla="*/ 88840 w 1279418"/>
              <a:gd name="connsiteY31" fmla="*/ 1738012 h 2843630"/>
              <a:gd name="connsiteX32" fmla="*/ 1721 w 1279418"/>
              <a:gd name="connsiteY32" fmla="*/ 1612696 h 2843630"/>
              <a:gd name="connsiteX33" fmla="*/ 151558 w 1279418"/>
              <a:gd name="connsiteY33" fmla="*/ 779369 h 2843630"/>
              <a:gd name="connsiteX34" fmla="*/ 165076 w 1279418"/>
              <a:gd name="connsiteY34" fmla="*/ 745240 h 2843630"/>
              <a:gd name="connsiteX35" fmla="*/ 166159 w 1279418"/>
              <a:gd name="connsiteY35" fmla="*/ 739877 h 2843630"/>
              <a:gd name="connsiteX36" fmla="*/ 330610 w 1279418"/>
              <a:gd name="connsiteY36" fmla="*/ 630871 h 2843630"/>
              <a:gd name="connsiteX37" fmla="*/ 631229 w 1279418"/>
              <a:gd name="connsiteY37" fmla="*/ 0 h 2843630"/>
              <a:gd name="connsiteX38" fmla="*/ 930644 w 1279418"/>
              <a:gd name="connsiteY38" fmla="*/ 299414 h 2843630"/>
              <a:gd name="connsiteX39" fmla="*/ 631229 w 1279418"/>
              <a:gd name="connsiteY39" fmla="*/ 598828 h 2843630"/>
              <a:gd name="connsiteX40" fmla="*/ 331814 w 1279418"/>
              <a:gd name="connsiteY40" fmla="*/ 299414 h 2843630"/>
              <a:gd name="connsiteX41" fmla="*/ 631229 w 1279418"/>
              <a:gd name="connsiteY41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17536" y="987825"/>
                </a:lnTo>
                <a:lnTo>
                  <a:pt x="917536" y="1331686"/>
                </a:lnTo>
                <a:lnTo>
                  <a:pt x="1014281" y="1616543"/>
                </a:lnTo>
                <a:cubicBezTo>
                  <a:pt x="996406" y="1766519"/>
                  <a:pt x="978455" y="1916404"/>
                  <a:pt x="960580" y="2066380"/>
                </a:cubicBezTo>
                <a:lnTo>
                  <a:pt x="942594" y="2066636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2070157"/>
                </a:lnTo>
                <a:lnTo>
                  <a:pt x="584764" y="2071736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2075257"/>
                </a:lnTo>
                <a:lnTo>
                  <a:pt x="304101" y="2075736"/>
                </a:lnTo>
                <a:lnTo>
                  <a:pt x="250400" y="1616543"/>
                </a:lnTo>
                <a:lnTo>
                  <a:pt x="347144" y="1331689"/>
                </a:lnTo>
                <a:lnTo>
                  <a:pt x="347144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3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2" name="Freeform: Shape 171"/>
          <p:cNvSpPr/>
          <p:nvPr/>
        </p:nvSpPr>
        <p:spPr>
          <a:xfrm>
            <a:off x="3550818" y="3217865"/>
            <a:ext cx="487547" cy="1086931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17536 w 1279418"/>
              <a:gd name="connsiteY9" fmla="*/ 987825 h 2843630"/>
              <a:gd name="connsiteX10" fmla="*/ 917536 w 1279418"/>
              <a:gd name="connsiteY10" fmla="*/ 1331686 h 2843630"/>
              <a:gd name="connsiteX11" fmla="*/ 1014281 w 1279418"/>
              <a:gd name="connsiteY11" fmla="*/ 1616543 h 2843630"/>
              <a:gd name="connsiteX12" fmla="*/ 960580 w 1279418"/>
              <a:gd name="connsiteY12" fmla="*/ 2066380 h 2843630"/>
              <a:gd name="connsiteX13" fmla="*/ 942594 w 1279418"/>
              <a:gd name="connsiteY13" fmla="*/ 2066636 h 2843630"/>
              <a:gd name="connsiteX14" fmla="*/ 942594 w 1279418"/>
              <a:gd name="connsiteY14" fmla="*/ 2722978 h 2843630"/>
              <a:gd name="connsiteX15" fmla="*/ 821942 w 1279418"/>
              <a:gd name="connsiteY15" fmla="*/ 2843630 h 2843630"/>
              <a:gd name="connsiteX16" fmla="*/ 816225 w 1279418"/>
              <a:gd name="connsiteY16" fmla="*/ 2843630 h 2843630"/>
              <a:gd name="connsiteX17" fmla="*/ 695573 w 1279418"/>
              <a:gd name="connsiteY17" fmla="*/ 2722978 h 2843630"/>
              <a:gd name="connsiteX18" fmla="*/ 695573 w 1279418"/>
              <a:gd name="connsiteY18" fmla="*/ 2070157 h 2843630"/>
              <a:gd name="connsiteX19" fmla="*/ 584764 w 1279418"/>
              <a:gd name="connsiteY19" fmla="*/ 2071736 h 2843630"/>
              <a:gd name="connsiteX20" fmla="*/ 584764 w 1279418"/>
              <a:gd name="connsiteY20" fmla="*/ 2722978 h 2843630"/>
              <a:gd name="connsiteX21" fmla="*/ 464112 w 1279418"/>
              <a:gd name="connsiteY21" fmla="*/ 2843630 h 2843630"/>
              <a:gd name="connsiteX22" fmla="*/ 458395 w 1279418"/>
              <a:gd name="connsiteY22" fmla="*/ 2843630 h 2843630"/>
              <a:gd name="connsiteX23" fmla="*/ 337743 w 1279418"/>
              <a:gd name="connsiteY23" fmla="*/ 2722978 h 2843630"/>
              <a:gd name="connsiteX24" fmla="*/ 337743 w 1279418"/>
              <a:gd name="connsiteY24" fmla="*/ 2075257 h 2843630"/>
              <a:gd name="connsiteX25" fmla="*/ 304101 w 1279418"/>
              <a:gd name="connsiteY25" fmla="*/ 2075736 h 2843630"/>
              <a:gd name="connsiteX26" fmla="*/ 250400 w 1279418"/>
              <a:gd name="connsiteY26" fmla="*/ 1616543 h 2843630"/>
              <a:gd name="connsiteX27" fmla="*/ 347144 w 1279418"/>
              <a:gd name="connsiteY27" fmla="*/ 1331689 h 2843630"/>
              <a:gd name="connsiteX28" fmla="*/ 347144 w 1279418"/>
              <a:gd name="connsiteY28" fmla="*/ 987825 h 2843630"/>
              <a:gd name="connsiteX29" fmla="*/ 333380 w 1279418"/>
              <a:gd name="connsiteY29" fmla="*/ 987825 h 2843630"/>
              <a:gd name="connsiteX30" fmla="*/ 214156 w 1279418"/>
              <a:gd name="connsiteY30" fmla="*/ 1650893 h 2843630"/>
              <a:gd name="connsiteX31" fmla="*/ 88840 w 1279418"/>
              <a:gd name="connsiteY31" fmla="*/ 1738012 h 2843630"/>
              <a:gd name="connsiteX32" fmla="*/ 1721 w 1279418"/>
              <a:gd name="connsiteY32" fmla="*/ 1612696 h 2843630"/>
              <a:gd name="connsiteX33" fmla="*/ 151558 w 1279418"/>
              <a:gd name="connsiteY33" fmla="*/ 779369 h 2843630"/>
              <a:gd name="connsiteX34" fmla="*/ 165076 w 1279418"/>
              <a:gd name="connsiteY34" fmla="*/ 745240 h 2843630"/>
              <a:gd name="connsiteX35" fmla="*/ 166159 w 1279418"/>
              <a:gd name="connsiteY35" fmla="*/ 739877 h 2843630"/>
              <a:gd name="connsiteX36" fmla="*/ 330610 w 1279418"/>
              <a:gd name="connsiteY36" fmla="*/ 630871 h 2843630"/>
              <a:gd name="connsiteX37" fmla="*/ 631229 w 1279418"/>
              <a:gd name="connsiteY37" fmla="*/ 0 h 2843630"/>
              <a:gd name="connsiteX38" fmla="*/ 930644 w 1279418"/>
              <a:gd name="connsiteY38" fmla="*/ 299414 h 2843630"/>
              <a:gd name="connsiteX39" fmla="*/ 631229 w 1279418"/>
              <a:gd name="connsiteY39" fmla="*/ 598828 h 2843630"/>
              <a:gd name="connsiteX40" fmla="*/ 331814 w 1279418"/>
              <a:gd name="connsiteY40" fmla="*/ 299414 h 2843630"/>
              <a:gd name="connsiteX41" fmla="*/ 631229 w 1279418"/>
              <a:gd name="connsiteY41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17536" y="987825"/>
                </a:lnTo>
                <a:lnTo>
                  <a:pt x="917536" y="1331686"/>
                </a:lnTo>
                <a:lnTo>
                  <a:pt x="1014281" y="1616543"/>
                </a:lnTo>
                <a:cubicBezTo>
                  <a:pt x="996406" y="1766519"/>
                  <a:pt x="978455" y="1916404"/>
                  <a:pt x="960580" y="2066380"/>
                </a:cubicBezTo>
                <a:lnTo>
                  <a:pt x="942594" y="2066636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2070157"/>
                </a:lnTo>
                <a:lnTo>
                  <a:pt x="584764" y="2071736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2075257"/>
                </a:lnTo>
                <a:lnTo>
                  <a:pt x="304101" y="2075736"/>
                </a:lnTo>
                <a:lnTo>
                  <a:pt x="250400" y="1616543"/>
                </a:lnTo>
                <a:lnTo>
                  <a:pt x="347144" y="1331689"/>
                </a:lnTo>
                <a:lnTo>
                  <a:pt x="347144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3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3" name="Freeform: Shape 172"/>
          <p:cNvSpPr/>
          <p:nvPr/>
        </p:nvSpPr>
        <p:spPr>
          <a:xfrm>
            <a:off x="4090306" y="3217865"/>
            <a:ext cx="465200" cy="1086932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17536 w 1279418"/>
              <a:gd name="connsiteY9" fmla="*/ 987825 h 2843630"/>
              <a:gd name="connsiteX10" fmla="*/ 917536 w 1279418"/>
              <a:gd name="connsiteY10" fmla="*/ 1331686 h 2843630"/>
              <a:gd name="connsiteX11" fmla="*/ 1014281 w 1279418"/>
              <a:gd name="connsiteY11" fmla="*/ 1616543 h 2843630"/>
              <a:gd name="connsiteX12" fmla="*/ 960580 w 1279418"/>
              <a:gd name="connsiteY12" fmla="*/ 2066380 h 2843630"/>
              <a:gd name="connsiteX13" fmla="*/ 942594 w 1279418"/>
              <a:gd name="connsiteY13" fmla="*/ 2066636 h 2843630"/>
              <a:gd name="connsiteX14" fmla="*/ 942594 w 1279418"/>
              <a:gd name="connsiteY14" fmla="*/ 2722978 h 2843630"/>
              <a:gd name="connsiteX15" fmla="*/ 821942 w 1279418"/>
              <a:gd name="connsiteY15" fmla="*/ 2843630 h 2843630"/>
              <a:gd name="connsiteX16" fmla="*/ 816225 w 1279418"/>
              <a:gd name="connsiteY16" fmla="*/ 2843630 h 2843630"/>
              <a:gd name="connsiteX17" fmla="*/ 695573 w 1279418"/>
              <a:gd name="connsiteY17" fmla="*/ 2722978 h 2843630"/>
              <a:gd name="connsiteX18" fmla="*/ 695573 w 1279418"/>
              <a:gd name="connsiteY18" fmla="*/ 2070157 h 2843630"/>
              <a:gd name="connsiteX19" fmla="*/ 584764 w 1279418"/>
              <a:gd name="connsiteY19" fmla="*/ 2071736 h 2843630"/>
              <a:gd name="connsiteX20" fmla="*/ 584764 w 1279418"/>
              <a:gd name="connsiteY20" fmla="*/ 2722978 h 2843630"/>
              <a:gd name="connsiteX21" fmla="*/ 464112 w 1279418"/>
              <a:gd name="connsiteY21" fmla="*/ 2843630 h 2843630"/>
              <a:gd name="connsiteX22" fmla="*/ 458395 w 1279418"/>
              <a:gd name="connsiteY22" fmla="*/ 2843630 h 2843630"/>
              <a:gd name="connsiteX23" fmla="*/ 337743 w 1279418"/>
              <a:gd name="connsiteY23" fmla="*/ 2722978 h 2843630"/>
              <a:gd name="connsiteX24" fmla="*/ 337743 w 1279418"/>
              <a:gd name="connsiteY24" fmla="*/ 2075257 h 2843630"/>
              <a:gd name="connsiteX25" fmla="*/ 304101 w 1279418"/>
              <a:gd name="connsiteY25" fmla="*/ 2075736 h 2843630"/>
              <a:gd name="connsiteX26" fmla="*/ 250400 w 1279418"/>
              <a:gd name="connsiteY26" fmla="*/ 1616543 h 2843630"/>
              <a:gd name="connsiteX27" fmla="*/ 347144 w 1279418"/>
              <a:gd name="connsiteY27" fmla="*/ 1331689 h 2843630"/>
              <a:gd name="connsiteX28" fmla="*/ 347144 w 1279418"/>
              <a:gd name="connsiteY28" fmla="*/ 987825 h 2843630"/>
              <a:gd name="connsiteX29" fmla="*/ 333380 w 1279418"/>
              <a:gd name="connsiteY29" fmla="*/ 987825 h 2843630"/>
              <a:gd name="connsiteX30" fmla="*/ 214156 w 1279418"/>
              <a:gd name="connsiteY30" fmla="*/ 1650893 h 2843630"/>
              <a:gd name="connsiteX31" fmla="*/ 88840 w 1279418"/>
              <a:gd name="connsiteY31" fmla="*/ 1738012 h 2843630"/>
              <a:gd name="connsiteX32" fmla="*/ 1721 w 1279418"/>
              <a:gd name="connsiteY32" fmla="*/ 1612696 h 2843630"/>
              <a:gd name="connsiteX33" fmla="*/ 151558 w 1279418"/>
              <a:gd name="connsiteY33" fmla="*/ 779369 h 2843630"/>
              <a:gd name="connsiteX34" fmla="*/ 165076 w 1279418"/>
              <a:gd name="connsiteY34" fmla="*/ 745240 h 2843630"/>
              <a:gd name="connsiteX35" fmla="*/ 166159 w 1279418"/>
              <a:gd name="connsiteY35" fmla="*/ 739877 h 2843630"/>
              <a:gd name="connsiteX36" fmla="*/ 330610 w 1279418"/>
              <a:gd name="connsiteY36" fmla="*/ 630871 h 2843630"/>
              <a:gd name="connsiteX37" fmla="*/ 631229 w 1279418"/>
              <a:gd name="connsiteY37" fmla="*/ 0 h 2843630"/>
              <a:gd name="connsiteX38" fmla="*/ 930644 w 1279418"/>
              <a:gd name="connsiteY38" fmla="*/ 299414 h 2843630"/>
              <a:gd name="connsiteX39" fmla="*/ 631229 w 1279418"/>
              <a:gd name="connsiteY39" fmla="*/ 598828 h 2843630"/>
              <a:gd name="connsiteX40" fmla="*/ 331814 w 1279418"/>
              <a:gd name="connsiteY40" fmla="*/ 299414 h 2843630"/>
              <a:gd name="connsiteX41" fmla="*/ 631229 w 1279418"/>
              <a:gd name="connsiteY41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17536" y="987825"/>
                </a:lnTo>
                <a:lnTo>
                  <a:pt x="917536" y="1331686"/>
                </a:lnTo>
                <a:lnTo>
                  <a:pt x="1014281" y="1616543"/>
                </a:lnTo>
                <a:cubicBezTo>
                  <a:pt x="996406" y="1766519"/>
                  <a:pt x="978455" y="1916404"/>
                  <a:pt x="960580" y="2066380"/>
                </a:cubicBezTo>
                <a:lnTo>
                  <a:pt x="942594" y="2066636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2070157"/>
                </a:lnTo>
                <a:lnTo>
                  <a:pt x="584764" y="2071736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2075257"/>
                </a:lnTo>
                <a:lnTo>
                  <a:pt x="304101" y="2075736"/>
                </a:lnTo>
                <a:lnTo>
                  <a:pt x="250400" y="1616543"/>
                </a:lnTo>
                <a:lnTo>
                  <a:pt x="347144" y="1331689"/>
                </a:lnTo>
                <a:lnTo>
                  <a:pt x="347144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3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60000">
                <a:schemeClr val="bg1"/>
              </a:gs>
              <a:gs pos="60000">
                <a:schemeClr val="bg2"/>
              </a:gs>
            </a:gsLst>
            <a:lin ang="5400000" scaled="1"/>
          </a:gradFill>
          <a:ln w="3175">
            <a:solidFill>
              <a:schemeClr val="bg2"/>
            </a:solidFill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 dirty="0">
              <a:solidFill>
                <a:prstClr val="black"/>
              </a:solidFill>
            </a:endParaRPr>
          </a:p>
        </p:txBody>
      </p:sp>
      <p:sp>
        <p:nvSpPr>
          <p:cNvPr id="177" name="Freeform: Shape 176"/>
          <p:cNvSpPr>
            <a:spLocks noChangeAspect="1"/>
          </p:cNvSpPr>
          <p:nvPr/>
        </p:nvSpPr>
        <p:spPr>
          <a:xfrm>
            <a:off x="5292653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50000">
                <a:schemeClr val="accent2"/>
              </a:gs>
              <a:gs pos="50000">
                <a:srgbClr val="1FBCEF"/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79" name="Freeform: Shape 178"/>
          <p:cNvSpPr>
            <a:spLocks noChangeAspect="1"/>
          </p:cNvSpPr>
          <p:nvPr/>
        </p:nvSpPr>
        <p:spPr>
          <a:xfrm>
            <a:off x="3726267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2"/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 dirty="0">
              <a:solidFill>
                <a:prstClr val="black"/>
              </a:solidFill>
            </a:endParaRPr>
          </a:p>
        </p:txBody>
      </p:sp>
      <p:sp>
        <p:nvSpPr>
          <p:cNvPr id="180" name="Freeform: Shape 179"/>
          <p:cNvSpPr>
            <a:spLocks noChangeAspect="1"/>
          </p:cNvSpPr>
          <p:nvPr/>
        </p:nvSpPr>
        <p:spPr>
          <a:xfrm>
            <a:off x="3333352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2"/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81" name="Freeform: Shape 180"/>
          <p:cNvSpPr>
            <a:spLocks noChangeAspect="1"/>
          </p:cNvSpPr>
          <p:nvPr/>
        </p:nvSpPr>
        <p:spPr>
          <a:xfrm>
            <a:off x="2940437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2"/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83" name="Freeform: Shape 182"/>
          <p:cNvSpPr>
            <a:spLocks noChangeAspect="1"/>
          </p:cNvSpPr>
          <p:nvPr/>
        </p:nvSpPr>
        <p:spPr>
          <a:xfrm>
            <a:off x="4910352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2"/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84" name="Freeform: Shape 183"/>
          <p:cNvSpPr>
            <a:spLocks noChangeAspect="1"/>
          </p:cNvSpPr>
          <p:nvPr/>
        </p:nvSpPr>
        <p:spPr>
          <a:xfrm>
            <a:off x="4517437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2"/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85" name="Freeform: Shape 184"/>
          <p:cNvSpPr>
            <a:spLocks noChangeAspect="1"/>
          </p:cNvSpPr>
          <p:nvPr/>
        </p:nvSpPr>
        <p:spPr>
          <a:xfrm>
            <a:off x="4124521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2"/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86" name="Freeform: Shape 185"/>
          <p:cNvSpPr>
            <a:spLocks noChangeAspect="1"/>
          </p:cNvSpPr>
          <p:nvPr/>
        </p:nvSpPr>
        <p:spPr>
          <a:xfrm>
            <a:off x="6466805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1">
                  <a:lumMod val="85000"/>
                </a:schemeClr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87" name="Freeform: Shape 186"/>
          <p:cNvSpPr>
            <a:spLocks noChangeAspect="1"/>
          </p:cNvSpPr>
          <p:nvPr/>
        </p:nvSpPr>
        <p:spPr>
          <a:xfrm>
            <a:off x="6073889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1">
                  <a:lumMod val="85000"/>
                </a:schemeClr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188" name="Freeform: Shape 187"/>
          <p:cNvSpPr>
            <a:spLocks noChangeAspect="1"/>
          </p:cNvSpPr>
          <p:nvPr/>
        </p:nvSpPr>
        <p:spPr>
          <a:xfrm>
            <a:off x="5680974" y="1865747"/>
            <a:ext cx="334706" cy="743916"/>
          </a:xfrm>
          <a:custGeom>
            <a:avLst/>
            <a:gdLst>
              <a:gd name="connsiteX0" fmla="*/ 330610 w 1279418"/>
              <a:gd name="connsiteY0" fmla="*/ 630871 h 2843630"/>
              <a:gd name="connsiteX1" fmla="*/ 950643 w 1279418"/>
              <a:gd name="connsiteY1" fmla="*/ 630871 h 2843630"/>
              <a:gd name="connsiteX2" fmla="*/ 1115094 w 1279418"/>
              <a:gd name="connsiteY2" fmla="*/ 739877 h 2843630"/>
              <a:gd name="connsiteX3" fmla="*/ 1118085 w 1279418"/>
              <a:gd name="connsiteY3" fmla="*/ 754690 h 2843630"/>
              <a:gd name="connsiteX4" fmla="*/ 1127860 w 1279418"/>
              <a:gd name="connsiteY4" fmla="*/ 779369 h 2843630"/>
              <a:gd name="connsiteX5" fmla="*/ 1277697 w 1279418"/>
              <a:gd name="connsiteY5" fmla="*/ 1612696 h 2843630"/>
              <a:gd name="connsiteX6" fmla="*/ 1190578 w 1279418"/>
              <a:gd name="connsiteY6" fmla="*/ 1738012 h 2843630"/>
              <a:gd name="connsiteX7" fmla="*/ 1065262 w 1279418"/>
              <a:gd name="connsiteY7" fmla="*/ 1650893 h 2843630"/>
              <a:gd name="connsiteX8" fmla="*/ 946038 w 1279418"/>
              <a:gd name="connsiteY8" fmla="*/ 987825 h 2843630"/>
              <a:gd name="connsiteX9" fmla="*/ 942594 w 1279418"/>
              <a:gd name="connsiteY9" fmla="*/ 987825 h 2843630"/>
              <a:gd name="connsiteX10" fmla="*/ 942594 w 1279418"/>
              <a:gd name="connsiteY10" fmla="*/ 1501242 h 2843630"/>
              <a:gd name="connsiteX11" fmla="*/ 942594 w 1279418"/>
              <a:gd name="connsiteY11" fmla="*/ 1845442 h 2843630"/>
              <a:gd name="connsiteX12" fmla="*/ 942594 w 1279418"/>
              <a:gd name="connsiteY12" fmla="*/ 2722978 h 2843630"/>
              <a:gd name="connsiteX13" fmla="*/ 821942 w 1279418"/>
              <a:gd name="connsiteY13" fmla="*/ 2843630 h 2843630"/>
              <a:gd name="connsiteX14" fmla="*/ 816225 w 1279418"/>
              <a:gd name="connsiteY14" fmla="*/ 2843630 h 2843630"/>
              <a:gd name="connsiteX15" fmla="*/ 695573 w 1279418"/>
              <a:gd name="connsiteY15" fmla="*/ 2722978 h 2843630"/>
              <a:gd name="connsiteX16" fmla="*/ 695573 w 1279418"/>
              <a:gd name="connsiteY16" fmla="*/ 1845442 h 2843630"/>
              <a:gd name="connsiteX17" fmla="*/ 584764 w 1279418"/>
              <a:gd name="connsiteY17" fmla="*/ 1845442 h 2843630"/>
              <a:gd name="connsiteX18" fmla="*/ 584764 w 1279418"/>
              <a:gd name="connsiteY18" fmla="*/ 2722978 h 2843630"/>
              <a:gd name="connsiteX19" fmla="*/ 464112 w 1279418"/>
              <a:gd name="connsiteY19" fmla="*/ 2843630 h 2843630"/>
              <a:gd name="connsiteX20" fmla="*/ 458395 w 1279418"/>
              <a:gd name="connsiteY20" fmla="*/ 2843630 h 2843630"/>
              <a:gd name="connsiteX21" fmla="*/ 337743 w 1279418"/>
              <a:gd name="connsiteY21" fmla="*/ 2722978 h 2843630"/>
              <a:gd name="connsiteX22" fmla="*/ 337743 w 1279418"/>
              <a:gd name="connsiteY22" fmla="*/ 1845442 h 2843630"/>
              <a:gd name="connsiteX23" fmla="*/ 337743 w 1279418"/>
              <a:gd name="connsiteY23" fmla="*/ 1845442 h 2843630"/>
              <a:gd name="connsiteX24" fmla="*/ 337743 w 1279418"/>
              <a:gd name="connsiteY24" fmla="*/ 987825 h 2843630"/>
              <a:gd name="connsiteX25" fmla="*/ 333380 w 1279418"/>
              <a:gd name="connsiteY25" fmla="*/ 987825 h 2843630"/>
              <a:gd name="connsiteX26" fmla="*/ 214156 w 1279418"/>
              <a:gd name="connsiteY26" fmla="*/ 1650893 h 2843630"/>
              <a:gd name="connsiteX27" fmla="*/ 88840 w 1279418"/>
              <a:gd name="connsiteY27" fmla="*/ 1738012 h 2843630"/>
              <a:gd name="connsiteX28" fmla="*/ 1721 w 1279418"/>
              <a:gd name="connsiteY28" fmla="*/ 1612696 h 2843630"/>
              <a:gd name="connsiteX29" fmla="*/ 151558 w 1279418"/>
              <a:gd name="connsiteY29" fmla="*/ 779369 h 2843630"/>
              <a:gd name="connsiteX30" fmla="*/ 165076 w 1279418"/>
              <a:gd name="connsiteY30" fmla="*/ 745240 h 2843630"/>
              <a:gd name="connsiteX31" fmla="*/ 166159 w 1279418"/>
              <a:gd name="connsiteY31" fmla="*/ 739877 h 2843630"/>
              <a:gd name="connsiteX32" fmla="*/ 330610 w 1279418"/>
              <a:gd name="connsiteY32" fmla="*/ 630871 h 2843630"/>
              <a:gd name="connsiteX33" fmla="*/ 631229 w 1279418"/>
              <a:gd name="connsiteY33" fmla="*/ 0 h 2843630"/>
              <a:gd name="connsiteX34" fmla="*/ 930644 w 1279418"/>
              <a:gd name="connsiteY34" fmla="*/ 299414 h 2843630"/>
              <a:gd name="connsiteX35" fmla="*/ 631229 w 1279418"/>
              <a:gd name="connsiteY35" fmla="*/ 598828 h 2843630"/>
              <a:gd name="connsiteX36" fmla="*/ 331814 w 1279418"/>
              <a:gd name="connsiteY36" fmla="*/ 299414 h 2843630"/>
              <a:gd name="connsiteX37" fmla="*/ 631229 w 1279418"/>
              <a:gd name="connsiteY37" fmla="*/ 0 h 28436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1279418" h="2843630">
                <a:moveTo>
                  <a:pt x="330610" y="630871"/>
                </a:moveTo>
                <a:lnTo>
                  <a:pt x="950643" y="630871"/>
                </a:lnTo>
                <a:cubicBezTo>
                  <a:pt x="1024571" y="630871"/>
                  <a:pt x="1088000" y="675819"/>
                  <a:pt x="1115094" y="739877"/>
                </a:cubicBezTo>
                <a:lnTo>
                  <a:pt x="1118085" y="754690"/>
                </a:lnTo>
                <a:lnTo>
                  <a:pt x="1127860" y="779369"/>
                </a:lnTo>
                <a:lnTo>
                  <a:pt x="1277697" y="1612696"/>
                </a:lnTo>
                <a:cubicBezTo>
                  <a:pt x="1288245" y="1671358"/>
                  <a:pt x="1249241" y="1727464"/>
                  <a:pt x="1190578" y="1738012"/>
                </a:cubicBezTo>
                <a:cubicBezTo>
                  <a:pt x="1131916" y="1748560"/>
                  <a:pt x="1075810" y="1709555"/>
                  <a:pt x="1065262" y="1650893"/>
                </a:cubicBezTo>
                <a:lnTo>
                  <a:pt x="946038" y="987825"/>
                </a:lnTo>
                <a:lnTo>
                  <a:pt x="942594" y="987825"/>
                </a:lnTo>
                <a:lnTo>
                  <a:pt x="942594" y="1501242"/>
                </a:lnTo>
                <a:lnTo>
                  <a:pt x="942594" y="1845442"/>
                </a:lnTo>
                <a:lnTo>
                  <a:pt x="942594" y="2722978"/>
                </a:lnTo>
                <a:cubicBezTo>
                  <a:pt x="942594" y="2789612"/>
                  <a:pt x="888576" y="2843630"/>
                  <a:pt x="821942" y="2843630"/>
                </a:cubicBezTo>
                <a:lnTo>
                  <a:pt x="816225" y="2843630"/>
                </a:lnTo>
                <a:cubicBezTo>
                  <a:pt x="749591" y="2843630"/>
                  <a:pt x="695573" y="2789612"/>
                  <a:pt x="695573" y="2722978"/>
                </a:cubicBezTo>
                <a:lnTo>
                  <a:pt x="695573" y="1845442"/>
                </a:lnTo>
                <a:lnTo>
                  <a:pt x="584764" y="1845442"/>
                </a:lnTo>
                <a:lnTo>
                  <a:pt x="584764" y="2722978"/>
                </a:lnTo>
                <a:cubicBezTo>
                  <a:pt x="584764" y="2789612"/>
                  <a:pt x="530746" y="2843630"/>
                  <a:pt x="464112" y="2843630"/>
                </a:cubicBezTo>
                <a:lnTo>
                  <a:pt x="458395" y="2843630"/>
                </a:lnTo>
                <a:cubicBezTo>
                  <a:pt x="391761" y="2843630"/>
                  <a:pt x="337743" y="2789612"/>
                  <a:pt x="337743" y="2722978"/>
                </a:cubicBezTo>
                <a:lnTo>
                  <a:pt x="337743" y="1845442"/>
                </a:lnTo>
                <a:lnTo>
                  <a:pt x="337743" y="1845442"/>
                </a:lnTo>
                <a:lnTo>
                  <a:pt x="337743" y="987825"/>
                </a:lnTo>
                <a:lnTo>
                  <a:pt x="333380" y="987825"/>
                </a:lnTo>
                <a:lnTo>
                  <a:pt x="214156" y="1650893"/>
                </a:lnTo>
                <a:cubicBezTo>
                  <a:pt x="203608" y="1709555"/>
                  <a:pt x="147502" y="1748560"/>
                  <a:pt x="88840" y="1738012"/>
                </a:cubicBezTo>
                <a:cubicBezTo>
                  <a:pt x="30177" y="1727464"/>
                  <a:pt x="-8827" y="1671358"/>
                  <a:pt x="1721" y="1612696"/>
                </a:cubicBezTo>
                <a:lnTo>
                  <a:pt x="151558" y="779369"/>
                </a:lnTo>
                <a:lnTo>
                  <a:pt x="165076" y="745240"/>
                </a:lnTo>
                <a:lnTo>
                  <a:pt x="166159" y="739877"/>
                </a:lnTo>
                <a:cubicBezTo>
                  <a:pt x="193253" y="675819"/>
                  <a:pt x="256682" y="630871"/>
                  <a:pt x="330610" y="630871"/>
                </a:cubicBezTo>
                <a:close/>
                <a:moveTo>
                  <a:pt x="631229" y="0"/>
                </a:moveTo>
                <a:cubicBezTo>
                  <a:pt x="796591" y="0"/>
                  <a:pt x="930644" y="134052"/>
                  <a:pt x="930644" y="299414"/>
                </a:cubicBezTo>
                <a:cubicBezTo>
                  <a:pt x="930644" y="464776"/>
                  <a:pt x="796591" y="598828"/>
                  <a:pt x="631229" y="598828"/>
                </a:cubicBezTo>
                <a:cubicBezTo>
                  <a:pt x="465867" y="598828"/>
                  <a:pt x="331814" y="464776"/>
                  <a:pt x="331814" y="299414"/>
                </a:cubicBezTo>
                <a:cubicBezTo>
                  <a:pt x="331814" y="134052"/>
                  <a:pt x="465867" y="0"/>
                  <a:pt x="631229" y="0"/>
                </a:cubicBezTo>
                <a:close/>
              </a:path>
            </a:pathLst>
          </a:custGeom>
          <a:gradFill>
            <a:gsLst>
              <a:gs pos="0">
                <a:schemeClr val="bg1"/>
              </a:gs>
              <a:gs pos="0">
                <a:schemeClr val="bg1">
                  <a:lumMod val="85000"/>
                </a:schemeClr>
              </a:gs>
            </a:gsLst>
            <a:lin ang="5400000" scaled="1"/>
          </a:gradFill>
          <a:ln w="3175">
            <a:noFill/>
            <a:round/>
            <a:headEnd/>
            <a:tailEnd/>
          </a:ln>
        </p:spPr>
        <p:txBody>
          <a:bodyPr vert="horz" wrap="square" lIns="93252" tIns="46627" rIns="93252" bIns="46627" numCol="1" anchor="t" anchorCtr="0" compatLnSpc="1">
            <a:prstTxWarp prst="textNoShape">
              <a:avLst/>
            </a:prstTxWarp>
          </a:bodyPr>
          <a:lstStyle/>
          <a:p>
            <a:pPr defTabSz="932518"/>
            <a:endParaRPr lang="en-US" sz="1938">
              <a:solidFill>
                <a:prstClr val="black"/>
              </a:solidFill>
            </a:endParaRPr>
          </a:p>
        </p:txBody>
      </p:sp>
      <p:sp>
        <p:nvSpPr>
          <p:cNvPr id="35" name="Oval 34">
            <a:extLst>
              <a:ext uri="{FF2B5EF4-FFF2-40B4-BE49-F238E27FC236}">
                <a16:creationId xmlns:a16="http://schemas.microsoft.com/office/drawing/2014/main" id="{E22352E8-701A-40ED-B3F4-1052E73329EA}"/>
              </a:ext>
            </a:extLst>
          </p:cNvPr>
          <p:cNvSpPr>
            <a:spLocks noChangeAspect="1"/>
          </p:cNvSpPr>
          <p:nvPr/>
        </p:nvSpPr>
        <p:spPr>
          <a:xfrm>
            <a:off x="8767208" y="2515103"/>
            <a:ext cx="182880" cy="182880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sz="1100" b="1" dirty="0"/>
              <a:t>1</a:t>
            </a:r>
          </a:p>
        </p:txBody>
      </p:sp>
      <p:grpSp>
        <p:nvGrpSpPr>
          <p:cNvPr id="13" name="Group 12">
            <a:extLst>
              <a:ext uri="{FF2B5EF4-FFF2-40B4-BE49-F238E27FC236}">
                <a16:creationId xmlns:a16="http://schemas.microsoft.com/office/drawing/2014/main" id="{37A3F4E2-49E7-4455-8885-51C71F0266E0}"/>
              </a:ext>
            </a:extLst>
          </p:cNvPr>
          <p:cNvGrpSpPr/>
          <p:nvPr/>
        </p:nvGrpSpPr>
        <p:grpSpPr>
          <a:xfrm>
            <a:off x="10224411" y="1415561"/>
            <a:ext cx="1733561" cy="4895235"/>
            <a:chOff x="10224411" y="1415561"/>
            <a:chExt cx="1733561" cy="4895235"/>
          </a:xfrm>
        </p:grpSpPr>
        <p:pic>
          <p:nvPicPr>
            <p:cNvPr id="31" name="Picture 30">
              <a:extLst>
                <a:ext uri="{FF2B5EF4-FFF2-40B4-BE49-F238E27FC236}">
                  <a16:creationId xmlns:a16="http://schemas.microsoft.com/office/drawing/2014/main" id="{0C7C852B-F847-4ECF-8F6C-717A1881AF85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/>
          </p:blipFill>
          <p:spPr>
            <a:xfrm>
              <a:off x="10224412" y="1415561"/>
              <a:ext cx="1733559" cy="3935372"/>
            </a:xfrm>
            <a:prstGeom prst="rect">
              <a:avLst/>
            </a:prstGeom>
          </p:spPr>
        </p:pic>
        <p:sp>
          <p:nvSpPr>
            <p:cNvPr id="9" name="Oval 8">
              <a:extLst>
                <a:ext uri="{FF2B5EF4-FFF2-40B4-BE49-F238E27FC236}">
                  <a16:creationId xmlns:a16="http://schemas.microsoft.com/office/drawing/2014/main" id="{F09E4B5E-5D03-4DAB-94CE-0596FFABB70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11091191" y="4455385"/>
              <a:ext cx="182880" cy="182880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0" tIns="0" rIns="0" bIns="18288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r>
                <a:rPr lang="en-US" sz="1100" b="1" dirty="0"/>
                <a:t>1</a:t>
              </a:r>
            </a:p>
          </p:txBody>
        </p:sp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EED1E54-2706-4031-9F29-967E346DB0E8}"/>
                </a:ext>
              </a:extLst>
            </p:cNvPr>
            <p:cNvGrpSpPr/>
            <p:nvPr/>
          </p:nvGrpSpPr>
          <p:grpSpPr>
            <a:xfrm>
              <a:off x="10224411" y="5393418"/>
              <a:ext cx="1733561" cy="917378"/>
              <a:chOff x="10224411" y="5393418"/>
              <a:chExt cx="1733561" cy="917378"/>
            </a:xfrm>
          </p:grpSpPr>
          <p:pic>
            <p:nvPicPr>
              <p:cNvPr id="10" name="Picture 9">
                <a:extLst>
                  <a:ext uri="{FF2B5EF4-FFF2-40B4-BE49-F238E27FC236}">
                    <a16:creationId xmlns:a16="http://schemas.microsoft.com/office/drawing/2014/main" id="{0F1AD812-6C5F-45B1-B40D-FF07E278E964}"/>
                  </a:ext>
                </a:extLst>
              </p:cNvPr>
              <p:cNvPicPr>
                <a:picLocks noChangeAspect="1"/>
              </p:cNvPicPr>
              <p:nvPr/>
            </p:nvPicPr>
            <p:blipFill>
              <a:blip r:embed="rId4"/>
              <a:stretch>
                <a:fillRect/>
              </a:stretch>
            </p:blipFill>
            <p:spPr>
              <a:xfrm>
                <a:off x="10224412" y="5393418"/>
                <a:ext cx="1733560" cy="917378"/>
              </a:xfrm>
              <a:prstGeom prst="rect">
                <a:avLst/>
              </a:prstGeom>
            </p:spPr>
          </p:pic>
          <p:sp>
            <p:nvSpPr>
              <p:cNvPr id="11" name="Rectangle: Rounded Corners 10">
                <a:extLst>
                  <a:ext uri="{FF2B5EF4-FFF2-40B4-BE49-F238E27FC236}">
                    <a16:creationId xmlns:a16="http://schemas.microsoft.com/office/drawing/2014/main" id="{4F0DE47B-046D-43ED-B00E-63EAC36F8377}"/>
                  </a:ext>
                </a:extLst>
              </p:cNvPr>
              <p:cNvSpPr/>
              <p:nvPr/>
            </p:nvSpPr>
            <p:spPr>
              <a:xfrm>
                <a:off x="10224411" y="6097532"/>
                <a:ext cx="1733560" cy="175790"/>
              </a:xfrm>
              <a:prstGeom prst="roundRect">
                <a:avLst>
                  <a:gd name="adj" fmla="val 50000"/>
                </a:avLst>
              </a:prstGeom>
              <a:noFill/>
              <a:ln w="19050">
                <a:solidFill>
                  <a:schemeClr val="accent4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n-US"/>
              </a:p>
            </p:txBody>
          </p:sp>
          <p:sp>
            <p:nvSpPr>
              <p:cNvPr id="39" name="Rectangle: Rounded Corners 38">
                <a:extLst>
                  <a:ext uri="{FF2B5EF4-FFF2-40B4-BE49-F238E27FC236}">
                    <a16:creationId xmlns:a16="http://schemas.microsoft.com/office/drawing/2014/main" id="{37A5769C-CC20-45E0-8D2D-DBA213880993}"/>
                  </a:ext>
                </a:extLst>
              </p:cNvPr>
              <p:cNvSpPr/>
              <p:nvPr/>
            </p:nvSpPr>
            <p:spPr>
              <a:xfrm>
                <a:off x="10787923" y="5505215"/>
                <a:ext cx="312458" cy="326014"/>
              </a:xfrm>
              <a:prstGeom prst="roundRect">
                <a:avLst>
                  <a:gd name="adj" fmla="val 50000"/>
                </a:avLst>
              </a:prstGeom>
              <a:noFill/>
              <a:ln w="19050">
                <a:solidFill>
                  <a:schemeClr val="accent4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7" name="Oval 36">
                <a:extLst>
                  <a:ext uri="{FF2B5EF4-FFF2-40B4-BE49-F238E27FC236}">
                    <a16:creationId xmlns:a16="http://schemas.microsoft.com/office/drawing/2014/main" id="{1D7C07AB-E8F6-413E-B138-5A2CE5F48870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11366145" y="5943250"/>
                <a:ext cx="182880" cy="182880"/>
              </a:xfrm>
              <a:prstGeom prst="ellipse">
                <a:avLst/>
              </a:prstGeom>
              <a:solidFill>
                <a:schemeClr val="bg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0" tIns="0" rIns="0" bIns="18288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r>
                  <a:rPr lang="en-US" sz="1100" b="1" dirty="0"/>
                  <a:t>2</a:t>
                </a:r>
              </a:p>
            </p:txBody>
          </p:sp>
        </p:grpSp>
      </p:grpSp>
      <p:sp>
        <p:nvSpPr>
          <p:cNvPr id="41" name="Oval 40">
            <a:extLst>
              <a:ext uri="{FF2B5EF4-FFF2-40B4-BE49-F238E27FC236}">
                <a16:creationId xmlns:a16="http://schemas.microsoft.com/office/drawing/2014/main" id="{C65D0848-2ED7-4E56-977F-3884BCF005F3}"/>
              </a:ext>
            </a:extLst>
          </p:cNvPr>
          <p:cNvSpPr>
            <a:spLocks noChangeAspect="1"/>
          </p:cNvSpPr>
          <p:nvPr/>
        </p:nvSpPr>
        <p:spPr>
          <a:xfrm>
            <a:off x="9719436" y="3263232"/>
            <a:ext cx="182880" cy="182880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18288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sz="1100" b="1" dirty="0"/>
              <a:t>2</a:t>
            </a: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D4DBA33A-2A20-4AC0-A658-A5E1A38BC0DB}"/>
              </a:ext>
            </a:extLst>
          </p:cNvPr>
          <p:cNvGrpSpPr/>
          <p:nvPr/>
        </p:nvGrpSpPr>
        <p:grpSpPr>
          <a:xfrm>
            <a:off x="5439364" y="4562022"/>
            <a:ext cx="1501817" cy="1662791"/>
            <a:chOff x="5317327" y="4648005"/>
            <a:chExt cx="1501817" cy="1662791"/>
          </a:xfrm>
        </p:grpSpPr>
        <p:grpSp>
          <p:nvGrpSpPr>
            <p:cNvPr id="23" name="Group 22">
              <a:extLst>
                <a:ext uri="{FF2B5EF4-FFF2-40B4-BE49-F238E27FC236}">
                  <a16:creationId xmlns:a16="http://schemas.microsoft.com/office/drawing/2014/main" id="{FB1AABEB-7EDF-433E-B0D9-A4A7CC13ED1A}"/>
                </a:ext>
              </a:extLst>
            </p:cNvPr>
            <p:cNvGrpSpPr/>
            <p:nvPr/>
          </p:nvGrpSpPr>
          <p:grpSpPr>
            <a:xfrm>
              <a:off x="5547138" y="5810375"/>
              <a:ext cx="760243" cy="500421"/>
              <a:chOff x="4784305" y="5163779"/>
              <a:chExt cx="760243" cy="500421"/>
            </a:xfrm>
          </p:grpSpPr>
          <p:sp>
            <p:nvSpPr>
              <p:cNvPr id="7" name="Star: 5 Points 6">
                <a:extLst>
                  <a:ext uri="{FF2B5EF4-FFF2-40B4-BE49-F238E27FC236}">
                    <a16:creationId xmlns:a16="http://schemas.microsoft.com/office/drawing/2014/main" id="{F6EA534D-A2AB-4AE9-AB03-C8BCEC2BAD3D}"/>
                  </a:ext>
                </a:extLst>
              </p:cNvPr>
              <p:cNvSpPr/>
              <p:nvPr/>
            </p:nvSpPr>
            <p:spPr>
              <a:xfrm>
                <a:off x="4784305" y="5237657"/>
                <a:ext cx="426543" cy="426543"/>
              </a:xfrm>
              <a:prstGeom prst="star5">
                <a:avLst/>
              </a:prstGeom>
              <a:gradFill>
                <a:gsLst>
                  <a:gs pos="50000">
                    <a:schemeClr val="accent2"/>
                  </a:gs>
                  <a:gs pos="50000">
                    <a:srgbClr val="1FBCEF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defTabSz="932518"/>
                <a:endParaRPr lang="en-US" sz="1938">
                  <a:solidFill>
                    <a:prstClr val="black"/>
                  </a:solidFill>
                </a:endParaRPr>
              </a:p>
            </p:txBody>
          </p:sp>
          <p:sp>
            <p:nvSpPr>
              <p:cNvPr id="19" name="Cylinder 18">
                <a:extLst>
                  <a:ext uri="{FF2B5EF4-FFF2-40B4-BE49-F238E27FC236}">
                    <a16:creationId xmlns:a16="http://schemas.microsoft.com/office/drawing/2014/main" id="{D0FBDE43-3BB4-47A1-8212-C6DCD8D925FD}"/>
                  </a:ext>
                </a:extLst>
              </p:cNvPr>
              <p:cNvSpPr/>
              <p:nvPr/>
            </p:nvSpPr>
            <p:spPr>
              <a:xfrm>
                <a:off x="5245964" y="5163779"/>
                <a:ext cx="298584" cy="500421"/>
              </a:xfrm>
              <a:prstGeom prst="can">
                <a:avLst/>
              </a:prstGeom>
              <a:gradFill>
                <a:gsLst>
                  <a:gs pos="50000">
                    <a:schemeClr val="accent2"/>
                  </a:gs>
                  <a:gs pos="50000">
                    <a:srgbClr val="1FBCEF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defTabSz="932518"/>
                <a:endParaRPr lang="en-US" sz="1938">
                  <a:solidFill>
                    <a:prstClr val="black"/>
                  </a:solidFill>
                </a:endParaRPr>
              </a:p>
            </p:txBody>
          </p:sp>
        </p:grpSp>
        <p:grpSp>
          <p:nvGrpSpPr>
            <p:cNvPr id="22" name="Group 21">
              <a:extLst>
                <a:ext uri="{FF2B5EF4-FFF2-40B4-BE49-F238E27FC236}">
                  <a16:creationId xmlns:a16="http://schemas.microsoft.com/office/drawing/2014/main" id="{AF9F2FA5-DD28-4E6D-A3D1-ECFED01828F6}"/>
                </a:ext>
              </a:extLst>
            </p:cNvPr>
            <p:cNvGrpSpPr/>
            <p:nvPr/>
          </p:nvGrpSpPr>
          <p:grpSpPr>
            <a:xfrm>
              <a:off x="5317327" y="4648005"/>
              <a:ext cx="1501817" cy="1043627"/>
              <a:chOff x="2957410" y="7251700"/>
              <a:chExt cx="1501817" cy="1043627"/>
            </a:xfrm>
          </p:grpSpPr>
          <p:sp>
            <p:nvSpPr>
              <p:cNvPr id="21" name="Speech Bubble: Rectangle 20">
                <a:extLst>
                  <a:ext uri="{FF2B5EF4-FFF2-40B4-BE49-F238E27FC236}">
                    <a16:creationId xmlns:a16="http://schemas.microsoft.com/office/drawing/2014/main" id="{980D9FA1-CA43-4D5E-871B-D40A0738AA86}"/>
                  </a:ext>
                </a:extLst>
              </p:cNvPr>
              <p:cNvSpPr/>
              <p:nvPr/>
            </p:nvSpPr>
            <p:spPr>
              <a:xfrm>
                <a:off x="2957410" y="7251700"/>
                <a:ext cx="1501817" cy="1043627"/>
              </a:xfrm>
              <a:prstGeom prst="wedgeRectCallout">
                <a:avLst/>
              </a:prstGeom>
              <a:gradFill>
                <a:gsLst>
                  <a:gs pos="20000">
                    <a:schemeClr val="accent2"/>
                  </a:gs>
                  <a:gs pos="20000">
                    <a:srgbClr val="1FBCEF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rot="0" spcFirstLastPara="0" vertOverflow="overflow" horzOverflow="overflow" vert="horz" wrap="square" lIns="93252" tIns="46627" rIns="93252" bIns="46627" numCol="1" spcCol="0" rtlCol="0" fromWordArt="0" anchor="t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defTabSz="932518"/>
                <a:endParaRPr lang="en-US" sz="1938">
                  <a:solidFill>
                    <a:prstClr val="black"/>
                  </a:solidFill>
                </a:endParaRPr>
              </a:p>
            </p:txBody>
          </p:sp>
          <p:sp>
            <p:nvSpPr>
              <p:cNvPr id="48" name="TextBox 47">
                <a:extLst>
                  <a:ext uri="{FF2B5EF4-FFF2-40B4-BE49-F238E27FC236}">
                    <a16:creationId xmlns:a16="http://schemas.microsoft.com/office/drawing/2014/main" id="{2BA24C10-8D31-443A-80E9-F6F747C1DD32}"/>
                  </a:ext>
                </a:extLst>
              </p:cNvPr>
              <p:cNvSpPr txBox="1"/>
              <p:nvPr/>
            </p:nvSpPr>
            <p:spPr>
              <a:xfrm>
                <a:off x="2973125" y="7464330"/>
                <a:ext cx="1330685" cy="83099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>
                  <a:defRPr/>
                </a:pPr>
                <a:r>
                  <a:rPr lang="en-US" sz="1600" spc="30" dirty="0">
                    <a:solidFill>
                      <a:schemeClr val="bg1"/>
                    </a:solidFill>
                  </a:rPr>
                  <a:t>Works with any vector shape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58341537"/>
      </p:ext>
    </p:extLst>
  </p:cSld>
  <p:clrMapOvr>
    <a:masterClrMapping/>
  </p:clrMapOvr>
  <p:transition spd="slow">
    <p:push/>
  </p:transition>
</p:sld>
</file>

<file path=ppt/slides/slide5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/>
          <p:cNvSpPr>
            <a:spLocks noGrp="1"/>
          </p:cNvSpPr>
          <p:nvPr>
            <p:ph type="title"/>
          </p:nvPr>
        </p:nvSpPr>
        <p:spPr>
          <a:xfrm>
            <a:off x="0" y="0"/>
            <a:ext cx="12192000" cy="1050758"/>
          </a:xfrm>
        </p:spPr>
        <p:txBody>
          <a:bodyPr/>
          <a:lstStyle/>
          <a:p>
            <a:r>
              <a:rPr lang="en-US" dirty="0"/>
              <a:t>STACKED BAR CHART</a:t>
            </a:r>
          </a:p>
        </p:txBody>
      </p:sp>
      <p:sp>
        <p:nvSpPr>
          <p:cNvPr id="9" name="TextBox 8"/>
          <p:cNvSpPr txBox="1"/>
          <p:nvPr/>
        </p:nvSpPr>
        <p:spPr>
          <a:xfrm>
            <a:off x="1181561" y="1557728"/>
            <a:ext cx="158816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200" b="1" dirty="0">
                <a:solidFill>
                  <a:schemeClr val="bg2"/>
                </a:solidFill>
              </a:rPr>
              <a:t>TITLE</a:t>
            </a:r>
          </a:p>
        </p:txBody>
      </p:sp>
      <p:graphicFrame>
        <p:nvGraphicFramePr>
          <p:cNvPr id="10" name="Chart 9"/>
          <p:cNvGraphicFramePr/>
          <p:nvPr>
            <p:extLst>
              <p:ext uri="{D42A27DB-BD31-4B8C-83A1-F6EECF244321}">
                <p14:modId xmlns:p14="http://schemas.microsoft.com/office/powerpoint/2010/main" val="4112552750"/>
              </p:ext>
            </p:extLst>
          </p:nvPr>
        </p:nvGraphicFramePr>
        <p:xfrm>
          <a:off x="416262" y="2142503"/>
          <a:ext cx="5995568" cy="3189307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14" name="Slide Number Placeholder 2">
            <a:extLst>
              <a:ext uri="{FF2B5EF4-FFF2-40B4-BE49-F238E27FC236}">
                <a16:creationId xmlns:a16="http://schemas.microsoft.com/office/drawing/2014/main" id="{1CD0ACDD-24E8-41CD-A092-F098D335BFB1}"/>
              </a:ext>
            </a:extLst>
          </p:cNvPr>
          <p:cNvSpPr txBox="1">
            <a:spLocks/>
          </p:cNvSpPr>
          <p:nvPr/>
        </p:nvSpPr>
        <p:spPr>
          <a:xfrm>
            <a:off x="9448800" y="6316663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defPPr>
              <a:defRPr lang="en-US"/>
            </a:defPPr>
            <a:lvl1pPr marL="0" algn="r" defTabSz="914400" rtl="0" eaLnBrk="1" latinLnBrk="0" hangingPunct="1">
              <a:defRPr sz="11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5AE1514C-5E56-4738-A1FF-4B1CFD2A3E36}" type="slidenum">
              <a:rPr lang="en-US" smtClean="0"/>
              <a:pPr/>
              <a:t>5</a:t>
            </a:fld>
            <a:endParaRPr lang="en-US" dirty="0"/>
          </a:p>
        </p:txBody>
      </p:sp>
      <p:graphicFrame>
        <p:nvGraphicFramePr>
          <p:cNvPr id="15" name="Table 14">
            <a:extLst>
              <a:ext uri="{FF2B5EF4-FFF2-40B4-BE49-F238E27FC236}">
                <a16:creationId xmlns:a16="http://schemas.microsoft.com/office/drawing/2014/main" id="{61BEBE4E-8135-4C4B-BF32-46599957AE9B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373760176"/>
              </p:ext>
            </p:extLst>
          </p:nvPr>
        </p:nvGraphicFramePr>
        <p:xfrm>
          <a:off x="7177129" y="1389100"/>
          <a:ext cx="4901469" cy="3722183"/>
        </p:xfrm>
        <a:graphic>
          <a:graphicData uri="http://schemas.openxmlformats.org/drawingml/2006/table">
            <a:tbl>
              <a:tblPr>
                <a:tableStyleId>{5C22544A-7EE6-4342-B048-85BDC9FD1C3A}</a:tableStyleId>
              </a:tblPr>
              <a:tblGrid>
                <a:gridCol w="4901469">
                  <a:extLst>
                    <a:ext uri="{9D8B030D-6E8A-4147-A177-3AD203B41FA5}">
                      <a16:colId xmlns:a16="http://schemas.microsoft.com/office/drawing/2014/main" val="493813631"/>
                    </a:ext>
                  </a:extLst>
                </a:gridCol>
              </a:tblGrid>
              <a:tr h="320131">
                <a:tc>
                  <a:txBody>
                    <a:bodyPr/>
                    <a:lstStyle/>
                    <a:p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These</a:t>
                      </a:r>
                      <a:r>
                        <a:rPr lang="en-US" sz="1600" baseline="0" dirty="0">
                          <a:solidFill>
                            <a:schemeClr val="bg1"/>
                          </a:solidFill>
                        </a:rPr>
                        <a:t> are</a:t>
                      </a:r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 Excel charts with data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70369641"/>
                  </a:ext>
                </a:extLst>
              </a:tr>
              <a:tr h="888711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To change the percentage, click on the chart. Select </a:t>
                      </a:r>
                      <a:r>
                        <a:rPr lang="en-US" sz="1200" b="1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Design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within </a:t>
                      </a:r>
                      <a:r>
                        <a:rPr lang="en-US" sz="1200" b="1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Chart Tools 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on ribbon then select </a:t>
                      </a:r>
                      <a:r>
                        <a:rPr lang="en-US" sz="1200" b="1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Edit Data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. Change the number in </a:t>
                      </a:r>
                      <a:r>
                        <a:rPr lang="en-US" sz="1200" b="1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column</a:t>
                      </a:r>
                      <a:r>
                        <a:rPr lang="en-US" sz="1200" b="1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B2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to your %.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Click outside of B2 and close the dialog.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The title label is an editable text box overlaid on top of chart.</a:t>
                      </a:r>
                      <a:endParaRPr lang="en-US" sz="1200" spc="3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41782274"/>
                  </a:ext>
                </a:extLst>
              </a:tr>
              <a:tr h="403959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You can change the color of specific elements by double clicking on the part of the element you want to change and adjusting the Fill.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493317174"/>
                  </a:ext>
                </a:extLst>
              </a:tr>
              <a:tr h="71042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spc="30" dirty="0">
                          <a:solidFill>
                            <a:schemeClr val="accent2"/>
                          </a:solidFill>
                        </a:rPr>
                        <a:t>Stacked bar chart elements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Color bar with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100% gray reference bar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Data labels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514604512"/>
                  </a:ext>
                </a:extLst>
              </a:tr>
              <a:tr h="320131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solidFill>
                            <a:schemeClr val="accent3">
                              <a:lumMod val="20000"/>
                              <a:lumOff val="80000"/>
                            </a:schemeClr>
                          </a:solidFill>
                        </a:rPr>
                        <a:t>COOL TRICK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808639897"/>
                  </a:ext>
                </a:extLst>
              </a:tr>
              <a:tr h="71042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Enlarge and bold #’s for </a:t>
                      </a:r>
                      <a:r>
                        <a:rPr lang="en-US" sz="1200" b="1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added highlight and emphasis.  </a:t>
                      </a:r>
                      <a:br>
                        <a:rPr lang="en-US" sz="1200" b="1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</a:b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To c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hange the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size of key numbers, double-click number to select, then use ribbon font tools on </a:t>
                      </a:r>
                      <a:r>
                        <a:rPr lang="en-US" sz="1200" b="1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Home Tab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.</a:t>
                      </a:r>
                      <a:endParaRPr lang="en-US" sz="1200" spc="3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16136156"/>
                  </a:ext>
                </a:extLst>
              </a:tr>
            </a:tbl>
          </a:graphicData>
        </a:graphic>
      </p:graphicFrame>
      <p:pic>
        <p:nvPicPr>
          <p:cNvPr id="16" name="Picture 15">
            <a:extLst>
              <a:ext uri="{FF2B5EF4-FFF2-40B4-BE49-F238E27FC236}">
                <a16:creationId xmlns:a16="http://schemas.microsoft.com/office/drawing/2014/main" id="{8372F910-B704-449E-A4A4-9A36963C62E8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7177129" y="5383080"/>
            <a:ext cx="4901469" cy="11858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76003059"/>
      </p:ext>
    </p:extLst>
  </p:cSld>
  <p:clrMapOvr>
    <a:masterClrMapping/>
  </p:clrMapOvr>
  <p:transition spd="slow">
    <p:push/>
  </p:transition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" name="Chart 5"/>
          <p:cNvGraphicFramePr/>
          <p:nvPr>
            <p:extLst>
              <p:ext uri="{D42A27DB-BD31-4B8C-83A1-F6EECF244321}">
                <p14:modId xmlns:p14="http://schemas.microsoft.com/office/powerpoint/2010/main" val="1067023727"/>
              </p:ext>
            </p:extLst>
          </p:nvPr>
        </p:nvGraphicFramePr>
        <p:xfrm>
          <a:off x="318977" y="1463899"/>
          <a:ext cx="7113181" cy="3560926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7" name="Rectangle 6"/>
          <p:cNvSpPr/>
          <p:nvPr/>
        </p:nvSpPr>
        <p:spPr>
          <a:xfrm>
            <a:off x="4901611" y="1501521"/>
            <a:ext cx="1636618" cy="696647"/>
          </a:xfrm>
          <a:prstGeom prst="rect">
            <a:avLst/>
          </a:prstGeom>
        </p:spPr>
        <p:txBody>
          <a:bodyPr wrap="square" lIns="179285" tIns="125499" rIns="179285" bIns="125499">
            <a:spAutoFit/>
          </a:bodyPr>
          <a:lstStyle/>
          <a:p>
            <a:pPr algn="r">
              <a:lnSpc>
                <a:spcPct val="90000"/>
              </a:lnSpc>
              <a:defRPr/>
            </a:pPr>
            <a:r>
              <a:rPr lang="en-US" sz="3200" b="1" dirty="0">
                <a:solidFill>
                  <a:schemeClr val="bg2"/>
                </a:solidFill>
              </a:rPr>
              <a:t>88%</a:t>
            </a:r>
          </a:p>
        </p:txBody>
      </p:sp>
      <p:sp>
        <p:nvSpPr>
          <p:cNvPr id="17" name="Rectangle 16"/>
          <p:cNvSpPr/>
          <p:nvPr/>
        </p:nvSpPr>
        <p:spPr>
          <a:xfrm>
            <a:off x="886860" y="1445081"/>
            <a:ext cx="2219601" cy="732769"/>
          </a:xfrm>
          <a:prstGeom prst="rect">
            <a:avLst/>
          </a:prstGeom>
        </p:spPr>
        <p:txBody>
          <a:bodyPr wrap="square" lIns="179232" tIns="143385" rIns="179232" bIns="143385">
            <a:spAutoFit/>
          </a:bodyPr>
          <a:lstStyle/>
          <a:p>
            <a:pPr marL="0" lvl="1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3200" b="1" dirty="0">
                <a:solidFill>
                  <a:schemeClr val="bg2"/>
                </a:solidFill>
              </a:rPr>
              <a:t>Title</a:t>
            </a:r>
          </a:p>
        </p:txBody>
      </p:sp>
      <p:sp>
        <p:nvSpPr>
          <p:cNvPr id="14" name="Title 13"/>
          <p:cNvSpPr>
            <a:spLocks noGrp="1"/>
          </p:cNvSpPr>
          <p:nvPr>
            <p:ph type="title"/>
          </p:nvPr>
        </p:nvSpPr>
        <p:spPr>
          <a:xfrm>
            <a:off x="0" y="0"/>
            <a:ext cx="12192000" cy="1050758"/>
          </a:xfrm>
        </p:spPr>
        <p:txBody>
          <a:bodyPr/>
          <a:lstStyle/>
          <a:p>
            <a:r>
              <a:rPr lang="en-US"/>
              <a:t>ANIMATED LINE CHART</a:t>
            </a:r>
            <a:endParaRPr lang="en-US" dirty="0"/>
          </a:p>
        </p:txBody>
      </p:sp>
      <p:graphicFrame>
        <p:nvGraphicFramePr>
          <p:cNvPr id="8" name="Table 7"/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91855808"/>
              </p:ext>
            </p:extLst>
          </p:nvPr>
        </p:nvGraphicFramePr>
        <p:xfrm>
          <a:off x="7177129" y="1267180"/>
          <a:ext cx="4901469" cy="4749117"/>
        </p:xfrm>
        <a:graphic>
          <a:graphicData uri="http://schemas.openxmlformats.org/drawingml/2006/table">
            <a:tbl>
              <a:tblPr>
                <a:tableStyleId>{5C22544A-7EE6-4342-B048-85BDC9FD1C3A}</a:tableStyleId>
              </a:tblPr>
              <a:tblGrid>
                <a:gridCol w="4901469">
                  <a:extLst>
                    <a:ext uri="{9D8B030D-6E8A-4147-A177-3AD203B41FA5}">
                      <a16:colId xmlns:a16="http://schemas.microsoft.com/office/drawing/2014/main" val="493813631"/>
                    </a:ext>
                  </a:extLst>
                </a:gridCol>
              </a:tblGrid>
              <a:tr h="320131">
                <a:tc>
                  <a:txBody>
                    <a:bodyPr/>
                    <a:lstStyle/>
                    <a:p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These</a:t>
                      </a:r>
                      <a:r>
                        <a:rPr lang="en-US" sz="1600" baseline="0" dirty="0">
                          <a:solidFill>
                            <a:schemeClr val="bg1"/>
                          </a:solidFill>
                        </a:rPr>
                        <a:t> are</a:t>
                      </a:r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 Excel charts with data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70369641"/>
                  </a:ext>
                </a:extLst>
              </a:tr>
              <a:tr h="888711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To change the chart lines, right-click on the chart and select </a:t>
                      </a:r>
                      <a:r>
                        <a:rPr lang="en-US" sz="1200" b="1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Edit Data</a:t>
                      </a:r>
                      <a:r>
                        <a:rPr lang="en-US" sz="1200" b="0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. </a:t>
                      </a:r>
                      <a:r>
                        <a:rPr lang="en-US" sz="1200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Change the number in </a:t>
                      </a:r>
                      <a:r>
                        <a:rPr lang="en-US" sz="1200" b="1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columns</a:t>
                      </a:r>
                      <a:r>
                        <a:rPr lang="en-US" sz="1200" b="1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B2</a:t>
                      </a:r>
                      <a:r>
                        <a:rPr lang="en-US" sz="1200" b="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…,</a:t>
                      </a:r>
                      <a:r>
                        <a:rPr lang="en-US" sz="1200" b="1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C2</a:t>
                      </a:r>
                      <a:r>
                        <a:rPr lang="en-US" sz="1200" b="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…,</a:t>
                      </a:r>
                      <a:r>
                        <a:rPr lang="en-US" sz="1200" b="1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or D2</a:t>
                      </a:r>
                      <a:r>
                        <a:rPr lang="en-US" sz="1200" b="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…</a:t>
                      </a: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Click outside of </a:t>
                      </a:r>
                      <a:r>
                        <a:rPr lang="en-US" sz="1200" b="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B2…, C2…, or D2…</a:t>
                      </a:r>
                      <a:r>
                        <a:rPr lang="en-US" sz="1200" b="0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</a:t>
                      </a: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and close the dialog.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The Title and 88% labels are editable text boxes overlaid on top </a:t>
                      </a:r>
                      <a:b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</a:b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of chart.</a:t>
                      </a:r>
                      <a:endParaRPr lang="en-US" sz="1200" spc="3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41782274"/>
                  </a:ext>
                </a:extLst>
              </a:tr>
              <a:tr h="403959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You can edit elements by double clicking on the part you want to change and then right-click for options</a:t>
                      </a:r>
                      <a:r>
                        <a:rPr lang="en-US" sz="1200" spc="3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.  </a:t>
                      </a:r>
                      <a:endParaRPr lang="en-US" sz="1200" b="0" spc="3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  <a:latin typeface="+mn-lt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493317174"/>
                  </a:ext>
                </a:extLst>
              </a:tr>
              <a:tr h="71042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spc="30" dirty="0">
                          <a:solidFill>
                            <a:schemeClr val="accent2"/>
                          </a:solidFill>
                        </a:rPr>
                        <a:t>Line bar chart elements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Animated lines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Data labels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514604512"/>
                  </a:ext>
                </a:extLst>
              </a:tr>
              <a:tr h="320131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solidFill>
                            <a:schemeClr val="accent3">
                              <a:lumMod val="20000"/>
                              <a:lumOff val="80000"/>
                            </a:schemeClr>
                          </a:solidFill>
                        </a:rPr>
                        <a:t>COOL TRICK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808639897"/>
                  </a:ext>
                </a:extLst>
              </a:tr>
              <a:tr h="71042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To c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hange the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width or color of the lines, </a:t>
                      </a: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double-click to select. Then use ribbon font tools on </a:t>
                      </a:r>
                      <a:r>
                        <a:rPr lang="en-US" sz="1200" b="1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Home Tab</a:t>
                      </a: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to change.  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0">
                                <a:schemeClr val="tx1"/>
                              </a:gs>
                              <a:gs pos="100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The categories are hidden on this chart. Create new text boxes to overlay as labels on top of chart. </a:t>
                      </a:r>
                      <a:endParaRPr lang="en-US" sz="1200" spc="30" dirty="0">
                        <a:gradFill>
                          <a:gsLst>
                            <a:gs pos="0">
                              <a:schemeClr val="tx1"/>
                            </a:gs>
                            <a:gs pos="100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16136156"/>
                  </a:ext>
                </a:extLst>
              </a:tr>
            </a:tbl>
          </a:graphicData>
        </a:graphic>
      </p:graphicFrame>
      <p:sp>
        <p:nvSpPr>
          <p:cNvPr id="9" name="Slide Number Placeholder 2"/>
          <p:cNvSpPr txBox="1">
            <a:spLocks/>
          </p:cNvSpPr>
          <p:nvPr/>
        </p:nvSpPr>
        <p:spPr>
          <a:xfrm>
            <a:off x="9188115" y="6377116"/>
            <a:ext cx="2743200" cy="365125"/>
          </a:xfrm>
          <a:prstGeom prst="rect">
            <a:avLst/>
          </a:prstGeom>
        </p:spPr>
        <p:txBody>
          <a:bodyPr/>
          <a:lstStyle>
            <a:defPPr>
              <a:defRPr lang="en-US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r"/>
            <a:fld id="{5AE1514C-5E56-4738-A1FF-4B1CFD2A3E36}" type="slidenum">
              <a:rPr lang="en-US" sz="1100">
                <a:solidFill>
                  <a:schemeClr val="tx2"/>
                </a:solidFill>
              </a:rPr>
              <a:pPr algn="r"/>
              <a:t>6</a:t>
            </a:fld>
            <a:endParaRPr lang="en-US" sz="1100" dirty="0">
              <a:solidFill>
                <a:schemeClr val="tx2"/>
              </a:solidFill>
            </a:endParaRP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D04B5D5-1068-4DBD-A1BC-3BB165420DD4}"/>
              </a:ext>
            </a:extLst>
          </p:cNvPr>
          <p:cNvGrpSpPr/>
          <p:nvPr/>
        </p:nvGrpSpPr>
        <p:grpSpPr>
          <a:xfrm>
            <a:off x="7278729" y="2219964"/>
            <a:ext cx="2067909" cy="1029764"/>
            <a:chOff x="10127673" y="-827352"/>
            <a:chExt cx="2468272" cy="1229134"/>
          </a:xfrm>
        </p:grpSpPr>
        <p:pic>
          <p:nvPicPr>
            <p:cNvPr id="2" name="Picture 1">
              <a:extLst>
                <a:ext uri="{FF2B5EF4-FFF2-40B4-BE49-F238E27FC236}">
                  <a16:creationId xmlns:a16="http://schemas.microsoft.com/office/drawing/2014/main" id="{09AA54B4-30F9-4584-A474-B800513A06BE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/>
            <a:srcRect b="25527"/>
            <a:stretch/>
          </p:blipFill>
          <p:spPr>
            <a:xfrm>
              <a:off x="10127673" y="-827352"/>
              <a:ext cx="2468272" cy="1229134"/>
            </a:xfrm>
            <a:prstGeom prst="rect">
              <a:avLst/>
            </a:prstGeom>
          </p:spPr>
        </p:pic>
        <p:sp>
          <p:nvSpPr>
            <p:cNvPr id="10" name="Rectangle: Rounded Corners 9">
              <a:extLst>
                <a:ext uri="{FF2B5EF4-FFF2-40B4-BE49-F238E27FC236}">
                  <a16:creationId xmlns:a16="http://schemas.microsoft.com/office/drawing/2014/main" id="{1B94D29C-277D-4DB7-942F-0F420F0D1648}"/>
                </a:ext>
              </a:extLst>
            </p:cNvPr>
            <p:cNvSpPr/>
            <p:nvPr/>
          </p:nvSpPr>
          <p:spPr>
            <a:xfrm>
              <a:off x="10870149" y="-38099"/>
              <a:ext cx="1611411" cy="156210"/>
            </a:xfrm>
            <a:prstGeom prst="roundRect">
              <a:avLst>
                <a:gd name="adj" fmla="val 50000"/>
              </a:avLst>
            </a:prstGeom>
            <a:noFill/>
            <a:ln w="28575">
              <a:solidFill>
                <a:schemeClr val="accent4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2" name="Group 11">
            <a:extLst>
              <a:ext uri="{FF2B5EF4-FFF2-40B4-BE49-F238E27FC236}">
                <a16:creationId xmlns:a16="http://schemas.microsoft.com/office/drawing/2014/main" id="{858E2C28-1600-461B-8E65-8645EDAB01A1}"/>
              </a:ext>
            </a:extLst>
          </p:cNvPr>
          <p:cNvGrpSpPr/>
          <p:nvPr/>
        </p:nvGrpSpPr>
        <p:grpSpPr>
          <a:xfrm>
            <a:off x="7259679" y="6085154"/>
            <a:ext cx="1625942" cy="545794"/>
            <a:chOff x="5306767" y="3028950"/>
            <a:chExt cx="2451345" cy="822865"/>
          </a:xfrm>
        </p:grpSpPr>
        <p:pic>
          <p:nvPicPr>
            <p:cNvPr id="11" name="Picture 10">
              <a:extLst>
                <a:ext uri="{FF2B5EF4-FFF2-40B4-BE49-F238E27FC236}">
                  <a16:creationId xmlns:a16="http://schemas.microsoft.com/office/drawing/2014/main" id="{4F7E3989-F8E1-477C-A9DC-5024B5CFE835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/>
            <a:srcRect l="26258" b="-2845"/>
            <a:stretch/>
          </p:blipFill>
          <p:spPr>
            <a:xfrm>
              <a:off x="5306767" y="3028950"/>
              <a:ext cx="2451345" cy="822865"/>
            </a:xfrm>
            <a:prstGeom prst="rect">
              <a:avLst/>
            </a:prstGeom>
          </p:spPr>
        </p:pic>
        <p:sp>
          <p:nvSpPr>
            <p:cNvPr id="15" name="Rectangle: Rounded Corners 14">
              <a:extLst>
                <a:ext uri="{FF2B5EF4-FFF2-40B4-BE49-F238E27FC236}">
                  <a16:creationId xmlns:a16="http://schemas.microsoft.com/office/drawing/2014/main" id="{E25352EB-5303-4E49-AB18-BBA888689440}"/>
                </a:ext>
              </a:extLst>
            </p:cNvPr>
            <p:cNvSpPr/>
            <p:nvPr/>
          </p:nvSpPr>
          <p:spPr>
            <a:xfrm>
              <a:off x="6502605" y="3078778"/>
              <a:ext cx="1201023" cy="458699"/>
            </a:xfrm>
            <a:prstGeom prst="roundRect">
              <a:avLst>
                <a:gd name="adj" fmla="val 50000"/>
              </a:avLst>
            </a:prstGeom>
            <a:noFill/>
            <a:ln w="28575">
              <a:solidFill>
                <a:schemeClr val="accent4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18658571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1500"/>
                                        <p:tgtEl>
                                          <p:spTgt spid="6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8" fill="hold" grpId="0" nodeType="click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graphicEl>
                                              <a:chart seriesIdx="0" categoryIdx="-4" bldStep="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1500"/>
                                        <p:tgtEl>
                                          <p:spTgt spid="6">
                                            <p:graphicEl>
                                              <a:chart seriesIdx="0" categoryIdx="-4" bldStep="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2" presetClass="entr" presetSubtype="8" fill="hold" grpId="0" nodeType="click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graphicEl>
                                              <a:chart seriesIdx="1" categoryIdx="-4" bldStep="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1500"/>
                                        <p:tgtEl>
                                          <p:spTgt spid="6">
                                            <p:graphicEl>
                                              <a:chart seriesIdx="1" categoryIdx="-4" bldStep="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8" fill="hold">
                      <p:stCondLst>
                        <p:cond delay="indefinite"/>
                      </p:stCondLst>
                      <p:childTnLst>
                        <p:par>
                          <p:cTn id="19" fill="hold">
                            <p:stCondLst>
                              <p:cond delay="0"/>
                            </p:stCondLst>
                            <p:childTnLst>
                              <p:par>
                                <p:cTn id="20" presetID="22" presetClass="entr" presetSubtype="8" fill="hold" grpId="0" nodeType="click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graphicEl>
                                              <a:chart seriesIdx="2" categoryIdx="-4" bldStep="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1500"/>
                                        <p:tgtEl>
                                          <p:spTgt spid="6">
                                            <p:graphicEl>
                                              <a:chart seriesIdx="2" categoryIdx="-4" bldStep="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6" grpId="0" uiExpand="1">
        <p:bldSub>
          <a:bldChart bld="series"/>
        </p:bldSub>
      </p:bldGraphic>
    </p:bldLst>
  </p:timing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Rectangle 16"/>
          <p:cNvSpPr/>
          <p:nvPr/>
        </p:nvSpPr>
        <p:spPr>
          <a:xfrm>
            <a:off x="715821" y="2739371"/>
            <a:ext cx="2219601" cy="1175967"/>
          </a:xfrm>
          <a:prstGeom prst="rect">
            <a:avLst/>
          </a:prstGeom>
        </p:spPr>
        <p:txBody>
          <a:bodyPr wrap="square" lIns="179232" tIns="143385" rIns="179232" bIns="143385">
            <a:spAutoFit/>
          </a:bodyPr>
          <a:lstStyle/>
          <a:p>
            <a:pPr marL="0" lvl="1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3200" b="1" dirty="0">
                <a:solidFill>
                  <a:schemeClr val="bg1">
                    <a:lumMod val="50000"/>
                  </a:schemeClr>
                </a:solidFill>
              </a:rPr>
              <a:t>Single line</a:t>
            </a:r>
          </a:p>
        </p:txBody>
      </p:sp>
      <p:sp>
        <p:nvSpPr>
          <p:cNvPr id="14" name="Title 13"/>
          <p:cNvSpPr>
            <a:spLocks noGrp="1"/>
          </p:cNvSpPr>
          <p:nvPr>
            <p:ph type="title"/>
          </p:nvPr>
        </p:nvSpPr>
        <p:spPr>
          <a:xfrm>
            <a:off x="0" y="0"/>
            <a:ext cx="12192000" cy="1050758"/>
          </a:xfrm>
        </p:spPr>
        <p:txBody>
          <a:bodyPr/>
          <a:lstStyle/>
          <a:p>
            <a:r>
              <a:rPr lang="en-US"/>
              <a:t>ANIMATED LINE CHART</a:t>
            </a:r>
            <a:endParaRPr lang="en-US" dirty="0"/>
          </a:p>
        </p:txBody>
      </p:sp>
      <p:sp>
        <p:nvSpPr>
          <p:cNvPr id="9" name="Slide Number Placeholder 2"/>
          <p:cNvSpPr txBox="1">
            <a:spLocks/>
          </p:cNvSpPr>
          <p:nvPr/>
        </p:nvSpPr>
        <p:spPr>
          <a:xfrm>
            <a:off x="9188115" y="6377116"/>
            <a:ext cx="2743200" cy="365125"/>
          </a:xfrm>
          <a:prstGeom prst="rect">
            <a:avLst/>
          </a:prstGeom>
        </p:spPr>
        <p:txBody>
          <a:bodyPr/>
          <a:lstStyle>
            <a:defPPr>
              <a:defRPr lang="en-US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r"/>
            <a:fld id="{5AE1514C-5E56-4738-A1FF-4B1CFD2A3E36}" type="slidenum">
              <a:rPr lang="en-US" sz="1100">
                <a:solidFill>
                  <a:schemeClr val="tx2"/>
                </a:solidFill>
              </a:rPr>
              <a:pPr algn="r"/>
              <a:t>7</a:t>
            </a:fld>
            <a:endParaRPr lang="en-US" sz="1100" dirty="0">
              <a:solidFill>
                <a:schemeClr val="tx2"/>
              </a:solidFill>
            </a:endParaRPr>
          </a:p>
        </p:txBody>
      </p:sp>
      <p:graphicFrame>
        <p:nvGraphicFramePr>
          <p:cNvPr id="10" name="Chart 9">
            <a:extLst>
              <a:ext uri="{FF2B5EF4-FFF2-40B4-BE49-F238E27FC236}">
                <a16:creationId xmlns:a16="http://schemas.microsoft.com/office/drawing/2014/main" id="{18457AB7-75D4-46A0-A783-C2FFD90E1B38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344843199"/>
              </p:ext>
            </p:extLst>
          </p:nvPr>
        </p:nvGraphicFramePr>
        <p:xfrm>
          <a:off x="351869" y="1267180"/>
          <a:ext cx="4700355" cy="463366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11" name="Table 10">
            <a:extLst>
              <a:ext uri="{FF2B5EF4-FFF2-40B4-BE49-F238E27FC236}">
                <a16:creationId xmlns:a16="http://schemas.microsoft.com/office/drawing/2014/main" id="{CA8C938B-AB04-4FC2-BFBD-2832AA9A41A6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39599456"/>
              </p:ext>
            </p:extLst>
          </p:nvPr>
        </p:nvGraphicFramePr>
        <p:xfrm>
          <a:off x="7177129" y="1267180"/>
          <a:ext cx="4901469" cy="4749117"/>
        </p:xfrm>
        <a:graphic>
          <a:graphicData uri="http://schemas.openxmlformats.org/drawingml/2006/table">
            <a:tbl>
              <a:tblPr>
                <a:tableStyleId>{5C22544A-7EE6-4342-B048-85BDC9FD1C3A}</a:tableStyleId>
              </a:tblPr>
              <a:tblGrid>
                <a:gridCol w="4901469">
                  <a:extLst>
                    <a:ext uri="{9D8B030D-6E8A-4147-A177-3AD203B41FA5}">
                      <a16:colId xmlns:a16="http://schemas.microsoft.com/office/drawing/2014/main" val="493813631"/>
                    </a:ext>
                  </a:extLst>
                </a:gridCol>
              </a:tblGrid>
              <a:tr h="320131">
                <a:tc>
                  <a:txBody>
                    <a:bodyPr/>
                    <a:lstStyle/>
                    <a:p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These</a:t>
                      </a:r>
                      <a:r>
                        <a:rPr lang="en-US" sz="1600" baseline="0" dirty="0">
                          <a:solidFill>
                            <a:schemeClr val="bg1"/>
                          </a:solidFill>
                        </a:rPr>
                        <a:t> are</a:t>
                      </a:r>
                      <a:r>
                        <a:rPr lang="en-US" sz="1600" dirty="0">
                          <a:solidFill>
                            <a:schemeClr val="bg1"/>
                          </a:solidFill>
                        </a:rPr>
                        <a:t> Excel charts with data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70369641"/>
                  </a:ext>
                </a:extLst>
              </a:tr>
              <a:tr h="888711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To change the chart values, right-click on the graphic and select </a:t>
                      </a:r>
                      <a:r>
                        <a:rPr lang="en-US" sz="1200" b="1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Edit Data. 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Change the numbers in </a:t>
                      </a:r>
                      <a:r>
                        <a:rPr lang="en-US" sz="1200" b="1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column</a:t>
                      </a:r>
                      <a:r>
                        <a:rPr lang="en-US" sz="1200" b="1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B2</a:t>
                      </a:r>
                      <a:r>
                        <a:rPr lang="en-US" sz="1200" b="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…,</a:t>
                      </a:r>
                      <a:r>
                        <a:rPr lang="en-US" sz="1200" b="1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Click outside of </a:t>
                      </a:r>
                      <a:r>
                        <a:rPr lang="en-US" sz="1200" b="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B2…, C2…, or D2…</a:t>
                      </a:r>
                      <a:r>
                        <a:rPr lang="en-US" sz="1200" b="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and close.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endParaRPr lang="en-US" sz="1200" spc="30" baseline="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The Title and 88% labels are editable text boxes overlaid on top </a:t>
                      </a:r>
                      <a:b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</a:b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of chart.</a:t>
                      </a:r>
                      <a:endParaRPr lang="en-US" sz="1200" spc="3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41782274"/>
                  </a:ext>
                </a:extLst>
              </a:tr>
              <a:tr h="403959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You can edit elements by double clicking on the part you want to change and then right-click for edit options.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493317174"/>
                  </a:ext>
                </a:extLst>
              </a:tr>
              <a:tr h="71042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spc="30" dirty="0">
                          <a:solidFill>
                            <a:schemeClr val="accent2"/>
                          </a:solidFill>
                        </a:rPr>
                        <a:t>Line bar chart elements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Animated lines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Data labels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514604512"/>
                  </a:ext>
                </a:extLst>
              </a:tr>
              <a:tr h="320131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dirty="0">
                          <a:solidFill>
                            <a:schemeClr val="accent3">
                              <a:lumMod val="20000"/>
                              <a:lumOff val="80000"/>
                            </a:schemeClr>
                          </a:solidFill>
                        </a:rPr>
                        <a:t>COOL TRICK</a:t>
                      </a: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808639897"/>
                  </a:ext>
                </a:extLst>
              </a:tr>
              <a:tr h="71042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To c</a:t>
                      </a:r>
                      <a:r>
                        <a:rPr lang="en-US" sz="1200" spc="3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hange the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size or color of the numbers or the line, double-click to select. Use ribbon font tools on </a:t>
                      </a:r>
                      <a:r>
                        <a:rPr lang="en-US" sz="1200" b="1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Home Tab</a:t>
                      </a: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 to change.</a:t>
                      </a:r>
                    </a:p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spc="30" baseline="0" dirty="0">
                          <a:gradFill>
                            <a:gsLst>
                              <a:gs pos="18000">
                                <a:schemeClr val="tx1"/>
                              </a:gs>
                              <a:gs pos="36000">
                                <a:schemeClr val="tx1"/>
                              </a:gs>
                            </a:gsLst>
                            <a:lin ang="5400000" scaled="1"/>
                          </a:gradFill>
                        </a:rPr>
                        <a:t>The categories are hidden on this chart. Create new text boxes to overlay as labels on top of chart. </a:t>
                      </a:r>
                      <a:endParaRPr lang="en-US" sz="1200" spc="30" dirty="0">
                        <a:gradFill>
                          <a:gsLst>
                            <a:gs pos="18000">
                              <a:schemeClr val="tx1"/>
                            </a:gs>
                            <a:gs pos="36000">
                              <a:schemeClr val="tx1"/>
                            </a:gs>
                          </a:gsLst>
                          <a:lin ang="5400000" scaled="1"/>
                        </a:gradFill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175" cap="flat" cmpd="sng" algn="ctr">
                      <a:solidFill>
                        <a:schemeClr val="accent2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16136156"/>
                  </a:ext>
                </a:extLst>
              </a:tr>
            </a:tbl>
          </a:graphicData>
        </a:graphic>
      </p:graphicFrame>
      <p:pic>
        <p:nvPicPr>
          <p:cNvPr id="12" name="Picture 11">
            <a:extLst>
              <a:ext uri="{FF2B5EF4-FFF2-40B4-BE49-F238E27FC236}">
                <a16:creationId xmlns:a16="http://schemas.microsoft.com/office/drawing/2014/main" id="{C1FA98F1-4B53-4ABB-A84C-27F3ACE2CC50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7284060" y="2263332"/>
            <a:ext cx="1109663" cy="9520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77103297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1500"/>
                                        <p:tgtEl>
                                          <p:spTgt spid="10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8" fill="hold" grpId="0" nodeType="click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graphicEl>
                                              <a:chart seriesIdx="0" categoryIdx="-4" bldStep="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1500"/>
                                        <p:tgtEl>
                                          <p:spTgt spid="10">
                                            <p:graphicEl>
                                              <a:chart seriesIdx="0" categoryIdx="-4" bldStep="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0" grpId="0" uiExpand="1">
        <p:bldSub>
          <a:bldChart bld="series"/>
        </p:bldSub>
      </p:bldGraphic>
    </p:bldLst>
  </p:timing>
</p:sld>
</file>

<file path=ppt/slides/slide8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Slide Number Placeholder 2">
            <a:extLst>
              <a:ext uri="{FF2B5EF4-FFF2-40B4-BE49-F238E27FC236}">
                <a16:creationId xmlns:a16="http://schemas.microsoft.com/office/drawing/2014/main" id="{DDF7885F-512D-4936-A52A-20597039AC0B}"/>
              </a:ext>
            </a:extLst>
          </p:cNvPr>
          <p:cNvSpPr txBox="1">
            <a:spLocks/>
          </p:cNvSpPr>
          <p:nvPr/>
        </p:nvSpPr>
        <p:spPr>
          <a:xfrm>
            <a:off x="9188115" y="6377116"/>
            <a:ext cx="2743200" cy="365125"/>
          </a:xfrm>
          <a:prstGeom prst="rect">
            <a:avLst/>
          </a:prstGeom>
        </p:spPr>
        <p:txBody>
          <a:bodyPr/>
          <a:lstStyle>
            <a:defPPr>
              <a:defRPr lang="en-US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r"/>
            <a:fld id="{5AE1514C-5E56-4738-A1FF-4B1CFD2A3E36}" type="slidenum">
              <a:rPr lang="en-US" sz="1100">
                <a:solidFill>
                  <a:schemeClr val="tx2"/>
                </a:solidFill>
              </a:rPr>
              <a:pPr algn="r"/>
              <a:t>8</a:t>
            </a:fld>
            <a:endParaRPr lang="en-US" sz="1100" dirty="0">
              <a:solidFill>
                <a:schemeClr val="tx2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A773C6B-93EC-4463-BC2E-F686669B020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2800" dirty="0">
                <a:solidFill>
                  <a:schemeClr val="accent3"/>
                </a:solidFill>
              </a:rPr>
              <a:t>QUICK START</a:t>
            </a:r>
            <a:r>
              <a:rPr lang="en-US" sz="2800" dirty="0">
                <a:solidFill>
                  <a:schemeClr val="accent3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n-US" sz="2800" dirty="0">
                <a:solidFill>
                  <a:schemeClr val="tx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│</a:t>
            </a:r>
            <a:r>
              <a:rPr lang="en-US" sz="2800" dirty="0"/>
              <a:t> VISUAL MARKER GUIDE OF CHART ELEMENTS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A5EC497-4026-4336-AC6F-FE6A9AF29B31}"/>
              </a:ext>
            </a:extLst>
          </p:cNvPr>
          <p:cNvGrpSpPr/>
          <p:nvPr/>
        </p:nvGrpSpPr>
        <p:grpSpPr>
          <a:xfrm>
            <a:off x="6863294" y="1375577"/>
            <a:ext cx="4720812" cy="5268950"/>
            <a:chOff x="6441215" y="1373897"/>
            <a:chExt cx="4720812" cy="5268950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77219CCF-07A7-4132-A29B-B47CCAD5590A}"/>
                </a:ext>
              </a:extLst>
            </p:cNvPr>
            <p:cNvGrpSpPr/>
            <p:nvPr/>
          </p:nvGrpSpPr>
          <p:grpSpPr>
            <a:xfrm>
              <a:off x="6461672" y="1860506"/>
              <a:ext cx="4700355" cy="4633660"/>
              <a:chOff x="351869" y="1267180"/>
              <a:chExt cx="4700355" cy="4633660"/>
            </a:xfrm>
          </p:grpSpPr>
          <p:graphicFrame>
            <p:nvGraphicFramePr>
              <p:cNvPr id="21" name="Chart 20">
                <a:extLst>
                  <a:ext uri="{FF2B5EF4-FFF2-40B4-BE49-F238E27FC236}">
                    <a16:creationId xmlns:a16="http://schemas.microsoft.com/office/drawing/2014/main" id="{731452FE-2437-4DB5-8BC6-97316656BB27}"/>
                  </a:ext>
                </a:extLst>
              </p:cNvPr>
              <p:cNvGraphicFramePr/>
              <p:nvPr>
                <p:extLst/>
              </p:nvPr>
            </p:nvGraphicFramePr>
            <p:xfrm>
              <a:off x="351869" y="1267180"/>
              <a:ext cx="4700355" cy="4633660"/>
            </p:xfrm>
            <a:graphic>
              <a:graphicData uri="http://schemas.openxmlformats.org/drawingml/2006/chart">
                <c:chart xmlns:c="http://schemas.openxmlformats.org/drawingml/2006/chart" xmlns:r="http://schemas.openxmlformats.org/officeDocument/2006/relationships" r:id="rId2"/>
              </a:graphicData>
            </a:graphic>
          </p:graphicFrame>
          <p:sp>
            <p:nvSpPr>
              <p:cNvPr id="22" name="TextBox 21">
                <a:extLst>
                  <a:ext uri="{FF2B5EF4-FFF2-40B4-BE49-F238E27FC236}">
                    <a16:creationId xmlns:a16="http://schemas.microsoft.com/office/drawing/2014/main" id="{C37CBF02-B077-46B0-BA13-D962F4288A34}"/>
                  </a:ext>
                </a:extLst>
              </p:cNvPr>
              <p:cNvSpPr txBox="1"/>
              <p:nvPr/>
            </p:nvSpPr>
            <p:spPr>
              <a:xfrm>
                <a:off x="483494" y="5175685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1</a:t>
                </a:r>
              </a:p>
            </p:txBody>
          </p:sp>
          <p:sp>
            <p:nvSpPr>
              <p:cNvPr id="23" name="TextBox 22">
                <a:extLst>
                  <a:ext uri="{FF2B5EF4-FFF2-40B4-BE49-F238E27FC236}">
                    <a16:creationId xmlns:a16="http://schemas.microsoft.com/office/drawing/2014/main" id="{091D5E74-2840-426E-BD11-43B137664205}"/>
                  </a:ext>
                </a:extLst>
              </p:cNvPr>
              <p:cNvSpPr txBox="1"/>
              <p:nvPr/>
            </p:nvSpPr>
            <p:spPr>
              <a:xfrm>
                <a:off x="1334264" y="4927393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2</a:t>
                </a:r>
              </a:p>
            </p:txBody>
          </p:sp>
          <p:sp>
            <p:nvSpPr>
              <p:cNvPr id="24" name="TextBox 23">
                <a:extLst>
                  <a:ext uri="{FF2B5EF4-FFF2-40B4-BE49-F238E27FC236}">
                    <a16:creationId xmlns:a16="http://schemas.microsoft.com/office/drawing/2014/main" id="{B3BE1221-34A0-4196-9030-7DDCBBD9B35C}"/>
                  </a:ext>
                </a:extLst>
              </p:cNvPr>
              <p:cNvSpPr txBox="1"/>
              <p:nvPr/>
            </p:nvSpPr>
            <p:spPr>
              <a:xfrm>
                <a:off x="2231924" y="4382244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3</a:t>
                </a:r>
              </a:p>
            </p:txBody>
          </p:sp>
          <p:sp>
            <p:nvSpPr>
              <p:cNvPr id="25" name="TextBox 24">
                <a:extLst>
                  <a:ext uri="{FF2B5EF4-FFF2-40B4-BE49-F238E27FC236}">
                    <a16:creationId xmlns:a16="http://schemas.microsoft.com/office/drawing/2014/main" id="{7B3C1C22-3F13-4B10-A237-4DD6D01C4B41}"/>
                  </a:ext>
                </a:extLst>
              </p:cNvPr>
              <p:cNvSpPr txBox="1"/>
              <p:nvPr/>
            </p:nvSpPr>
            <p:spPr>
              <a:xfrm>
                <a:off x="3117489" y="3773861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4</a:t>
                </a:r>
              </a:p>
            </p:txBody>
          </p:sp>
          <p:sp>
            <p:nvSpPr>
              <p:cNvPr id="26" name="TextBox 25">
                <a:extLst>
                  <a:ext uri="{FF2B5EF4-FFF2-40B4-BE49-F238E27FC236}">
                    <a16:creationId xmlns:a16="http://schemas.microsoft.com/office/drawing/2014/main" id="{E5F2EEDC-76F1-4682-B760-97887F53C7FA}"/>
                  </a:ext>
                </a:extLst>
              </p:cNvPr>
              <p:cNvSpPr txBox="1"/>
              <p:nvPr/>
            </p:nvSpPr>
            <p:spPr>
              <a:xfrm>
                <a:off x="4159454" y="1613173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5</a:t>
                </a:r>
              </a:p>
            </p:txBody>
          </p:sp>
          <p:sp>
            <p:nvSpPr>
              <p:cNvPr id="27" name="TextBox 26">
                <a:extLst>
                  <a:ext uri="{FF2B5EF4-FFF2-40B4-BE49-F238E27FC236}">
                    <a16:creationId xmlns:a16="http://schemas.microsoft.com/office/drawing/2014/main" id="{B6832903-DEDA-4B9D-8FEE-45130575331F}"/>
                  </a:ext>
                </a:extLst>
              </p:cNvPr>
              <p:cNvSpPr txBox="1"/>
              <p:nvPr/>
            </p:nvSpPr>
            <p:spPr>
              <a:xfrm>
                <a:off x="4159455" y="2657737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28" name="TextBox 27">
                <a:extLst>
                  <a:ext uri="{FF2B5EF4-FFF2-40B4-BE49-F238E27FC236}">
                    <a16:creationId xmlns:a16="http://schemas.microsoft.com/office/drawing/2014/main" id="{DF6C4DB5-D64B-4C1F-8D8A-6CB0C9435BA5}"/>
                  </a:ext>
                </a:extLst>
              </p:cNvPr>
              <p:cNvSpPr txBox="1"/>
              <p:nvPr/>
            </p:nvSpPr>
            <p:spPr>
              <a:xfrm>
                <a:off x="3117489" y="4464282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29" name="TextBox 28">
                <a:extLst>
                  <a:ext uri="{FF2B5EF4-FFF2-40B4-BE49-F238E27FC236}">
                    <a16:creationId xmlns:a16="http://schemas.microsoft.com/office/drawing/2014/main" id="{06E07FD7-2FF0-474A-A13A-9C0C93FEC8AD}"/>
                  </a:ext>
                </a:extLst>
              </p:cNvPr>
              <p:cNvSpPr txBox="1"/>
              <p:nvPr/>
            </p:nvSpPr>
            <p:spPr>
              <a:xfrm>
                <a:off x="2267983" y="5094051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30" name="TextBox 29">
                <a:extLst>
                  <a:ext uri="{FF2B5EF4-FFF2-40B4-BE49-F238E27FC236}">
                    <a16:creationId xmlns:a16="http://schemas.microsoft.com/office/drawing/2014/main" id="{D62677DE-B2E5-401E-8036-6D02FE7ACF46}"/>
                  </a:ext>
                </a:extLst>
              </p:cNvPr>
              <p:cNvSpPr txBox="1"/>
              <p:nvPr/>
            </p:nvSpPr>
            <p:spPr>
              <a:xfrm>
                <a:off x="1334264" y="5631985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31" name="TextBox 30">
                <a:extLst>
                  <a:ext uri="{FF2B5EF4-FFF2-40B4-BE49-F238E27FC236}">
                    <a16:creationId xmlns:a16="http://schemas.microsoft.com/office/drawing/2014/main" id="{AEDACA89-AEC2-44AF-9781-F59E8AFB170C}"/>
                  </a:ext>
                </a:extLst>
              </p:cNvPr>
              <p:cNvSpPr txBox="1"/>
              <p:nvPr/>
            </p:nvSpPr>
            <p:spPr>
              <a:xfrm>
                <a:off x="483494" y="5713618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</p:grpSp>
        <p:pic>
          <p:nvPicPr>
            <p:cNvPr id="32" name="Picture 31">
              <a:extLst>
                <a:ext uri="{FF2B5EF4-FFF2-40B4-BE49-F238E27FC236}">
                  <a16:creationId xmlns:a16="http://schemas.microsoft.com/office/drawing/2014/main" id="{ECA02D28-3267-4C17-978C-5AF7B275E7B0}"/>
                </a:ext>
              </a:extLst>
            </p:cNvPr>
            <p:cNvPicPr>
              <a:picLocks noChangeAspect="1"/>
            </p:cNvPicPr>
            <p:nvPr/>
          </p:nvPicPr>
          <p:blipFill>
            <a:blip r:embed="rId3"/>
            <a:stretch>
              <a:fillRect/>
            </a:stretch>
          </p:blipFill>
          <p:spPr>
            <a:xfrm>
              <a:off x="6787484" y="2239767"/>
              <a:ext cx="1845805" cy="1583679"/>
            </a:xfrm>
            <a:prstGeom prst="rect">
              <a:avLst/>
            </a:prstGeom>
          </p:spPr>
        </p:pic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A201F15B-6A1F-49A0-B8EB-5AC7A668706D}"/>
                </a:ext>
              </a:extLst>
            </p:cNvPr>
            <p:cNvSpPr/>
            <p:nvPr/>
          </p:nvSpPr>
          <p:spPr>
            <a:xfrm>
              <a:off x="6441215" y="1373897"/>
              <a:ext cx="4720812" cy="5268950"/>
            </a:xfrm>
            <a:prstGeom prst="rect">
              <a:avLst/>
            </a:prstGeom>
            <a:noFill/>
            <a:ln w="76200"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B93FEBE-7D2D-41D1-8883-EAC0E122CCA0}"/>
              </a:ext>
            </a:extLst>
          </p:cNvPr>
          <p:cNvGrpSpPr/>
          <p:nvPr/>
        </p:nvGrpSpPr>
        <p:grpSpPr>
          <a:xfrm>
            <a:off x="602131" y="1379523"/>
            <a:ext cx="6037729" cy="5268950"/>
            <a:chOff x="363071" y="1226281"/>
            <a:chExt cx="6037729" cy="5268950"/>
          </a:xfrm>
        </p:grpSpPr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6B8F8B4E-D740-44F9-928F-897B9669836F}"/>
                </a:ext>
              </a:extLst>
            </p:cNvPr>
            <p:cNvSpPr/>
            <p:nvPr/>
          </p:nvSpPr>
          <p:spPr>
            <a:xfrm>
              <a:off x="392373" y="5925643"/>
              <a:ext cx="5984543" cy="551631"/>
            </a:xfrm>
            <a:prstGeom prst="rect">
              <a:avLst/>
            </a:prstGeom>
            <a:solidFill>
              <a:srgbClr val="E6E6E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92084971-9C2C-40E3-B3C5-A311A5C35E83}"/>
                </a:ext>
              </a:extLst>
            </p:cNvPr>
            <p:cNvGrpSpPr/>
            <p:nvPr/>
          </p:nvGrpSpPr>
          <p:grpSpPr>
            <a:xfrm>
              <a:off x="474788" y="1474877"/>
              <a:ext cx="5761554" cy="5003955"/>
              <a:chOff x="2688847" y="1191410"/>
              <a:chExt cx="6317041" cy="5486400"/>
            </a:xfrm>
          </p:grpSpPr>
          <p:pic>
            <p:nvPicPr>
              <p:cNvPr id="3" name="Picture 2">
                <a:extLst>
                  <a:ext uri="{FF2B5EF4-FFF2-40B4-BE49-F238E27FC236}">
                    <a16:creationId xmlns:a16="http://schemas.microsoft.com/office/drawing/2014/main" id="{A1F299CF-C906-46AB-9AAE-206B08933CE7}"/>
                  </a:ext>
                </a:extLst>
              </p:cNvPr>
              <p:cNvPicPr>
                <a:picLocks noChangeAspect="1"/>
              </p:cNvPicPr>
              <p:nvPr/>
            </p:nvPicPr>
            <p:blipFill>
              <a:blip r:embed="rId4"/>
              <a:stretch>
                <a:fillRect/>
              </a:stretch>
            </p:blipFill>
            <p:spPr>
              <a:xfrm>
                <a:off x="3186113" y="1191410"/>
                <a:ext cx="5819775" cy="5486400"/>
              </a:xfrm>
              <a:prstGeom prst="rect">
                <a:avLst/>
              </a:prstGeom>
            </p:spPr>
          </p:pic>
          <p:sp>
            <p:nvSpPr>
              <p:cNvPr id="4" name="TextBox 3">
                <a:extLst>
                  <a:ext uri="{FF2B5EF4-FFF2-40B4-BE49-F238E27FC236}">
                    <a16:creationId xmlns:a16="http://schemas.microsoft.com/office/drawing/2014/main" id="{38C81444-FCD0-4439-8B1C-61E36EA6FC42}"/>
                  </a:ext>
                </a:extLst>
              </p:cNvPr>
              <p:cNvSpPr txBox="1"/>
              <p:nvPr/>
            </p:nvSpPr>
            <p:spPr>
              <a:xfrm>
                <a:off x="5724080" y="3966259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3</a:t>
                </a:r>
              </a:p>
            </p:txBody>
          </p:sp>
          <p:sp>
            <p:nvSpPr>
              <p:cNvPr id="5" name="TextBox 4">
                <a:extLst>
                  <a:ext uri="{FF2B5EF4-FFF2-40B4-BE49-F238E27FC236}">
                    <a16:creationId xmlns:a16="http://schemas.microsoft.com/office/drawing/2014/main" id="{0AA82B50-45B0-4FBA-A085-2FA13EE6B263}"/>
                  </a:ext>
                </a:extLst>
              </p:cNvPr>
              <p:cNvSpPr txBox="1"/>
              <p:nvPr/>
            </p:nvSpPr>
            <p:spPr>
              <a:xfrm>
                <a:off x="2688848" y="3364081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6" name="TextBox 5">
                <a:extLst>
                  <a:ext uri="{FF2B5EF4-FFF2-40B4-BE49-F238E27FC236}">
                    <a16:creationId xmlns:a16="http://schemas.microsoft.com/office/drawing/2014/main" id="{5E66823D-717D-4667-A32E-EE4DB5BA494B}"/>
                  </a:ext>
                </a:extLst>
              </p:cNvPr>
              <p:cNvSpPr txBox="1"/>
              <p:nvPr/>
            </p:nvSpPr>
            <p:spPr>
              <a:xfrm>
                <a:off x="5279648" y="4477488"/>
                <a:ext cx="685799" cy="392885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>
                  <a:lnSpc>
                    <a:spcPct val="90000"/>
                  </a:lnSpc>
                </a:pPr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Black</a:t>
                </a:r>
                <a:b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</a:br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7" name="TextBox 6">
                <a:extLst>
                  <a:ext uri="{FF2B5EF4-FFF2-40B4-BE49-F238E27FC236}">
                    <a16:creationId xmlns:a16="http://schemas.microsoft.com/office/drawing/2014/main" id="{59E0EA9C-8425-4BA2-BB93-6D9060A52236}"/>
                  </a:ext>
                </a:extLst>
              </p:cNvPr>
              <p:cNvSpPr txBox="1"/>
              <p:nvPr/>
            </p:nvSpPr>
            <p:spPr>
              <a:xfrm>
                <a:off x="6943280" y="3086885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4</a:t>
                </a:r>
              </a:p>
            </p:txBody>
          </p:sp>
          <p:sp>
            <p:nvSpPr>
              <p:cNvPr id="8" name="TextBox 7">
                <a:extLst>
                  <a:ext uri="{FF2B5EF4-FFF2-40B4-BE49-F238E27FC236}">
                    <a16:creationId xmlns:a16="http://schemas.microsoft.com/office/drawing/2014/main" id="{79216203-4121-4FE8-9DFA-669981CE5976}"/>
                  </a:ext>
                </a:extLst>
              </p:cNvPr>
              <p:cNvSpPr txBox="1"/>
              <p:nvPr/>
            </p:nvSpPr>
            <p:spPr>
              <a:xfrm>
                <a:off x="8262049" y="3168518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5</a:t>
                </a:r>
              </a:p>
            </p:txBody>
          </p:sp>
          <p:sp>
            <p:nvSpPr>
              <p:cNvPr id="9" name="TextBox 8">
                <a:extLst>
                  <a:ext uri="{FF2B5EF4-FFF2-40B4-BE49-F238E27FC236}">
                    <a16:creationId xmlns:a16="http://schemas.microsoft.com/office/drawing/2014/main" id="{8186792B-9092-42B2-9243-6C57C9EB4D24}"/>
                  </a:ext>
                </a:extLst>
              </p:cNvPr>
              <p:cNvSpPr txBox="1"/>
              <p:nvPr/>
            </p:nvSpPr>
            <p:spPr>
              <a:xfrm>
                <a:off x="4535809" y="2746936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2</a:t>
                </a:r>
              </a:p>
            </p:txBody>
          </p:sp>
          <p:sp>
            <p:nvSpPr>
              <p:cNvPr id="10" name="TextBox 9">
                <a:extLst>
                  <a:ext uri="{FF2B5EF4-FFF2-40B4-BE49-F238E27FC236}">
                    <a16:creationId xmlns:a16="http://schemas.microsoft.com/office/drawing/2014/main" id="{C387B677-2524-4C0F-B858-648DC37F9EFD}"/>
                  </a:ext>
                </a:extLst>
              </p:cNvPr>
              <p:cNvSpPr txBox="1"/>
              <p:nvPr/>
            </p:nvSpPr>
            <p:spPr>
              <a:xfrm>
                <a:off x="3433168" y="2665303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1</a:t>
                </a:r>
              </a:p>
            </p:txBody>
          </p:sp>
          <p:sp>
            <p:nvSpPr>
              <p:cNvPr id="11" name="TextBox 10">
                <a:extLst>
                  <a:ext uri="{FF2B5EF4-FFF2-40B4-BE49-F238E27FC236}">
                    <a16:creationId xmlns:a16="http://schemas.microsoft.com/office/drawing/2014/main" id="{32FCB6E1-E817-4438-9290-EE4BA82ACD0C}"/>
                  </a:ext>
                </a:extLst>
              </p:cNvPr>
              <p:cNvSpPr txBox="1"/>
              <p:nvPr/>
            </p:nvSpPr>
            <p:spPr>
              <a:xfrm>
                <a:off x="2688848" y="2898229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2</a:t>
                </a:r>
              </a:p>
            </p:txBody>
          </p:sp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7182FB92-AFBF-4B31-AFA6-152CC6061424}"/>
                  </a:ext>
                </a:extLst>
              </p:cNvPr>
              <p:cNvSpPr txBox="1"/>
              <p:nvPr/>
            </p:nvSpPr>
            <p:spPr>
              <a:xfrm>
                <a:off x="2688847" y="3802992"/>
                <a:ext cx="743839" cy="163267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3</a:t>
                </a:r>
              </a:p>
            </p:txBody>
          </p:sp>
          <p:sp>
            <p:nvSpPr>
              <p:cNvPr id="15" name="TextBox 14">
                <a:extLst>
                  <a:ext uri="{FF2B5EF4-FFF2-40B4-BE49-F238E27FC236}">
                    <a16:creationId xmlns:a16="http://schemas.microsoft.com/office/drawing/2014/main" id="{5945FD15-7144-4889-A382-B533CFFA9332}"/>
                  </a:ext>
                </a:extLst>
              </p:cNvPr>
              <p:cNvSpPr txBox="1"/>
              <p:nvPr/>
            </p:nvSpPr>
            <p:spPr>
              <a:xfrm>
                <a:off x="5994022" y="4477487"/>
                <a:ext cx="606803" cy="392885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>
                  <a:lnSpc>
                    <a:spcPct val="90000"/>
                  </a:lnSpc>
                </a:pPr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Green</a:t>
                </a:r>
                <a:b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</a:br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16" name="TextBox 15">
                <a:extLst>
                  <a:ext uri="{FF2B5EF4-FFF2-40B4-BE49-F238E27FC236}">
                    <a16:creationId xmlns:a16="http://schemas.microsoft.com/office/drawing/2014/main" id="{271830F7-2E3C-4678-991C-C8F4B7C921E9}"/>
                  </a:ext>
                </a:extLst>
              </p:cNvPr>
              <p:cNvSpPr txBox="1"/>
              <p:nvPr/>
            </p:nvSpPr>
            <p:spPr>
              <a:xfrm>
                <a:off x="6639878" y="4477486"/>
                <a:ext cx="606803" cy="392885"/>
              </a:xfrm>
              <a:prstGeom prst="rect">
                <a:avLst/>
              </a:prstGeom>
              <a:solidFill>
                <a:srgbClr val="F9EAEB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>
                  <a:lnSpc>
                    <a:spcPct val="90000"/>
                  </a:lnSpc>
                </a:pPr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Blue</a:t>
                </a:r>
                <a:b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</a:br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Series 1</a:t>
                </a:r>
              </a:p>
            </p:txBody>
          </p:sp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59BBA554-91D2-49ED-BF3D-4BF5A6ED6D3D}"/>
                  </a:ext>
                </a:extLst>
              </p:cNvPr>
              <p:cNvSpPr txBox="1"/>
              <p:nvPr/>
            </p:nvSpPr>
            <p:spPr>
              <a:xfrm>
                <a:off x="3457275" y="5313253"/>
                <a:ext cx="743839" cy="163267"/>
              </a:xfrm>
              <a:prstGeom prst="rect">
                <a:avLst/>
              </a:prstGeom>
              <a:solidFill>
                <a:srgbClr val="F2EEF8"/>
              </a:solidFill>
            </p:spPr>
            <p:txBody>
              <a:bodyPr wrap="square" lIns="0" rIns="0" rtlCol="0" anchor="ctr" anchorCtr="0">
                <a:noAutofit/>
              </a:bodyPr>
              <a:lstStyle/>
              <a:p>
                <a:pPr algn="ctr"/>
                <a:r>
                  <a:rPr lang="en-US" sz="900" spc="30" dirty="0">
                    <a:gradFill>
                      <a:gsLst>
                        <a:gs pos="18000">
                          <a:schemeClr val="tx1"/>
                        </a:gs>
                        <a:gs pos="36000">
                          <a:schemeClr val="tx1"/>
                        </a:gs>
                      </a:gsLst>
                      <a:lin ang="5400000" scaled="1"/>
                    </a:gradFill>
                  </a:rPr>
                  <a:t>Category 1</a:t>
                </a:r>
              </a:p>
            </p:txBody>
          </p:sp>
        </p:grp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202D6F49-B4FE-40D3-A98A-733D9205FB6D}"/>
                </a:ext>
              </a:extLst>
            </p:cNvPr>
            <p:cNvSpPr/>
            <p:nvPr/>
          </p:nvSpPr>
          <p:spPr>
            <a:xfrm>
              <a:off x="363071" y="1226281"/>
              <a:ext cx="6037729" cy="5268950"/>
            </a:xfrm>
            <a:prstGeom prst="rect">
              <a:avLst/>
            </a:prstGeom>
            <a:noFill/>
            <a:ln w="76200"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C0BF2480-F360-40E1-8094-6FEB359D68D1}"/>
              </a:ext>
            </a:extLst>
          </p:cNvPr>
          <p:cNvSpPr txBox="1"/>
          <p:nvPr/>
        </p:nvSpPr>
        <p:spPr>
          <a:xfrm>
            <a:off x="3362926" y="688841"/>
            <a:ext cx="6811288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600" spc="30" dirty="0">
                <a:gradFill>
                  <a:gsLst>
                    <a:gs pos="0">
                      <a:schemeClr val="tx1"/>
                    </a:gs>
                    <a:gs pos="100000">
                      <a:schemeClr val="tx1"/>
                    </a:gs>
                  </a:gsLst>
                  <a:lin ang="5400000" scaled="1"/>
                </a:gradFill>
              </a:rPr>
              <a:t>Detailed text directions for editing each of these charts on slides 6 &amp; 7</a:t>
            </a:r>
          </a:p>
        </p:txBody>
      </p:sp>
    </p:spTree>
    <p:extLst>
      <p:ext uri="{BB962C8B-B14F-4D97-AF65-F5344CB8AC3E}">
        <p14:creationId xmlns:p14="http://schemas.microsoft.com/office/powerpoint/2010/main" val="2398622572"/>
      </p:ext>
    </p:extLst>
  </p:cSld>
  <p:clrMapOvr>
    <a:masterClrMapping/>
  </p:clrMapOvr>
  <p:transition>
    <p:fade/>
  </p:transition>
</p:sld>
</file>

<file path=ppt/slides/slide9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001C7E4D-2480-4696-A174-F1C70D084AA6}"/>
              </a:ext>
            </a:extLst>
          </p:cNvPr>
          <p:cNvGrpSpPr/>
          <p:nvPr/>
        </p:nvGrpSpPr>
        <p:grpSpPr>
          <a:xfrm>
            <a:off x="9289345" y="2581280"/>
            <a:ext cx="1591667" cy="477677"/>
            <a:chOff x="9191757" y="2765372"/>
            <a:chExt cx="1592049" cy="477677"/>
          </a:xfrm>
        </p:grpSpPr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CBF65B2F-436B-461B-AD88-E58C7335CE79}"/>
                </a:ext>
              </a:extLst>
            </p:cNvPr>
            <p:cNvSpPr/>
            <p:nvPr/>
          </p:nvSpPr>
          <p:spPr>
            <a:xfrm>
              <a:off x="9191757" y="2765372"/>
              <a:ext cx="364601" cy="387189"/>
            </a:xfrm>
            <a:prstGeom prst="rect">
              <a:avLst/>
            </a:prstGeom>
            <a:solidFill>
              <a:schemeClr val="tx1">
                <a:lumMod val="85000"/>
              </a:schemeClr>
            </a:solidFill>
            <a:ln>
              <a:noFill/>
            </a:ln>
            <a:effectLst/>
          </p:spPr>
          <p:txBody>
            <a:bodyPr lIns="0" tIns="0" rIns="0" bIns="0"/>
            <a:lstStyle/>
            <a:p>
              <a:pPr defTabSz="932597">
                <a:defRPr/>
              </a:pPr>
              <a:endParaRPr lang="en-US" sz="1836" kern="0" dirty="0">
                <a:solidFill>
                  <a:sysClr val="windowText" lastClr="000000"/>
                </a:solidFill>
                <a:latin typeface="Georgia"/>
              </a:endParaRPr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CE6641E9-A326-4BBA-9614-C7DAD3D88A1F}"/>
                </a:ext>
              </a:extLst>
            </p:cNvPr>
            <p:cNvSpPr/>
            <p:nvPr/>
          </p:nvSpPr>
          <p:spPr>
            <a:xfrm>
              <a:off x="9492746" y="2855860"/>
              <a:ext cx="1291060" cy="387189"/>
            </a:xfrm>
            <a:custGeom>
              <a:avLst/>
              <a:gdLst>
                <a:gd name="connsiteX0" fmla="*/ 0 w 1291060"/>
                <a:gd name="connsiteY0" fmla="*/ 0 h 387189"/>
                <a:gd name="connsiteX1" fmla="*/ 1291060 w 1291060"/>
                <a:gd name="connsiteY1" fmla="*/ 0 h 387189"/>
                <a:gd name="connsiteX2" fmla="*/ 1291060 w 1291060"/>
                <a:gd name="connsiteY2" fmla="*/ 146768 h 387189"/>
                <a:gd name="connsiteX3" fmla="*/ 1149960 w 1291060"/>
                <a:gd name="connsiteY3" fmla="*/ 387189 h 387189"/>
                <a:gd name="connsiteX4" fmla="*/ 0 w 1291060"/>
                <a:gd name="connsiteY4" fmla="*/ 387189 h 3871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91060" h="387189">
                  <a:moveTo>
                    <a:pt x="0" y="0"/>
                  </a:moveTo>
                  <a:lnTo>
                    <a:pt x="1291060" y="0"/>
                  </a:lnTo>
                  <a:lnTo>
                    <a:pt x="1291060" y="146768"/>
                  </a:lnTo>
                  <a:lnTo>
                    <a:pt x="1149960" y="387189"/>
                  </a:lnTo>
                  <a:lnTo>
                    <a:pt x="0" y="387189"/>
                  </a:lnTo>
                  <a:close/>
                </a:path>
              </a:pathLst>
            </a:custGeom>
            <a:solidFill>
              <a:schemeClr val="tx1"/>
            </a:solidFill>
            <a:ln>
              <a:noFill/>
            </a:ln>
            <a:effectLst/>
          </p:spPr>
          <p:txBody>
            <a:bodyPr wrap="square" lIns="0" tIns="0" rIns="0" bIns="0">
              <a:noAutofit/>
            </a:bodyPr>
            <a:lstStyle/>
            <a:p>
              <a:pPr defTabSz="932597">
                <a:defRPr/>
              </a:pPr>
              <a:endParaRPr lang="en-US" sz="1836" kern="0">
                <a:solidFill>
                  <a:sysClr val="windowText" lastClr="000000"/>
                </a:solidFill>
                <a:latin typeface="Georgia"/>
              </a:endParaRPr>
            </a:p>
          </p:txBody>
        </p:sp>
        <p:sp>
          <p:nvSpPr>
            <p:cNvPr id="38" name="AutoShape 4">
              <a:extLst>
                <a:ext uri="{FF2B5EF4-FFF2-40B4-BE49-F238E27FC236}">
                  <a16:creationId xmlns:a16="http://schemas.microsoft.com/office/drawing/2014/main" id="{364C5B5F-AB25-479A-AE85-4C88342D74A7}"/>
                </a:ext>
              </a:extLst>
            </p:cNvPr>
            <p:cNvSpPr>
              <a:spLocks/>
            </p:cNvSpPr>
            <p:nvPr/>
          </p:nvSpPr>
          <p:spPr bwMode="auto">
            <a:xfrm rot="21300000" flipV="1">
              <a:off x="9495043" y="2767400"/>
              <a:ext cx="65281" cy="93389"/>
            </a:xfrm>
            <a:custGeom>
              <a:avLst/>
              <a:gdLst/>
              <a:ahLst/>
              <a:cxnLst/>
              <a:rect l="0" t="0" r="r" b="b"/>
              <a:pathLst>
                <a:path w="21600" h="21600">
                  <a:moveTo>
                    <a:pt x="21600" y="0"/>
                  </a:moveTo>
                  <a:lnTo>
                    <a:pt x="0" y="3195"/>
                  </a:lnTo>
                  <a:lnTo>
                    <a:pt x="21600" y="21600"/>
                  </a:lnTo>
                  <a:cubicBezTo>
                    <a:pt x="21600" y="21600"/>
                    <a:pt x="21600" y="0"/>
                    <a:pt x="21600" y="0"/>
                  </a:cubicBezTo>
                  <a:close/>
                  <a:moveTo>
                    <a:pt x="21600" y="0"/>
                  </a:moveTo>
                </a:path>
              </a:pathLst>
            </a:custGeom>
            <a:solidFill>
              <a:schemeClr val="tx1">
                <a:lumMod val="65000"/>
              </a:schemeClr>
            </a:solidFill>
            <a:ln>
              <a:noFill/>
            </a:ln>
            <a:extLst>
              <a:ext uri="{91240B29-F687-4f45-9708-019B960494DF}">
                <a14:hiddenLine xmlns=""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defTabSz="932597">
                <a:defRPr/>
              </a:pPr>
              <a:endParaRPr lang="en-US" sz="1836" kern="0" dirty="0">
                <a:solidFill>
                  <a:sysClr val="windowText" lastClr="000000"/>
                </a:solidFill>
                <a:latin typeface="Georgia"/>
              </a:endParaRPr>
            </a:p>
          </p:txBody>
        </p:sp>
      </p:grpSp>
      <p:pic>
        <p:nvPicPr>
          <p:cNvPr id="33" name="Picture 32">
            <a:extLst>
              <a:ext uri="{FF2B5EF4-FFF2-40B4-BE49-F238E27FC236}">
                <a16:creationId xmlns:a16="http://schemas.microsoft.com/office/drawing/2014/main" id="{90F6BF5B-D558-4215-8F07-87F17CD703DC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746845" y="2713306"/>
            <a:ext cx="922936" cy="300984"/>
          </a:xfrm>
          <a:prstGeom prst="rect">
            <a:avLst/>
          </a:prstGeom>
        </p:spPr>
      </p:pic>
      <p:sp>
        <p:nvSpPr>
          <p:cNvPr id="4" name="Rectangle 3">
            <a:extLst>
              <a:ext uri="{FF2B5EF4-FFF2-40B4-BE49-F238E27FC236}">
                <a16:creationId xmlns:a16="http://schemas.microsoft.com/office/drawing/2014/main" id="{B79D9361-D212-4CD0-9393-4E403F278B45}"/>
              </a:ext>
            </a:extLst>
          </p:cNvPr>
          <p:cNvSpPr/>
          <p:nvPr/>
        </p:nvSpPr>
        <p:spPr>
          <a:xfrm>
            <a:off x="6954424" y="1336378"/>
            <a:ext cx="3642055" cy="1301318"/>
          </a:xfrm>
          <a:prstGeom prst="rect">
            <a:avLst/>
          </a:prstGeom>
          <a:noFill/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1200" cap="none" spc="0" normalizeH="0" baseline="0" noProof="0" dirty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graphicFrame>
        <p:nvGraphicFramePr>
          <p:cNvPr id="8" name="Chart 7">
            <a:extLst>
              <a:ext uri="{FF2B5EF4-FFF2-40B4-BE49-F238E27FC236}">
                <a16:creationId xmlns:a16="http://schemas.microsoft.com/office/drawing/2014/main" id="{9A1EE16E-F02E-4504-8A88-19B6BF917262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745351"/>
              </p:ext>
            </p:extLst>
          </p:nvPr>
        </p:nvGraphicFramePr>
        <p:xfrm>
          <a:off x="3494994" y="3535743"/>
          <a:ext cx="4343069" cy="231027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grpSp>
        <p:nvGrpSpPr>
          <p:cNvPr id="23" name="Group 22">
            <a:extLst>
              <a:ext uri="{FF2B5EF4-FFF2-40B4-BE49-F238E27FC236}">
                <a16:creationId xmlns:a16="http://schemas.microsoft.com/office/drawing/2014/main" id="{3964A244-53CA-4405-89C9-CE1B3E1869A3}"/>
              </a:ext>
            </a:extLst>
          </p:cNvPr>
          <p:cNvGrpSpPr/>
          <p:nvPr/>
        </p:nvGrpSpPr>
        <p:grpSpPr>
          <a:xfrm>
            <a:off x="4520890" y="1398951"/>
            <a:ext cx="3465040" cy="1933909"/>
            <a:chOff x="11082537" y="-737221"/>
            <a:chExt cx="3465040" cy="1933909"/>
          </a:xfrm>
        </p:grpSpPr>
        <p:sp>
          <p:nvSpPr>
            <p:cNvPr id="5" name="TextBox 4">
              <a:extLst>
                <a:ext uri="{FF2B5EF4-FFF2-40B4-BE49-F238E27FC236}">
                  <a16:creationId xmlns:a16="http://schemas.microsoft.com/office/drawing/2014/main" id="{DA61607C-0E63-4B28-8C17-EF19EF25D97C}"/>
                </a:ext>
              </a:extLst>
            </p:cNvPr>
            <p:cNvSpPr txBox="1"/>
            <p:nvPr/>
          </p:nvSpPr>
          <p:spPr>
            <a:xfrm>
              <a:off x="11082537" y="-181543"/>
              <a:ext cx="3465040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r>
                <a:rPr kumimoji="0" lang="en-US" sz="1800" b="0" i="0" u="none" strike="noStrike" kern="1200" cap="none" spc="0" normalizeH="0" baseline="0" noProof="0" dirty="0">
                  <a:ln>
                    <a:noFill/>
                  </a:ln>
                  <a:effectLst/>
                  <a:uLnTx/>
                  <a:uFillTx/>
                  <a:latin typeface="Segoe UI"/>
                  <a:ea typeface="+mn-ea"/>
                  <a:cs typeface="+mn-cs"/>
                </a:rPr>
                <a:t>6.5 out of 10 people </a:t>
              </a:r>
              <a:br>
                <a:rPr kumimoji="0" lang="en-US" sz="1800" b="0" i="0" u="none" strike="noStrike" kern="1200" cap="none" spc="0" normalizeH="0" baseline="0" noProof="0" dirty="0">
                  <a:ln>
                    <a:noFill/>
                  </a:ln>
                  <a:effectLst/>
                  <a:uLnTx/>
                  <a:uFillTx/>
                  <a:latin typeface="Segoe UI"/>
                  <a:ea typeface="+mn-ea"/>
                  <a:cs typeface="+mn-cs"/>
                </a:rPr>
              </a:br>
              <a:r>
                <a:rPr kumimoji="0" lang="en-US" sz="1800" b="0" i="0" u="none" strike="noStrike" kern="1200" cap="none" spc="0" normalizeH="0" baseline="0" noProof="0" dirty="0">
                  <a:ln>
                    <a:noFill/>
                  </a:ln>
                  <a:effectLst/>
                  <a:uLnTx/>
                  <a:uFillTx/>
                  <a:latin typeface="Segoe UI"/>
                  <a:ea typeface="+mn-ea"/>
                  <a:cs typeface="+mn-cs"/>
                </a:rPr>
                <a:t>remember what they see…</a:t>
              </a:r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CF4AAF39-8C05-4BC5-88C4-E453A1D67203}"/>
                </a:ext>
              </a:extLst>
            </p:cNvPr>
            <p:cNvGrpSpPr/>
            <p:nvPr/>
          </p:nvGrpSpPr>
          <p:grpSpPr>
            <a:xfrm>
              <a:off x="11136071" y="539391"/>
              <a:ext cx="3411506" cy="657297"/>
              <a:chOff x="4945154" y="2949891"/>
              <a:chExt cx="3411506" cy="657297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2E77977D-69ED-4F20-8A8E-8B1DF5120764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7022336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gradFill>
                <a:gsLst>
                  <a:gs pos="50000">
                    <a:srgbClr val="6EAA2E"/>
                  </a:gs>
                  <a:gs pos="50000">
                    <a:srgbClr val="1FBCEF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FAE81D60-47C8-4610-B2CA-18E6229C288D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37548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gradFill>
                <a:gsLst>
                  <a:gs pos="0">
                    <a:schemeClr val="bg1"/>
                  </a:gs>
                  <a:gs pos="0">
                    <a:schemeClr val="bg2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4E3223A-47DE-42B2-A739-802366FD556D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291351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gradFill>
                <a:gsLst>
                  <a:gs pos="0">
                    <a:schemeClr val="bg1"/>
                  </a:gs>
                  <a:gs pos="0">
                    <a:schemeClr val="bg2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D75681F0-337D-41C2-B056-20773EE338F9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4945154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gradFill>
                <a:gsLst>
                  <a:gs pos="0">
                    <a:schemeClr val="bg1"/>
                  </a:gs>
                  <a:gs pos="0">
                    <a:schemeClr val="bg2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204F090-5263-46C9-9B59-2970237ED59B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6676139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gradFill>
                <a:gsLst>
                  <a:gs pos="0">
                    <a:schemeClr val="bg1"/>
                  </a:gs>
                  <a:gs pos="0">
                    <a:schemeClr val="bg2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73B545BC-AF0A-4CA0-940C-444481BF73BC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6329942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gradFill>
                <a:gsLst>
                  <a:gs pos="0">
                    <a:schemeClr val="bg1"/>
                  </a:gs>
                  <a:gs pos="0">
                    <a:schemeClr val="bg2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53E6F1E-638A-4845-BDDF-DA2AE54B5C92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983745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gradFill>
                <a:gsLst>
                  <a:gs pos="0">
                    <a:schemeClr val="bg1"/>
                  </a:gs>
                  <a:gs pos="0">
                    <a:schemeClr val="bg2"/>
                  </a:gs>
                </a:gsLst>
                <a:lin ang="5400000" scaled="1"/>
              </a:gra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86B500E0-ACB8-4709-B0C1-FFA4B82CB24F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8060926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20" name="Freeform: Shape 19">
                <a:extLst>
                  <a:ext uri="{FF2B5EF4-FFF2-40B4-BE49-F238E27FC236}">
                    <a16:creationId xmlns:a16="http://schemas.microsoft.com/office/drawing/2014/main" id="{F30AEE9D-6C1F-49DE-8F73-DCE97632891A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7714730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DC1BF6FA-A1EF-448D-A712-46391CFC5C95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7368533" y="2949891"/>
                <a:ext cx="295734" cy="657297"/>
              </a:xfrm>
              <a:custGeom>
                <a:avLst/>
                <a:gdLst>
                  <a:gd name="connsiteX0" fmla="*/ 330610 w 1279418"/>
                  <a:gd name="connsiteY0" fmla="*/ 630871 h 2843630"/>
                  <a:gd name="connsiteX1" fmla="*/ 950643 w 1279418"/>
                  <a:gd name="connsiteY1" fmla="*/ 630871 h 2843630"/>
                  <a:gd name="connsiteX2" fmla="*/ 1115094 w 1279418"/>
                  <a:gd name="connsiteY2" fmla="*/ 739877 h 2843630"/>
                  <a:gd name="connsiteX3" fmla="*/ 1118085 w 1279418"/>
                  <a:gd name="connsiteY3" fmla="*/ 754690 h 2843630"/>
                  <a:gd name="connsiteX4" fmla="*/ 1127860 w 1279418"/>
                  <a:gd name="connsiteY4" fmla="*/ 779369 h 2843630"/>
                  <a:gd name="connsiteX5" fmla="*/ 1277697 w 1279418"/>
                  <a:gd name="connsiteY5" fmla="*/ 1612696 h 2843630"/>
                  <a:gd name="connsiteX6" fmla="*/ 1190578 w 1279418"/>
                  <a:gd name="connsiteY6" fmla="*/ 1738012 h 2843630"/>
                  <a:gd name="connsiteX7" fmla="*/ 1065262 w 1279418"/>
                  <a:gd name="connsiteY7" fmla="*/ 1650893 h 2843630"/>
                  <a:gd name="connsiteX8" fmla="*/ 946038 w 1279418"/>
                  <a:gd name="connsiteY8" fmla="*/ 987825 h 2843630"/>
                  <a:gd name="connsiteX9" fmla="*/ 942594 w 1279418"/>
                  <a:gd name="connsiteY9" fmla="*/ 987825 h 2843630"/>
                  <a:gd name="connsiteX10" fmla="*/ 942594 w 1279418"/>
                  <a:gd name="connsiteY10" fmla="*/ 1501242 h 2843630"/>
                  <a:gd name="connsiteX11" fmla="*/ 942594 w 1279418"/>
                  <a:gd name="connsiteY11" fmla="*/ 1845442 h 2843630"/>
                  <a:gd name="connsiteX12" fmla="*/ 942594 w 1279418"/>
                  <a:gd name="connsiteY12" fmla="*/ 2722978 h 2843630"/>
                  <a:gd name="connsiteX13" fmla="*/ 821942 w 1279418"/>
                  <a:gd name="connsiteY13" fmla="*/ 2843630 h 2843630"/>
                  <a:gd name="connsiteX14" fmla="*/ 816225 w 1279418"/>
                  <a:gd name="connsiteY14" fmla="*/ 2843630 h 2843630"/>
                  <a:gd name="connsiteX15" fmla="*/ 695573 w 1279418"/>
                  <a:gd name="connsiteY15" fmla="*/ 2722978 h 2843630"/>
                  <a:gd name="connsiteX16" fmla="*/ 695573 w 1279418"/>
                  <a:gd name="connsiteY16" fmla="*/ 1845442 h 2843630"/>
                  <a:gd name="connsiteX17" fmla="*/ 584764 w 1279418"/>
                  <a:gd name="connsiteY17" fmla="*/ 1845442 h 2843630"/>
                  <a:gd name="connsiteX18" fmla="*/ 584764 w 1279418"/>
                  <a:gd name="connsiteY18" fmla="*/ 2722978 h 2843630"/>
                  <a:gd name="connsiteX19" fmla="*/ 464112 w 1279418"/>
                  <a:gd name="connsiteY19" fmla="*/ 2843630 h 2843630"/>
                  <a:gd name="connsiteX20" fmla="*/ 458395 w 1279418"/>
                  <a:gd name="connsiteY20" fmla="*/ 2843630 h 2843630"/>
                  <a:gd name="connsiteX21" fmla="*/ 337743 w 1279418"/>
                  <a:gd name="connsiteY21" fmla="*/ 2722978 h 2843630"/>
                  <a:gd name="connsiteX22" fmla="*/ 337743 w 1279418"/>
                  <a:gd name="connsiteY22" fmla="*/ 1845442 h 2843630"/>
                  <a:gd name="connsiteX23" fmla="*/ 337743 w 1279418"/>
                  <a:gd name="connsiteY23" fmla="*/ 1845442 h 2843630"/>
                  <a:gd name="connsiteX24" fmla="*/ 337743 w 1279418"/>
                  <a:gd name="connsiteY24" fmla="*/ 987825 h 2843630"/>
                  <a:gd name="connsiteX25" fmla="*/ 333380 w 1279418"/>
                  <a:gd name="connsiteY25" fmla="*/ 987825 h 2843630"/>
                  <a:gd name="connsiteX26" fmla="*/ 214156 w 1279418"/>
                  <a:gd name="connsiteY26" fmla="*/ 1650893 h 2843630"/>
                  <a:gd name="connsiteX27" fmla="*/ 88840 w 1279418"/>
                  <a:gd name="connsiteY27" fmla="*/ 1738012 h 2843630"/>
                  <a:gd name="connsiteX28" fmla="*/ 1721 w 1279418"/>
                  <a:gd name="connsiteY28" fmla="*/ 1612696 h 2843630"/>
                  <a:gd name="connsiteX29" fmla="*/ 151558 w 1279418"/>
                  <a:gd name="connsiteY29" fmla="*/ 779369 h 2843630"/>
                  <a:gd name="connsiteX30" fmla="*/ 165076 w 1279418"/>
                  <a:gd name="connsiteY30" fmla="*/ 745240 h 2843630"/>
                  <a:gd name="connsiteX31" fmla="*/ 166159 w 1279418"/>
                  <a:gd name="connsiteY31" fmla="*/ 739877 h 2843630"/>
                  <a:gd name="connsiteX32" fmla="*/ 330610 w 1279418"/>
                  <a:gd name="connsiteY32" fmla="*/ 630871 h 2843630"/>
                  <a:gd name="connsiteX33" fmla="*/ 631229 w 1279418"/>
                  <a:gd name="connsiteY33" fmla="*/ 0 h 2843630"/>
                  <a:gd name="connsiteX34" fmla="*/ 930644 w 1279418"/>
                  <a:gd name="connsiteY34" fmla="*/ 299414 h 2843630"/>
                  <a:gd name="connsiteX35" fmla="*/ 631229 w 1279418"/>
                  <a:gd name="connsiteY35" fmla="*/ 598828 h 2843630"/>
                  <a:gd name="connsiteX36" fmla="*/ 331814 w 1279418"/>
                  <a:gd name="connsiteY36" fmla="*/ 299414 h 2843630"/>
                  <a:gd name="connsiteX37" fmla="*/ 631229 w 1279418"/>
                  <a:gd name="connsiteY37" fmla="*/ 0 h 28436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</a:cxnLst>
                <a:rect l="l" t="t" r="r" b="b"/>
                <a:pathLst>
                  <a:path w="1279418" h="2843630">
                    <a:moveTo>
                      <a:pt x="330610" y="630871"/>
                    </a:moveTo>
                    <a:lnTo>
                      <a:pt x="950643" y="630871"/>
                    </a:lnTo>
                    <a:cubicBezTo>
                      <a:pt x="1024571" y="630871"/>
                      <a:pt x="1088000" y="675819"/>
                      <a:pt x="1115094" y="739877"/>
                    </a:cubicBezTo>
                    <a:lnTo>
                      <a:pt x="1118085" y="754690"/>
                    </a:lnTo>
                    <a:lnTo>
                      <a:pt x="1127860" y="779369"/>
                    </a:lnTo>
                    <a:lnTo>
                      <a:pt x="1277697" y="1612696"/>
                    </a:lnTo>
                    <a:cubicBezTo>
                      <a:pt x="1288245" y="1671358"/>
                      <a:pt x="1249241" y="1727464"/>
                      <a:pt x="1190578" y="1738012"/>
                    </a:cubicBezTo>
                    <a:cubicBezTo>
                      <a:pt x="1131916" y="1748560"/>
                      <a:pt x="1075810" y="1709555"/>
                      <a:pt x="1065262" y="1650893"/>
                    </a:cubicBezTo>
                    <a:lnTo>
                      <a:pt x="946038" y="987825"/>
                    </a:lnTo>
                    <a:lnTo>
                      <a:pt x="942594" y="987825"/>
                    </a:lnTo>
                    <a:lnTo>
                      <a:pt x="942594" y="1501242"/>
                    </a:lnTo>
                    <a:lnTo>
                      <a:pt x="942594" y="1845442"/>
                    </a:lnTo>
                    <a:lnTo>
                      <a:pt x="942594" y="2722978"/>
                    </a:lnTo>
                    <a:cubicBezTo>
                      <a:pt x="942594" y="2789612"/>
                      <a:pt x="888576" y="2843630"/>
                      <a:pt x="821942" y="2843630"/>
                    </a:cubicBezTo>
                    <a:lnTo>
                      <a:pt x="816225" y="2843630"/>
                    </a:lnTo>
                    <a:cubicBezTo>
                      <a:pt x="749591" y="2843630"/>
                      <a:pt x="695573" y="2789612"/>
                      <a:pt x="695573" y="2722978"/>
                    </a:cubicBezTo>
                    <a:lnTo>
                      <a:pt x="695573" y="1845442"/>
                    </a:lnTo>
                    <a:lnTo>
                      <a:pt x="584764" y="1845442"/>
                    </a:lnTo>
                    <a:lnTo>
                      <a:pt x="584764" y="2722978"/>
                    </a:lnTo>
                    <a:cubicBezTo>
                      <a:pt x="584764" y="2789612"/>
                      <a:pt x="530746" y="2843630"/>
                      <a:pt x="464112" y="2843630"/>
                    </a:cubicBezTo>
                    <a:lnTo>
                      <a:pt x="458395" y="2843630"/>
                    </a:lnTo>
                    <a:cubicBezTo>
                      <a:pt x="391761" y="2843630"/>
                      <a:pt x="337743" y="2789612"/>
                      <a:pt x="337743" y="2722978"/>
                    </a:cubicBezTo>
                    <a:lnTo>
                      <a:pt x="337743" y="1845442"/>
                    </a:lnTo>
                    <a:lnTo>
                      <a:pt x="337743" y="1845442"/>
                    </a:lnTo>
                    <a:lnTo>
                      <a:pt x="337743" y="987825"/>
                    </a:lnTo>
                    <a:lnTo>
                      <a:pt x="333380" y="987825"/>
                    </a:lnTo>
                    <a:lnTo>
                      <a:pt x="214156" y="1650893"/>
                    </a:lnTo>
                    <a:cubicBezTo>
                      <a:pt x="203608" y="1709555"/>
                      <a:pt x="147502" y="1748560"/>
                      <a:pt x="88840" y="1738012"/>
                    </a:cubicBezTo>
                    <a:cubicBezTo>
                      <a:pt x="30177" y="1727464"/>
                      <a:pt x="-8827" y="1671358"/>
                      <a:pt x="1721" y="1612696"/>
                    </a:cubicBezTo>
                    <a:lnTo>
                      <a:pt x="151558" y="779369"/>
                    </a:lnTo>
                    <a:lnTo>
                      <a:pt x="165076" y="745240"/>
                    </a:lnTo>
                    <a:lnTo>
                      <a:pt x="166159" y="739877"/>
                    </a:lnTo>
                    <a:cubicBezTo>
                      <a:pt x="193253" y="675819"/>
                      <a:pt x="256682" y="630871"/>
                      <a:pt x="330610" y="630871"/>
                    </a:cubicBezTo>
                    <a:close/>
                    <a:moveTo>
                      <a:pt x="631229" y="0"/>
                    </a:moveTo>
                    <a:cubicBezTo>
                      <a:pt x="796591" y="0"/>
                      <a:pt x="930644" y="134052"/>
                      <a:pt x="930644" y="299414"/>
                    </a:cubicBezTo>
                    <a:cubicBezTo>
                      <a:pt x="930644" y="464776"/>
                      <a:pt x="796591" y="598828"/>
                      <a:pt x="631229" y="598828"/>
                    </a:cubicBezTo>
                    <a:cubicBezTo>
                      <a:pt x="465867" y="598828"/>
                      <a:pt x="331814" y="464776"/>
                      <a:pt x="331814" y="299414"/>
                    </a:cubicBezTo>
                    <a:cubicBezTo>
                      <a:pt x="331814" y="134052"/>
                      <a:pt x="465867" y="0"/>
                      <a:pt x="631229" y="0"/>
                    </a:cubicBez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 w="3175">
                <a:noFill/>
                <a:round/>
                <a:headEnd/>
                <a:tailEnd/>
              </a:ln>
            </p:spPr>
            <p:txBody>
              <a:bodyPr vert="horz" wrap="square" lIns="93252" tIns="46627" rIns="93252" bIns="46627" numCol="1" anchor="t" anchorCtr="0" compatLnSpc="1">
                <a:prstTxWarp prst="textNoShape">
                  <a:avLst/>
                </a:prstTxWarp>
              </a:bodyPr>
              <a:lstStyle/>
              <a:p>
                <a:pPr marL="0" marR="0" lvl="0" indent="0" algn="l" defTabSz="932518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938" b="0" i="0" u="none" strike="noStrike" kern="120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Segoe UI"/>
                  <a:ea typeface="+mn-ea"/>
                  <a:cs typeface="+mn-cs"/>
                </a:endParaRPr>
              </a:p>
            </p:txBody>
          </p:sp>
        </p:grpSp>
        <p:sp>
          <p:nvSpPr>
            <p:cNvPr id="22" name="Freeform 118">
              <a:extLst>
                <a:ext uri="{FF2B5EF4-FFF2-40B4-BE49-F238E27FC236}">
                  <a16:creationId xmlns:a16="http://schemas.microsoft.com/office/drawing/2014/main" id="{A93FE26E-9FA1-4A61-9A4D-73E0DF6C43A7}"/>
                </a:ext>
              </a:extLst>
            </p:cNvPr>
            <p:cNvSpPr>
              <a:spLocks noChangeAspect="1" noEditPoints="1"/>
            </p:cNvSpPr>
            <p:nvPr/>
          </p:nvSpPr>
          <p:spPr bwMode="black">
            <a:xfrm>
              <a:off x="11134535" y="-737221"/>
              <a:ext cx="695465" cy="481075"/>
            </a:xfrm>
            <a:custGeom>
              <a:avLst/>
              <a:gdLst>
                <a:gd name="T0" fmla="*/ 40 w 80"/>
                <a:gd name="T1" fmla="*/ 0 h 56"/>
                <a:gd name="T2" fmla="*/ 0 w 80"/>
                <a:gd name="T3" fmla="*/ 28 h 56"/>
                <a:gd name="T4" fmla="*/ 40 w 80"/>
                <a:gd name="T5" fmla="*/ 56 h 56"/>
                <a:gd name="T6" fmla="*/ 80 w 80"/>
                <a:gd name="T7" fmla="*/ 28 h 56"/>
                <a:gd name="T8" fmla="*/ 40 w 80"/>
                <a:gd name="T9" fmla="*/ 0 h 56"/>
                <a:gd name="T10" fmla="*/ 40 w 80"/>
                <a:gd name="T11" fmla="*/ 48 h 56"/>
                <a:gd name="T12" fmla="*/ 20 w 80"/>
                <a:gd name="T13" fmla="*/ 28 h 56"/>
                <a:gd name="T14" fmla="*/ 40 w 80"/>
                <a:gd name="T15" fmla="*/ 8 h 56"/>
                <a:gd name="T16" fmla="*/ 60 w 80"/>
                <a:gd name="T17" fmla="*/ 28 h 56"/>
                <a:gd name="T18" fmla="*/ 40 w 80"/>
                <a:gd name="T19" fmla="*/ 48 h 56"/>
                <a:gd name="T20" fmla="*/ 52 w 80"/>
                <a:gd name="T21" fmla="*/ 28 h 56"/>
                <a:gd name="T22" fmla="*/ 40 w 80"/>
                <a:gd name="T23" fmla="*/ 40 h 56"/>
                <a:gd name="T24" fmla="*/ 28 w 80"/>
                <a:gd name="T25" fmla="*/ 28 h 56"/>
                <a:gd name="T26" fmla="*/ 40 w 80"/>
                <a:gd name="T27" fmla="*/ 16 h 56"/>
                <a:gd name="T28" fmla="*/ 52 w 80"/>
                <a:gd name="T29" fmla="*/ 28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80" h="56">
                  <a:moveTo>
                    <a:pt x="40" y="0"/>
                  </a:moveTo>
                  <a:cubicBezTo>
                    <a:pt x="15" y="0"/>
                    <a:pt x="0" y="28"/>
                    <a:pt x="0" y="28"/>
                  </a:cubicBezTo>
                  <a:cubicBezTo>
                    <a:pt x="0" y="28"/>
                    <a:pt x="15" y="56"/>
                    <a:pt x="40" y="56"/>
                  </a:cubicBezTo>
                  <a:cubicBezTo>
                    <a:pt x="65" y="56"/>
                    <a:pt x="80" y="28"/>
                    <a:pt x="80" y="28"/>
                  </a:cubicBezTo>
                  <a:cubicBezTo>
                    <a:pt x="80" y="28"/>
                    <a:pt x="65" y="0"/>
                    <a:pt x="40" y="0"/>
                  </a:cubicBezTo>
                  <a:close/>
                  <a:moveTo>
                    <a:pt x="40" y="48"/>
                  </a:moveTo>
                  <a:cubicBezTo>
                    <a:pt x="29" y="48"/>
                    <a:pt x="20" y="39"/>
                    <a:pt x="20" y="28"/>
                  </a:cubicBezTo>
                  <a:cubicBezTo>
                    <a:pt x="20" y="17"/>
                    <a:pt x="29" y="8"/>
                    <a:pt x="40" y="8"/>
                  </a:cubicBezTo>
                  <a:cubicBezTo>
                    <a:pt x="51" y="8"/>
                    <a:pt x="60" y="17"/>
                    <a:pt x="60" y="28"/>
                  </a:cubicBezTo>
                  <a:cubicBezTo>
                    <a:pt x="60" y="39"/>
                    <a:pt x="51" y="48"/>
                    <a:pt x="40" y="48"/>
                  </a:cubicBezTo>
                  <a:close/>
                  <a:moveTo>
                    <a:pt x="52" y="28"/>
                  </a:moveTo>
                  <a:cubicBezTo>
                    <a:pt x="52" y="35"/>
                    <a:pt x="46" y="40"/>
                    <a:pt x="40" y="40"/>
                  </a:cubicBezTo>
                  <a:cubicBezTo>
                    <a:pt x="33" y="40"/>
                    <a:pt x="28" y="35"/>
                    <a:pt x="28" y="28"/>
                  </a:cubicBezTo>
                  <a:cubicBezTo>
                    <a:pt x="28" y="22"/>
                    <a:pt x="33" y="16"/>
                    <a:pt x="40" y="16"/>
                  </a:cubicBezTo>
                  <a:cubicBezTo>
                    <a:pt x="46" y="16"/>
                    <a:pt x="52" y="22"/>
                    <a:pt x="52" y="28"/>
                  </a:cubicBezTo>
                </a:path>
              </a:pathLst>
            </a:custGeom>
            <a:solidFill>
              <a:schemeClr val="tx1"/>
            </a:solidFill>
            <a:ln>
              <a:noFill/>
            </a:ln>
            <a:extLst/>
          </p:spPr>
          <p:txBody>
            <a:bodyPr vert="horz" wrap="square" lIns="93278" tIns="46639" rIns="93278" bIns="46639" numCol="1" anchor="t" anchorCtr="0" compatLnSpc="1">
              <a:prstTxWarp prst="textNoShape">
                <a:avLst/>
              </a:prstTxWarp>
            </a:bodyPr>
            <a:lstStyle/>
            <a:p>
              <a:endParaRPr lang="en-US" dirty="0">
                <a:solidFill>
                  <a:srgbClr val="000000"/>
                </a:solidFill>
              </a:endParaRPr>
            </a:p>
          </p:txBody>
        </p:sp>
      </p:grpSp>
      <p:grpSp>
        <p:nvGrpSpPr>
          <p:cNvPr id="24" name="Percent Chart">
            <a:extLst>
              <a:ext uri="{FF2B5EF4-FFF2-40B4-BE49-F238E27FC236}">
                <a16:creationId xmlns:a16="http://schemas.microsoft.com/office/drawing/2014/main" id="{9780A2C7-0A66-4DA4-AD1C-F8A77646ECFB}"/>
              </a:ext>
            </a:extLst>
          </p:cNvPr>
          <p:cNvGrpSpPr/>
          <p:nvPr/>
        </p:nvGrpSpPr>
        <p:grpSpPr>
          <a:xfrm>
            <a:off x="10796478" y="3986933"/>
            <a:ext cx="1138132" cy="1138169"/>
            <a:chOff x="4547093" y="1223945"/>
            <a:chExt cx="1645920" cy="1645973"/>
          </a:xfrm>
        </p:grpSpPr>
        <p:sp>
          <p:nvSpPr>
            <p:cNvPr id="25" name="Outer Oval">
              <a:extLst>
                <a:ext uri="{FF2B5EF4-FFF2-40B4-BE49-F238E27FC236}">
                  <a16:creationId xmlns:a16="http://schemas.microsoft.com/office/drawing/2014/main" id="{8710F625-CF8B-477E-A77C-3916E40CD1E2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646290" y="1323168"/>
              <a:ext cx="1447527" cy="1447527"/>
            </a:xfrm>
            <a:prstGeom prst="ellipse">
              <a:avLst/>
            </a:prstGeom>
            <a:solidFill>
              <a:schemeClr val="accent5"/>
            </a:solidFill>
            <a:ln w="9525" cap="flat" cmpd="sng" algn="ctr">
              <a:noFill/>
              <a:prstDash val="solid"/>
            </a:ln>
            <a:effectLst/>
          </p:spPr>
          <p:txBody>
            <a:bodyPr wrap="none" lIns="0" tIns="0" rIns="0" bIns="0"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600" b="1" i="0" u="none" strike="noStrike" kern="0" cap="none" spc="0" normalizeH="0" baseline="0" noProof="0" dirty="0">
                <a:ln>
                  <a:noFill/>
                </a:ln>
                <a:solidFill>
                  <a:srgbClr val="76B141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graphicFrame>
          <p:nvGraphicFramePr>
            <p:cNvPr id="26" name="Excel Chart">
              <a:extLst>
                <a:ext uri="{FF2B5EF4-FFF2-40B4-BE49-F238E27FC236}">
                  <a16:creationId xmlns:a16="http://schemas.microsoft.com/office/drawing/2014/main" id="{6CD169BA-DBC3-4CA5-AA7E-68346B98D549}"/>
                </a:ext>
              </a:extLst>
            </p:cNvPr>
            <p:cNvGraphicFramePr>
              <a:graphicFrameLocks noChangeAspect="1"/>
            </p:cNvGraphicFramePr>
            <p:nvPr>
              <p:extLst>
                <p:ext uri="{D42A27DB-BD31-4B8C-83A1-F6EECF244321}">
                  <p14:modId xmlns:p14="http://schemas.microsoft.com/office/powerpoint/2010/main" val="3535196677"/>
                </p:ext>
              </p:extLst>
            </p:nvPr>
          </p:nvGraphicFramePr>
          <p:xfrm>
            <a:off x="4547093" y="1223945"/>
            <a:ext cx="1645920" cy="1645973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5"/>
            </a:graphicData>
          </a:graphic>
        </p:graphicFrame>
        <p:sp>
          <p:nvSpPr>
            <p:cNvPr id="27" name="dots">
              <a:extLst>
                <a:ext uri="{FF2B5EF4-FFF2-40B4-BE49-F238E27FC236}">
                  <a16:creationId xmlns:a16="http://schemas.microsoft.com/office/drawing/2014/main" id="{78007A57-6BCC-49F5-B8C6-2EF653E2C55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783558" y="1460436"/>
              <a:ext cx="1172990" cy="1172990"/>
            </a:xfrm>
            <a:prstGeom prst="ellipse">
              <a:avLst/>
            </a:prstGeom>
            <a:noFill/>
            <a:ln w="28575" cap="rnd" cmpd="sng" algn="ctr">
              <a:solidFill>
                <a:schemeClr val="tx1">
                  <a:alpha val="68000"/>
                </a:schemeClr>
              </a:solidFill>
              <a:prstDash val="sysDot"/>
            </a:ln>
            <a:effectLst/>
          </p:spPr>
          <p:txBody>
            <a:bodyPr rtlCol="0" anchor="ctr"/>
            <a:lstStyle/>
            <a:p>
              <a:pPr marL="0" marR="0" lvl="0" indent="0" algn="ctr" defTabSz="457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200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</p:grpSp>
      <p:graphicFrame>
        <p:nvGraphicFramePr>
          <p:cNvPr id="29" name="Chart 28">
            <a:extLst>
              <a:ext uri="{FF2B5EF4-FFF2-40B4-BE49-F238E27FC236}">
                <a16:creationId xmlns:a16="http://schemas.microsoft.com/office/drawing/2014/main" id="{63804109-C9E0-4E1E-8F26-B4B0157422EF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249203645"/>
              </p:ext>
            </p:extLst>
          </p:nvPr>
        </p:nvGraphicFramePr>
        <p:xfrm>
          <a:off x="8026685" y="2342327"/>
          <a:ext cx="3338859" cy="3289212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6"/>
          </a:graphicData>
        </a:graphic>
      </p:graphicFrame>
      <p:sp>
        <p:nvSpPr>
          <p:cNvPr id="28" name="Freeform 127">
            <a:extLst>
              <a:ext uri="{FF2B5EF4-FFF2-40B4-BE49-F238E27FC236}">
                <a16:creationId xmlns:a16="http://schemas.microsoft.com/office/drawing/2014/main" id="{D9D370F5-DAB2-4387-B86E-127EE7668D3B}"/>
              </a:ext>
            </a:extLst>
          </p:cNvPr>
          <p:cNvSpPr>
            <a:spLocks noChangeAspect="1"/>
          </p:cNvSpPr>
          <p:nvPr/>
        </p:nvSpPr>
        <p:spPr bwMode="black">
          <a:xfrm>
            <a:off x="7932997" y="3800770"/>
            <a:ext cx="2326273" cy="1830769"/>
          </a:xfrm>
          <a:custGeom>
            <a:avLst/>
            <a:gdLst>
              <a:gd name="connsiteX0" fmla="*/ 427036 w 1971675"/>
              <a:gd name="connsiteY0" fmla="*/ 1374775 h 1409700"/>
              <a:gd name="connsiteX1" fmla="*/ 1544636 w 1971675"/>
              <a:gd name="connsiteY1" fmla="*/ 1374775 h 1409700"/>
              <a:gd name="connsiteX2" fmla="*/ 1544636 w 1971675"/>
              <a:gd name="connsiteY2" fmla="*/ 1409700 h 1409700"/>
              <a:gd name="connsiteX3" fmla="*/ 427036 w 1971675"/>
              <a:gd name="connsiteY3" fmla="*/ 1409700 h 1409700"/>
              <a:gd name="connsiteX4" fmla="*/ 104775 w 1971675"/>
              <a:gd name="connsiteY4" fmla="*/ 104775 h 1409700"/>
              <a:gd name="connsiteX5" fmla="*/ 104775 w 1971675"/>
              <a:gd name="connsiteY5" fmla="*/ 1028700 h 1409700"/>
              <a:gd name="connsiteX6" fmla="*/ 761999 w 1971675"/>
              <a:gd name="connsiteY6" fmla="*/ 1028700 h 1409700"/>
              <a:gd name="connsiteX7" fmla="*/ 1198562 w 1971675"/>
              <a:gd name="connsiteY7" fmla="*/ 1028700 h 1409700"/>
              <a:gd name="connsiteX8" fmla="*/ 1879600 w 1971675"/>
              <a:gd name="connsiteY8" fmla="*/ 1028700 h 1409700"/>
              <a:gd name="connsiteX9" fmla="*/ 1879600 w 1971675"/>
              <a:gd name="connsiteY9" fmla="*/ 104775 h 1409700"/>
              <a:gd name="connsiteX10" fmla="*/ 985837 w 1971675"/>
              <a:gd name="connsiteY10" fmla="*/ 23812 h 1409700"/>
              <a:gd name="connsiteX11" fmla="*/ 957262 w 1971675"/>
              <a:gd name="connsiteY11" fmla="*/ 46831 h 1409700"/>
              <a:gd name="connsiteX12" fmla="*/ 985837 w 1971675"/>
              <a:gd name="connsiteY12" fmla="*/ 69850 h 1409700"/>
              <a:gd name="connsiteX13" fmla="*/ 1014412 w 1971675"/>
              <a:gd name="connsiteY13" fmla="*/ 46831 h 1409700"/>
              <a:gd name="connsiteX14" fmla="*/ 985837 w 1971675"/>
              <a:gd name="connsiteY14" fmla="*/ 23812 h 1409700"/>
              <a:gd name="connsiteX15" fmla="*/ 103772 w 1971675"/>
              <a:gd name="connsiteY15" fmla="*/ 0 h 1409700"/>
              <a:gd name="connsiteX16" fmla="*/ 1856372 w 1971675"/>
              <a:gd name="connsiteY16" fmla="*/ 0 h 1409700"/>
              <a:gd name="connsiteX17" fmla="*/ 1971675 w 1971675"/>
              <a:gd name="connsiteY17" fmla="*/ 103909 h 1409700"/>
              <a:gd name="connsiteX18" fmla="*/ 1971675 w 1971675"/>
              <a:gd name="connsiteY18" fmla="*/ 1027546 h 1409700"/>
              <a:gd name="connsiteX19" fmla="*/ 1856372 w 1971675"/>
              <a:gd name="connsiteY19" fmla="*/ 1143000 h 1409700"/>
              <a:gd name="connsiteX20" fmla="*/ 1277877 w 1971675"/>
              <a:gd name="connsiteY20" fmla="*/ 1143000 h 1409700"/>
              <a:gd name="connsiteX21" fmla="*/ 1198562 w 1971675"/>
              <a:gd name="connsiteY21" fmla="*/ 1143000 h 1409700"/>
              <a:gd name="connsiteX22" fmla="*/ 1198562 w 1971675"/>
              <a:gd name="connsiteY22" fmla="*/ 1212850 h 1409700"/>
              <a:gd name="connsiteX23" fmla="*/ 1198562 w 1971675"/>
              <a:gd name="connsiteY23" fmla="*/ 1258887 h 1409700"/>
              <a:gd name="connsiteX24" fmla="*/ 1452561 w 1971675"/>
              <a:gd name="connsiteY24" fmla="*/ 1258887 h 1409700"/>
              <a:gd name="connsiteX25" fmla="*/ 1544636 w 1971675"/>
              <a:gd name="connsiteY25" fmla="*/ 1374774 h 1409700"/>
              <a:gd name="connsiteX26" fmla="*/ 427036 w 1971675"/>
              <a:gd name="connsiteY26" fmla="*/ 1374774 h 1409700"/>
              <a:gd name="connsiteX27" fmla="*/ 519111 w 1971675"/>
              <a:gd name="connsiteY27" fmla="*/ 1258887 h 1409700"/>
              <a:gd name="connsiteX28" fmla="*/ 761999 w 1971675"/>
              <a:gd name="connsiteY28" fmla="*/ 1258887 h 1409700"/>
              <a:gd name="connsiteX29" fmla="*/ 761999 w 1971675"/>
              <a:gd name="connsiteY29" fmla="*/ 1212850 h 1409700"/>
              <a:gd name="connsiteX30" fmla="*/ 761999 w 1971675"/>
              <a:gd name="connsiteY30" fmla="*/ 1143000 h 1409700"/>
              <a:gd name="connsiteX31" fmla="*/ 673281 w 1971675"/>
              <a:gd name="connsiteY31" fmla="*/ 1143000 h 1409700"/>
              <a:gd name="connsiteX32" fmla="*/ 103772 w 1971675"/>
              <a:gd name="connsiteY32" fmla="*/ 1143000 h 1409700"/>
              <a:gd name="connsiteX33" fmla="*/ 0 w 1971675"/>
              <a:gd name="connsiteY33" fmla="*/ 1027546 h 1409700"/>
              <a:gd name="connsiteX34" fmla="*/ 0 w 1971675"/>
              <a:gd name="connsiteY34" fmla="*/ 103909 h 1409700"/>
              <a:gd name="connsiteX35" fmla="*/ 103772 w 1971675"/>
              <a:gd name="connsiteY35" fmla="*/ 0 h 1409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1971675" h="1409700">
                <a:moveTo>
                  <a:pt x="427036" y="1374775"/>
                </a:moveTo>
                <a:lnTo>
                  <a:pt x="1544636" y="1374775"/>
                </a:lnTo>
                <a:lnTo>
                  <a:pt x="1544636" y="1409700"/>
                </a:lnTo>
                <a:lnTo>
                  <a:pt x="427036" y="1409700"/>
                </a:lnTo>
                <a:close/>
                <a:moveTo>
                  <a:pt x="104775" y="104775"/>
                </a:moveTo>
                <a:lnTo>
                  <a:pt x="104775" y="1028700"/>
                </a:lnTo>
                <a:lnTo>
                  <a:pt x="761999" y="1028700"/>
                </a:lnTo>
                <a:lnTo>
                  <a:pt x="1198562" y="1028700"/>
                </a:lnTo>
                <a:lnTo>
                  <a:pt x="1879600" y="1028700"/>
                </a:lnTo>
                <a:lnTo>
                  <a:pt x="1879600" y="104775"/>
                </a:lnTo>
                <a:close/>
                <a:moveTo>
                  <a:pt x="985837" y="23812"/>
                </a:moveTo>
                <a:cubicBezTo>
                  <a:pt x="970055" y="23812"/>
                  <a:pt x="957262" y="34118"/>
                  <a:pt x="957262" y="46831"/>
                </a:cubicBezTo>
                <a:cubicBezTo>
                  <a:pt x="957262" y="59544"/>
                  <a:pt x="970055" y="69850"/>
                  <a:pt x="985837" y="69850"/>
                </a:cubicBezTo>
                <a:cubicBezTo>
                  <a:pt x="1001619" y="69850"/>
                  <a:pt x="1014412" y="59544"/>
                  <a:pt x="1014412" y="46831"/>
                </a:cubicBezTo>
                <a:cubicBezTo>
                  <a:pt x="1014412" y="34118"/>
                  <a:pt x="1001619" y="23812"/>
                  <a:pt x="985837" y="23812"/>
                </a:cubicBezTo>
                <a:close/>
                <a:moveTo>
                  <a:pt x="103772" y="0"/>
                </a:moveTo>
                <a:cubicBezTo>
                  <a:pt x="1856372" y="0"/>
                  <a:pt x="1856372" y="0"/>
                  <a:pt x="1856372" y="0"/>
                </a:cubicBezTo>
                <a:cubicBezTo>
                  <a:pt x="1925554" y="0"/>
                  <a:pt x="1971675" y="46182"/>
                  <a:pt x="1971675" y="103909"/>
                </a:cubicBezTo>
                <a:lnTo>
                  <a:pt x="1971675" y="1027546"/>
                </a:lnTo>
                <a:cubicBezTo>
                  <a:pt x="1971675" y="1085273"/>
                  <a:pt x="1925554" y="1143000"/>
                  <a:pt x="1856372" y="1143000"/>
                </a:cubicBezTo>
                <a:cubicBezTo>
                  <a:pt x="1637297" y="1143000"/>
                  <a:pt x="1445606" y="1143000"/>
                  <a:pt x="1277877" y="1143000"/>
                </a:cubicBezTo>
                <a:lnTo>
                  <a:pt x="1198562" y="1143000"/>
                </a:lnTo>
                <a:lnTo>
                  <a:pt x="1198562" y="1212850"/>
                </a:lnTo>
                <a:lnTo>
                  <a:pt x="1198562" y="1258887"/>
                </a:lnTo>
                <a:lnTo>
                  <a:pt x="1452561" y="1258887"/>
                </a:lnTo>
                <a:lnTo>
                  <a:pt x="1544636" y="1374774"/>
                </a:lnTo>
                <a:lnTo>
                  <a:pt x="427036" y="1374774"/>
                </a:lnTo>
                <a:lnTo>
                  <a:pt x="519111" y="1258887"/>
                </a:lnTo>
                <a:lnTo>
                  <a:pt x="761999" y="1258887"/>
                </a:lnTo>
                <a:lnTo>
                  <a:pt x="761999" y="1212850"/>
                </a:lnTo>
                <a:lnTo>
                  <a:pt x="761999" y="1143000"/>
                </a:lnTo>
                <a:lnTo>
                  <a:pt x="673281" y="1143000"/>
                </a:lnTo>
                <a:cubicBezTo>
                  <a:pt x="103772" y="1143000"/>
                  <a:pt x="103772" y="1143000"/>
                  <a:pt x="103772" y="1143000"/>
                </a:cubicBezTo>
                <a:cubicBezTo>
                  <a:pt x="46121" y="1143000"/>
                  <a:pt x="0" y="1085273"/>
                  <a:pt x="0" y="1027546"/>
                </a:cubicBezTo>
                <a:cubicBezTo>
                  <a:pt x="0" y="103909"/>
                  <a:pt x="0" y="103909"/>
                  <a:pt x="0" y="103909"/>
                </a:cubicBezTo>
                <a:cubicBezTo>
                  <a:pt x="0" y="46182"/>
                  <a:pt x="46121" y="0"/>
                  <a:pt x="103772" y="0"/>
                </a:cubicBezTo>
                <a:close/>
              </a:path>
            </a:pathLst>
          </a:custGeom>
          <a:solidFill>
            <a:srgbClr val="D9D9D9"/>
          </a:solidFill>
          <a:ln>
            <a:noFill/>
            <a:headEnd type="none" w="med" len="med"/>
            <a:tailEnd type="none" w="med" len="med"/>
          </a:ln>
          <a:effectLst/>
          <a:extLst/>
        </p:spPr>
        <p:style>
          <a:lnRef idx="1">
            <a:schemeClr val="accent2"/>
          </a:lnRef>
          <a:fillRef idx="3">
            <a:schemeClr val="accent2"/>
          </a:fillRef>
          <a:effectRef idx="2">
            <a:schemeClr val="accent2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2880" tIns="146304" rIns="182880" bIns="146304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algn="ctr" defTabSz="932472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endParaRPr lang="en-US" sz="2400" dirty="0">
              <a:gradFill>
                <a:gsLst>
                  <a:gs pos="0">
                    <a:srgbClr val="FFFFFF"/>
                  </a:gs>
                  <a:gs pos="100000">
                    <a:srgbClr val="FFFFFF"/>
                  </a:gs>
                </a:gsLst>
                <a:lin ang="5400000" scaled="0"/>
              </a:gradFill>
              <a:ea typeface="Segoe UI" pitchFamily="34" charset="0"/>
              <a:cs typeface="Segoe UI" pitchFamily="34" charset="0"/>
            </a:endParaRPr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6BD59475-CD66-4751-83EF-FEC02A44E31A}"/>
              </a:ext>
            </a:extLst>
          </p:cNvPr>
          <p:cNvSpPr txBox="1"/>
          <p:nvPr/>
        </p:nvSpPr>
        <p:spPr>
          <a:xfrm>
            <a:off x="209214" y="2190161"/>
            <a:ext cx="3555247" cy="19759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85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4800" b="1" i="0" u="none" strike="noStrike" kern="1200" cap="none" spc="-2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Segoe UI"/>
                <a:ea typeface="+mn-ea"/>
                <a:cs typeface="+mn-cs"/>
              </a:rPr>
              <a:t>SMART GRAPHICS SAMPLER</a:t>
            </a:r>
          </a:p>
        </p:txBody>
      </p:sp>
      <p:sp>
        <p:nvSpPr>
          <p:cNvPr id="32" name="TextBox 31">
            <a:hlinkClick r:id="rId7"/>
            <a:extLst>
              <a:ext uri="{FF2B5EF4-FFF2-40B4-BE49-F238E27FC236}">
                <a16:creationId xmlns:a16="http://schemas.microsoft.com/office/drawing/2014/main" id="{99A55A7B-4454-4118-9F77-E5D037F50583}"/>
              </a:ext>
            </a:extLst>
          </p:cNvPr>
          <p:cNvSpPr txBox="1"/>
          <p:nvPr/>
        </p:nvSpPr>
        <p:spPr>
          <a:xfrm>
            <a:off x="329642" y="4267687"/>
            <a:ext cx="2664879" cy="329343"/>
          </a:xfrm>
          <a:prstGeom prst="roundRect">
            <a:avLst>
              <a:gd name="adj" fmla="val 50000"/>
            </a:avLst>
          </a:prstGeom>
          <a:solidFill>
            <a:srgbClr val="00B0F0"/>
          </a:solidFill>
          <a:ln w="19050">
            <a:solidFill>
              <a:schemeClr val="tx1"/>
            </a:solidFill>
          </a:ln>
        </p:spPr>
        <p:txBody>
          <a:bodyPr wrap="square" lIns="0" rIns="0" rtlCol="0" anchor="ctr" anchorCtr="0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0" cap="none" spc="0" normalizeH="0" baseline="0" noProof="0" dirty="0">
                <a:ln>
                  <a:noFill/>
                </a:ln>
                <a:effectLst/>
                <a:uLnTx/>
                <a:uFillTx/>
              </a:rPr>
              <a:t>Neal Creative  | click &amp; </a:t>
            </a:r>
            <a:r>
              <a:rPr kumimoji="0" lang="en-US" sz="1200" b="1" i="0" u="none" strike="noStrike" kern="0" cap="none" spc="0" normalizeH="0" baseline="0" noProof="0" dirty="0">
                <a:ln>
                  <a:noFill/>
                </a:ln>
                <a:effectLst/>
                <a:uLnTx/>
                <a:uFillTx/>
              </a:rPr>
              <a:t>Learn more</a:t>
            </a: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CA480A17-B33A-4E1E-B9C3-7E3069563167}"/>
              </a:ext>
            </a:extLst>
          </p:cNvPr>
          <p:cNvSpPr/>
          <p:nvPr/>
        </p:nvSpPr>
        <p:spPr>
          <a:xfrm>
            <a:off x="0" y="0"/>
            <a:ext cx="12192000" cy="1240325"/>
          </a:xfrm>
          <a:prstGeom prst="rect">
            <a:avLst/>
          </a:prstGeom>
          <a:solidFill>
            <a:srgbClr val="0045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567265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2.xml><?xml version="1.0" encoding="utf-8"?>
<a:theme xmlns:a="http://schemas.openxmlformats.org/drawingml/2006/main" name="1_Smart Graphics Sampler Neal Creative">
  <a:themeElements>
    <a:clrScheme name="Neal Analytics 2">
      <a:dk1>
        <a:srgbClr val="000000"/>
      </a:dk1>
      <a:lt1>
        <a:srgbClr val="FFFFFF"/>
      </a:lt1>
      <a:dk2>
        <a:srgbClr val="0074AF"/>
      </a:dk2>
      <a:lt2>
        <a:srgbClr val="00B0F0"/>
      </a:lt2>
      <a:accent1>
        <a:srgbClr val="75D1FF"/>
      </a:accent1>
      <a:accent2>
        <a:srgbClr val="004568"/>
      </a:accent2>
      <a:accent3>
        <a:srgbClr val="92D050"/>
      </a:accent3>
      <a:accent4>
        <a:srgbClr val="FFC000"/>
      </a:accent4>
      <a:accent5>
        <a:srgbClr val="004568"/>
      </a:accent5>
      <a:accent6>
        <a:srgbClr val="0074AF"/>
      </a:accent6>
      <a:hlink>
        <a:srgbClr val="43C0FF"/>
      </a:hlink>
      <a:folHlink>
        <a:srgbClr val="75D1FF"/>
      </a:folHlink>
    </a:clrScheme>
    <a:fontScheme name="MICROSOFT">
      <a:majorFont>
        <a:latin typeface="Segoe UI Light"/>
        <a:ea typeface=""/>
        <a:cs typeface=""/>
      </a:majorFont>
      <a:minorFont>
        <a:latin typeface="Segoe U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Presentation1" id="{8F0ED03E-47FC-4860-B2C9-DA5C377EAA2D}" vid="{600A14AD-66E6-4CC8-A6FA-E99B17BED4CA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888</ap:Words>
  <ap:PresentationFormat>Widescreen</ap:PresentationFormat>
  <ap:Paragraphs>159</ap:Paragraphs>
  <ap:Slides>9</ap:Slides>
  <ap:Notes>6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7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9</vt:i4>
      </vt:variant>
    </vt:vector>
  </ap:HeadingPairs>
  <ap:TitlesOfParts>
    <vt:vector baseType="lpstr" size="17">
      <vt:lpstr>Arial</vt:lpstr>
      <vt:lpstr>Calibri</vt:lpstr>
      <vt:lpstr>Georgia</vt:lpstr>
      <vt:lpstr>Montserrat</vt:lpstr>
      <vt:lpstr>Segoe UI</vt:lpstr>
      <vt:lpstr>Segoe UI Light</vt:lpstr>
      <vt:lpstr>Segoe UI Semibold</vt:lpstr>
      <vt:lpstr>1_Smart Graphics Sampler Neal Creative</vt:lpstr>
      <vt:lpstr>PowerPoint Presentation</vt:lpstr>
      <vt:lpstr>PERCENT WITH PIE CHARTS</vt:lpstr>
      <vt:lpstr>Advanced: PIE IN PIECES │ what’s in the pie chart</vt:lpstr>
      <vt:lpstr>PERCENT WITH GRAPHICS</vt:lpstr>
      <vt:lpstr>STACKED BAR CHART</vt:lpstr>
      <vt:lpstr>ANIMATED LINE CHART</vt:lpstr>
      <vt:lpstr>ANIMATED LINE CHART</vt:lpstr>
      <vt:lpstr>QUICK START │ VISUAL MARKER GUIDE OF CHART ELEMENTS</vt:lpstr>
      <vt:lpstr>PowerPoint Presentation</vt:lpstr>
    </vt:vector>
  </ap:TitlesOfParts>
  <ap:Company/>
  <ap:LinksUpToDate>false</ap:LinksUpToDate>
  <ap:SharedDoc>false</ap:SharedDoc>
  <ap:HyperlinkBase/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subject/>
  <dc:creator/>
  <cp:keywords/>
  <dc:description/>
  <cp:lastModifiedBy> </cp:lastModifiedBy>
  <dcterms:created xsi:type="dcterms:W3CDTF">2017-05-04T18:13:23Z</dcterms:created>
  <dcterms:modified xsi:type="dcterms:W3CDTF">2017-05-04T18:14:08Z</dcterms:modified>
  <cp:category/>
</cp:coreProperties>
</file>