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Raleway"/>
      <p:regular r:id="rId31"/>
      <p:bold r:id="rId32"/>
      <p:italic r:id="rId33"/>
      <p:boldItalic r:id="rId34"/>
    </p:embeddedFont>
    <p:embeddedFont>
      <p:font typeface="Copse"/>
      <p:regular r:id="rId35"/>
    </p:embeddedFont>
    <p:embeddedFont>
      <p:font typeface="Sigmar One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406007C-C7FC-4E8F-9EEF-B1DC1F774339}">
  <a:tblStyle styleId="{9406007C-C7FC-4E8F-9EEF-B1DC1F7743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italic.fntdata"/><Relationship Id="rId10" Type="http://schemas.openxmlformats.org/officeDocument/2006/relationships/slide" Target="slides/slide5.xml"/><Relationship Id="rId32" Type="http://schemas.openxmlformats.org/officeDocument/2006/relationships/font" Target="fonts/Raleway-bold.fntdata"/><Relationship Id="rId13" Type="http://schemas.openxmlformats.org/officeDocument/2006/relationships/slide" Target="slides/slide8.xml"/><Relationship Id="rId35" Type="http://schemas.openxmlformats.org/officeDocument/2006/relationships/font" Target="fonts/Copse-regular.fntdata"/><Relationship Id="rId12" Type="http://schemas.openxmlformats.org/officeDocument/2006/relationships/slide" Target="slides/slide7.xml"/><Relationship Id="rId34" Type="http://schemas.openxmlformats.org/officeDocument/2006/relationships/font" Target="fonts/Raleway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SigmarOne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4668e61d90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4668e61d90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a64e6c29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a64e6c2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5143500"/>
          </a:xfrm>
          <a:prstGeom prst="flowChartPreparation">
            <a:avLst/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cxnSp>
        <p:nvCxnSpPr>
          <p:cNvPr id="13" name="Google Shape;13;p2"/>
          <p:cNvCxnSpPr/>
          <p:nvPr/>
        </p:nvCxnSpPr>
        <p:spPr>
          <a:xfrm>
            <a:off x="7725" y="2571750"/>
            <a:ext cx="9136200" cy="0"/>
          </a:xfrm>
          <a:prstGeom prst="straightConnector1">
            <a:avLst/>
          </a:prstGeom>
          <a:noFill/>
          <a:ln cap="flat" cmpd="sng" w="1143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" name="Google Shape;14;p2"/>
          <p:cNvCxnSpPr/>
          <p:nvPr/>
        </p:nvCxnSpPr>
        <p:spPr>
          <a:xfrm>
            <a:off x="776550" y="0"/>
            <a:ext cx="0" cy="5166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" name="Google Shape;15;p2"/>
          <p:cNvCxnSpPr/>
          <p:nvPr/>
        </p:nvCxnSpPr>
        <p:spPr>
          <a:xfrm>
            <a:off x="8371925" y="0"/>
            <a:ext cx="0" cy="5166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cia">
  <p:cSld name="TITLE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50" y="2885100"/>
            <a:ext cx="2335800" cy="2258400"/>
          </a:xfrm>
          <a:prstGeom prst="rtTriangle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 rot="-5400000">
            <a:off x="6846900" y="2846400"/>
            <a:ext cx="2258400" cy="2335800"/>
          </a:xfrm>
          <a:prstGeom prst="rtTriangle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 rot="10800000">
            <a:off x="6808200" y="100"/>
            <a:ext cx="2335800" cy="2258400"/>
          </a:xfrm>
          <a:prstGeom prst="rtTriangle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 rot="5400000">
            <a:off x="38750" y="-38600"/>
            <a:ext cx="2258400" cy="2335800"/>
          </a:xfrm>
          <a:prstGeom prst="rtTriangle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0" y="0"/>
            <a:ext cx="9144000" cy="6960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0" y="4447500"/>
            <a:ext cx="9144000" cy="6960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 rot="-5400000">
            <a:off x="-2126950" y="2223750"/>
            <a:ext cx="4950000" cy="6960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/>
          <p:nvPr/>
        </p:nvSpPr>
        <p:spPr>
          <a:xfrm rot="-5400000">
            <a:off x="6321000" y="2320500"/>
            <a:ext cx="4950000" cy="6960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rgbClr val="000000"/>
                </a:solidFill>
              </a:defRPr>
            </a:lvl1pPr>
            <a:lvl2pPr lvl="1" rtl="0" algn="ctr">
              <a:buNone/>
              <a:defRPr>
                <a:solidFill>
                  <a:srgbClr val="000000"/>
                </a:solidFill>
              </a:defRPr>
            </a:lvl2pPr>
            <a:lvl3pPr lvl="2" rtl="0" algn="ctr">
              <a:buNone/>
              <a:defRPr>
                <a:solidFill>
                  <a:srgbClr val="000000"/>
                </a:solidFill>
              </a:defRPr>
            </a:lvl3pPr>
            <a:lvl4pPr lvl="3" rtl="0" algn="ctr">
              <a:buNone/>
              <a:defRPr>
                <a:solidFill>
                  <a:srgbClr val="000000"/>
                </a:solidFill>
              </a:defRPr>
            </a:lvl4pPr>
            <a:lvl5pPr lvl="4" rtl="0" algn="ctr">
              <a:buNone/>
              <a:defRPr>
                <a:solidFill>
                  <a:srgbClr val="000000"/>
                </a:solidFill>
              </a:defRPr>
            </a:lvl5pPr>
            <a:lvl6pPr lvl="5" rtl="0" algn="ctr">
              <a:buNone/>
              <a:defRPr>
                <a:solidFill>
                  <a:srgbClr val="000000"/>
                </a:solidFill>
              </a:defRPr>
            </a:lvl6pPr>
            <a:lvl7pPr lvl="6" rtl="0" algn="ctr">
              <a:buNone/>
              <a:defRPr>
                <a:solidFill>
                  <a:srgbClr val="000000"/>
                </a:solidFill>
              </a:defRPr>
            </a:lvl7pPr>
            <a:lvl8pPr lvl="7" rtl="0" algn="ctr">
              <a:buNone/>
              <a:defRPr>
                <a:solidFill>
                  <a:srgbClr val="000000"/>
                </a:solidFill>
              </a:defRPr>
            </a:lvl8pPr>
            <a:lvl9pPr lvl="8" rtl="0" algn="ctr"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5" name="Google Shape;65;p14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9" name="Google Shape;69;p15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CE5CD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3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3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Relationship Id="rId4" Type="http://schemas.openxmlformats.org/officeDocument/2006/relationships/image" Target="../media/image2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jpg"/><Relationship Id="rId4" Type="http://schemas.openxmlformats.org/officeDocument/2006/relationships/image" Target="../media/image3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jp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image" Target="../media/image7.png"/><Relationship Id="rId13" Type="http://schemas.openxmlformats.org/officeDocument/2006/relationships/image" Target="../media/image16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7" Type="http://schemas.openxmlformats.org/officeDocument/2006/relationships/image" Target="../media/image20.png"/><Relationship Id="rId8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14.png"/><Relationship Id="rId5" Type="http://schemas.openxmlformats.org/officeDocument/2006/relationships/image" Target="../media/image18.png"/><Relationship Id="rId6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ligious reflection" id="74" name="Google Shape;74;p16"/>
          <p:cNvPicPr preferRelativeResize="0"/>
          <p:nvPr/>
        </p:nvPicPr>
        <p:blipFill rotWithShape="1">
          <a:blip r:embed="rId3">
            <a:alphaModFix/>
          </a:blip>
          <a:srcRect b="21928" l="2006" r="2006" t="29846"/>
          <a:stretch/>
        </p:blipFill>
        <p:spPr>
          <a:xfrm>
            <a:off x="788700" y="0"/>
            <a:ext cx="7566600" cy="2547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>
            <p:ph idx="1" type="subTitle"/>
          </p:nvPr>
        </p:nvSpPr>
        <p:spPr>
          <a:xfrm>
            <a:off x="788700" y="2596500"/>
            <a:ext cx="7566600" cy="254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  <a:latin typeface="Sigmar One"/>
                <a:ea typeface="Sigmar One"/>
                <a:cs typeface="Sigmar One"/>
                <a:sym typeface="Sigmar One"/>
              </a:rPr>
              <a:t>PRESENTATION TITLE</a:t>
            </a:r>
            <a:endParaRPr sz="4800">
              <a:solidFill>
                <a:srgbClr val="00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grpSp>
        <p:nvGrpSpPr>
          <p:cNvPr id="171" name="Google Shape;171;p25"/>
          <p:cNvGrpSpPr/>
          <p:nvPr/>
        </p:nvGrpSpPr>
        <p:grpSpPr>
          <a:xfrm>
            <a:off x="3782947" y="327594"/>
            <a:ext cx="1440893" cy="1337256"/>
            <a:chOff x="838075" y="-200259"/>
            <a:chExt cx="1857300" cy="1857300"/>
          </a:xfrm>
        </p:grpSpPr>
        <p:sp>
          <p:nvSpPr>
            <p:cNvPr id="172" name="Google Shape;172;p25"/>
            <p:cNvSpPr/>
            <p:nvPr/>
          </p:nvSpPr>
          <p:spPr>
            <a:xfrm>
              <a:off x="838075" y="-200259"/>
              <a:ext cx="1857300" cy="18573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  <p:sp>
          <p:nvSpPr>
            <p:cNvPr id="173" name="Google Shape;173;p25"/>
            <p:cNvSpPr txBox="1"/>
            <p:nvPr/>
          </p:nvSpPr>
          <p:spPr>
            <a:xfrm>
              <a:off x="1015187" y="230652"/>
              <a:ext cx="1500900" cy="9957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latin typeface="Copse"/>
                  <a:ea typeface="Copse"/>
                  <a:cs typeface="Copse"/>
                  <a:sym typeface="Copse"/>
                </a:rPr>
                <a:t>LOREM IPSUM</a:t>
              </a:r>
              <a:endParaRPr b="1" sz="1000">
                <a:latin typeface="Copse"/>
                <a:ea typeface="Copse"/>
                <a:cs typeface="Copse"/>
                <a:sym typeface="Copse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Copse"/>
                  <a:ea typeface="Copse"/>
                  <a:cs typeface="Copse"/>
                  <a:sym typeface="Copse"/>
                </a:rPr>
                <a:t>Eodem modo typi, qui nunc nobis videntur parum clari.</a:t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</p:grpSp>
      <p:cxnSp>
        <p:nvCxnSpPr>
          <p:cNvPr id="174" name="Google Shape;174;p25"/>
          <p:cNvCxnSpPr>
            <a:stCxn id="175" idx="3"/>
            <a:endCxn id="172" idx="2"/>
          </p:cNvCxnSpPr>
          <p:nvPr/>
        </p:nvCxnSpPr>
        <p:spPr>
          <a:xfrm flipH="1" rot="10800000">
            <a:off x="2007548" y="996227"/>
            <a:ext cx="1775400" cy="358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6" name="Google Shape;176;p25"/>
          <p:cNvCxnSpPr>
            <a:stCxn id="172" idx="6"/>
            <a:endCxn id="177" idx="1"/>
          </p:cNvCxnSpPr>
          <p:nvPr/>
        </p:nvCxnSpPr>
        <p:spPr>
          <a:xfrm>
            <a:off x="5223840" y="996222"/>
            <a:ext cx="1913100" cy="358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78" name="Google Shape;178;p25"/>
          <p:cNvCxnSpPr>
            <a:stCxn id="179" idx="3"/>
            <a:endCxn id="180" idx="2"/>
          </p:cNvCxnSpPr>
          <p:nvPr/>
        </p:nvCxnSpPr>
        <p:spPr>
          <a:xfrm>
            <a:off x="2007548" y="3772002"/>
            <a:ext cx="1845000" cy="4677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81" name="Google Shape;181;p25"/>
          <p:cNvCxnSpPr>
            <a:stCxn id="180" idx="6"/>
            <a:endCxn id="182" idx="1"/>
          </p:cNvCxnSpPr>
          <p:nvPr/>
        </p:nvCxnSpPr>
        <p:spPr>
          <a:xfrm flipH="1" rot="10800000">
            <a:off x="5293590" y="3818747"/>
            <a:ext cx="1843500" cy="420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83" name="Google Shape;183;p25"/>
          <p:cNvCxnSpPr>
            <a:stCxn id="184" idx="4"/>
            <a:endCxn id="185" idx="0"/>
          </p:cNvCxnSpPr>
          <p:nvPr/>
        </p:nvCxnSpPr>
        <p:spPr>
          <a:xfrm>
            <a:off x="1426193" y="2022975"/>
            <a:ext cx="0" cy="10803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86" name="Google Shape;186;p25"/>
          <p:cNvCxnSpPr>
            <a:stCxn id="187" idx="4"/>
            <a:endCxn id="188" idx="0"/>
          </p:cNvCxnSpPr>
          <p:nvPr/>
        </p:nvCxnSpPr>
        <p:spPr>
          <a:xfrm>
            <a:off x="7720093" y="2022975"/>
            <a:ext cx="0" cy="1127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89" name="Google Shape;189;p25"/>
          <p:cNvSpPr txBox="1"/>
          <p:nvPr>
            <p:ph idx="4294967295" type="title"/>
          </p:nvPr>
        </p:nvSpPr>
        <p:spPr>
          <a:xfrm>
            <a:off x="2286100" y="1827300"/>
            <a:ext cx="4574100" cy="1414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7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INFOGRAPHIC DIAGRAM</a:t>
            </a:r>
            <a:endParaRPr b="1" sz="27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grpSp>
        <p:nvGrpSpPr>
          <p:cNvPr id="190" name="Google Shape;190;p25"/>
          <p:cNvGrpSpPr/>
          <p:nvPr/>
        </p:nvGrpSpPr>
        <p:grpSpPr>
          <a:xfrm>
            <a:off x="705747" y="685719"/>
            <a:ext cx="1440893" cy="1337256"/>
            <a:chOff x="838075" y="-200259"/>
            <a:chExt cx="1857300" cy="1857300"/>
          </a:xfrm>
        </p:grpSpPr>
        <p:sp>
          <p:nvSpPr>
            <p:cNvPr id="184" name="Google Shape;184;p25"/>
            <p:cNvSpPr/>
            <p:nvPr/>
          </p:nvSpPr>
          <p:spPr>
            <a:xfrm>
              <a:off x="838075" y="-200259"/>
              <a:ext cx="1857300" cy="18573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  <p:sp>
          <p:nvSpPr>
            <p:cNvPr id="175" name="Google Shape;175;p25"/>
            <p:cNvSpPr txBox="1"/>
            <p:nvPr/>
          </p:nvSpPr>
          <p:spPr>
            <a:xfrm>
              <a:off x="1015187" y="230652"/>
              <a:ext cx="1500900" cy="9957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latin typeface="Copse"/>
                  <a:ea typeface="Copse"/>
                  <a:cs typeface="Copse"/>
                  <a:sym typeface="Copse"/>
                </a:rPr>
                <a:t>LOREM IPSUM</a:t>
              </a:r>
              <a:endParaRPr b="1" sz="1000">
                <a:latin typeface="Copse"/>
                <a:ea typeface="Copse"/>
                <a:cs typeface="Copse"/>
                <a:sym typeface="Copse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Copse"/>
                  <a:ea typeface="Copse"/>
                  <a:cs typeface="Copse"/>
                  <a:sym typeface="Copse"/>
                </a:rPr>
                <a:t>Eodem modo typi, qui nunc nobis videntur parum clari.</a:t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</p:grpSp>
      <p:grpSp>
        <p:nvGrpSpPr>
          <p:cNvPr id="191" name="Google Shape;191;p25"/>
          <p:cNvGrpSpPr/>
          <p:nvPr/>
        </p:nvGrpSpPr>
        <p:grpSpPr>
          <a:xfrm>
            <a:off x="705747" y="3103294"/>
            <a:ext cx="1440893" cy="1337256"/>
            <a:chOff x="838075" y="-200259"/>
            <a:chExt cx="1857300" cy="1857300"/>
          </a:xfrm>
        </p:grpSpPr>
        <p:sp>
          <p:nvSpPr>
            <p:cNvPr id="185" name="Google Shape;185;p25"/>
            <p:cNvSpPr/>
            <p:nvPr/>
          </p:nvSpPr>
          <p:spPr>
            <a:xfrm>
              <a:off x="838075" y="-200259"/>
              <a:ext cx="1857300" cy="18573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  <p:sp>
          <p:nvSpPr>
            <p:cNvPr id="179" name="Google Shape;179;p25"/>
            <p:cNvSpPr txBox="1"/>
            <p:nvPr/>
          </p:nvSpPr>
          <p:spPr>
            <a:xfrm>
              <a:off x="1015187" y="230652"/>
              <a:ext cx="1500900" cy="9957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latin typeface="Copse"/>
                  <a:ea typeface="Copse"/>
                  <a:cs typeface="Copse"/>
                  <a:sym typeface="Copse"/>
                </a:rPr>
                <a:t>LOREM IPSUM</a:t>
              </a:r>
              <a:endParaRPr b="1" sz="1000">
                <a:latin typeface="Copse"/>
                <a:ea typeface="Copse"/>
                <a:cs typeface="Copse"/>
                <a:sym typeface="Copse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Copse"/>
                  <a:ea typeface="Copse"/>
                  <a:cs typeface="Copse"/>
                  <a:sym typeface="Copse"/>
                </a:rPr>
                <a:t>Eodem modo typi, qui nunc nobis videntur parum clari.</a:t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</p:grpSp>
      <p:grpSp>
        <p:nvGrpSpPr>
          <p:cNvPr id="192" name="Google Shape;192;p25"/>
          <p:cNvGrpSpPr/>
          <p:nvPr/>
        </p:nvGrpSpPr>
        <p:grpSpPr>
          <a:xfrm>
            <a:off x="3852697" y="3571019"/>
            <a:ext cx="1440893" cy="1337256"/>
            <a:chOff x="3784711" y="-213314"/>
            <a:chExt cx="1857300" cy="1857300"/>
          </a:xfrm>
        </p:grpSpPr>
        <p:sp>
          <p:nvSpPr>
            <p:cNvPr id="180" name="Google Shape;180;p25"/>
            <p:cNvSpPr/>
            <p:nvPr/>
          </p:nvSpPr>
          <p:spPr>
            <a:xfrm>
              <a:off x="3784711" y="-213314"/>
              <a:ext cx="1857300" cy="18573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  <p:sp>
          <p:nvSpPr>
            <p:cNvPr id="193" name="Google Shape;193;p25"/>
            <p:cNvSpPr txBox="1"/>
            <p:nvPr/>
          </p:nvSpPr>
          <p:spPr>
            <a:xfrm>
              <a:off x="3961822" y="217597"/>
              <a:ext cx="1500900" cy="9957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latin typeface="Copse"/>
                  <a:ea typeface="Copse"/>
                  <a:cs typeface="Copse"/>
                  <a:sym typeface="Copse"/>
                </a:rPr>
                <a:t>LOREM IPSUM</a:t>
              </a:r>
              <a:endParaRPr b="1" sz="1000">
                <a:latin typeface="Copse"/>
                <a:ea typeface="Copse"/>
                <a:cs typeface="Copse"/>
                <a:sym typeface="Copse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Copse"/>
                  <a:ea typeface="Copse"/>
                  <a:cs typeface="Copse"/>
                  <a:sym typeface="Copse"/>
                </a:rPr>
                <a:t>Eodem modo typi, qui nunc nobis videntur parum clari.</a:t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</p:grpSp>
      <p:grpSp>
        <p:nvGrpSpPr>
          <p:cNvPr id="194" name="Google Shape;194;p25"/>
          <p:cNvGrpSpPr/>
          <p:nvPr/>
        </p:nvGrpSpPr>
        <p:grpSpPr>
          <a:xfrm>
            <a:off x="6999647" y="3150144"/>
            <a:ext cx="1440893" cy="1337256"/>
            <a:chOff x="3784711" y="-107481"/>
            <a:chExt cx="1857300" cy="1857300"/>
          </a:xfrm>
        </p:grpSpPr>
        <p:sp>
          <p:nvSpPr>
            <p:cNvPr id="188" name="Google Shape;188;p25"/>
            <p:cNvSpPr/>
            <p:nvPr/>
          </p:nvSpPr>
          <p:spPr>
            <a:xfrm>
              <a:off x="3784711" y="-107481"/>
              <a:ext cx="1857300" cy="18573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  <p:sp>
          <p:nvSpPr>
            <p:cNvPr id="182" name="Google Shape;182;p25"/>
            <p:cNvSpPr txBox="1"/>
            <p:nvPr/>
          </p:nvSpPr>
          <p:spPr>
            <a:xfrm>
              <a:off x="3961822" y="323430"/>
              <a:ext cx="1500900" cy="9957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latin typeface="Copse"/>
                  <a:ea typeface="Copse"/>
                  <a:cs typeface="Copse"/>
                  <a:sym typeface="Copse"/>
                </a:rPr>
                <a:t>LOREM IPSUM</a:t>
              </a:r>
              <a:endParaRPr b="1" sz="1000">
                <a:latin typeface="Copse"/>
                <a:ea typeface="Copse"/>
                <a:cs typeface="Copse"/>
                <a:sym typeface="Copse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Copse"/>
                  <a:ea typeface="Copse"/>
                  <a:cs typeface="Copse"/>
                  <a:sym typeface="Copse"/>
                </a:rPr>
                <a:t>Eodem modo typi, qui nunc nobis videntur parum clari.</a:t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</p:grpSp>
      <p:grpSp>
        <p:nvGrpSpPr>
          <p:cNvPr id="195" name="Google Shape;195;p25"/>
          <p:cNvGrpSpPr/>
          <p:nvPr/>
        </p:nvGrpSpPr>
        <p:grpSpPr>
          <a:xfrm>
            <a:off x="6999647" y="685719"/>
            <a:ext cx="1440893" cy="1337256"/>
            <a:chOff x="3784711" y="-107481"/>
            <a:chExt cx="1857300" cy="1857300"/>
          </a:xfrm>
        </p:grpSpPr>
        <p:sp>
          <p:nvSpPr>
            <p:cNvPr id="187" name="Google Shape;187;p25"/>
            <p:cNvSpPr/>
            <p:nvPr/>
          </p:nvSpPr>
          <p:spPr>
            <a:xfrm>
              <a:off x="3784711" y="-107481"/>
              <a:ext cx="1857300" cy="18573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  <p:sp>
          <p:nvSpPr>
            <p:cNvPr id="177" name="Google Shape;177;p25"/>
            <p:cNvSpPr txBox="1"/>
            <p:nvPr/>
          </p:nvSpPr>
          <p:spPr>
            <a:xfrm>
              <a:off x="3961822" y="323430"/>
              <a:ext cx="1500900" cy="9957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latin typeface="Copse"/>
                  <a:ea typeface="Copse"/>
                  <a:cs typeface="Copse"/>
                  <a:sym typeface="Copse"/>
                </a:rPr>
                <a:t>LOREM IPSUM</a:t>
              </a:r>
              <a:endParaRPr b="1" sz="1000">
                <a:latin typeface="Copse"/>
                <a:ea typeface="Copse"/>
                <a:cs typeface="Copse"/>
                <a:sym typeface="Copse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Copse"/>
                  <a:ea typeface="Copse"/>
                  <a:cs typeface="Copse"/>
                  <a:sym typeface="Copse"/>
                </a:rPr>
                <a:t>Eodem modo typi, qui nunc nobis videntur parum clari.</a:t>
              </a:r>
              <a:endParaRPr sz="1000">
                <a:latin typeface="Copse"/>
                <a:ea typeface="Copse"/>
                <a:cs typeface="Copse"/>
                <a:sym typeface="Copse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01" name="Google Shape;201;p26"/>
          <p:cNvSpPr txBox="1"/>
          <p:nvPr>
            <p:ph idx="4294967295" type="title"/>
          </p:nvPr>
        </p:nvSpPr>
        <p:spPr>
          <a:xfrm>
            <a:off x="0" y="0"/>
            <a:ext cx="9144000" cy="696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THREE COLUMNS TEXT</a:t>
            </a:r>
            <a:endParaRPr b="1" sz="30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856850" y="2226449"/>
            <a:ext cx="2310000" cy="18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opse"/>
                <a:ea typeface="Copse"/>
                <a:cs typeface="Copse"/>
                <a:sym typeface="Copse"/>
              </a:rPr>
              <a:t>Less is more</a:t>
            </a:r>
            <a:endParaRPr b="1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The less information you give, better remember your audience. Create shorts and concise messages.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203" name="Google Shape;203;p26"/>
          <p:cNvSpPr/>
          <p:nvPr/>
        </p:nvSpPr>
        <p:spPr>
          <a:xfrm>
            <a:off x="1791949" y="1317325"/>
            <a:ext cx="553800" cy="304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1</a:t>
            </a:r>
            <a:endParaRPr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3416999" y="2226449"/>
            <a:ext cx="2310000" cy="18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opse"/>
                <a:ea typeface="Copse"/>
                <a:cs typeface="Copse"/>
                <a:sym typeface="Copse"/>
              </a:rPr>
              <a:t>Use the contrast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The contrast gives you the option to call attention to what you want to highlight. Use the size, colour, composition. </a:t>
            </a:r>
            <a:endParaRPr b="1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205" name="Google Shape;205;p26"/>
          <p:cNvSpPr/>
          <p:nvPr/>
        </p:nvSpPr>
        <p:spPr>
          <a:xfrm>
            <a:off x="4294636" y="1317325"/>
            <a:ext cx="553800" cy="304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2</a:t>
            </a:r>
            <a:endParaRPr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206" name="Google Shape;206;p26"/>
          <p:cNvSpPr txBox="1"/>
          <p:nvPr/>
        </p:nvSpPr>
        <p:spPr>
          <a:xfrm>
            <a:off x="5977151" y="2226461"/>
            <a:ext cx="2310000" cy="18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opse"/>
                <a:ea typeface="Copse"/>
                <a:cs typeface="Copse"/>
                <a:sym typeface="Copse"/>
              </a:rPr>
              <a:t>Use a good template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You must choose a template that suits the type of work your are about to submit.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207" name="Google Shape;207;p26"/>
          <p:cNvSpPr/>
          <p:nvPr/>
        </p:nvSpPr>
        <p:spPr>
          <a:xfrm>
            <a:off x="6770928" y="1332106"/>
            <a:ext cx="553800" cy="304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C27B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3</a:t>
            </a:r>
            <a:endParaRPr>
              <a:latin typeface="Copse"/>
              <a:ea typeface="Copse"/>
              <a:cs typeface="Copse"/>
              <a:sym typeface="Copse"/>
            </a:endParaRPr>
          </a:p>
        </p:txBody>
      </p:sp>
      <p:cxnSp>
        <p:nvCxnSpPr>
          <p:cNvPr id="208" name="Google Shape;208;p26"/>
          <p:cNvCxnSpPr/>
          <p:nvPr/>
        </p:nvCxnSpPr>
        <p:spPr>
          <a:xfrm>
            <a:off x="2218461" y="2033213"/>
            <a:ext cx="4755000" cy="0"/>
          </a:xfrm>
          <a:prstGeom prst="straightConnector1">
            <a:avLst/>
          </a:prstGeom>
          <a:noFill/>
          <a:ln cap="flat" cmpd="sng" w="2857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9" name="Google Shape;209;p26"/>
          <p:cNvCxnSpPr/>
          <p:nvPr/>
        </p:nvCxnSpPr>
        <p:spPr>
          <a:xfrm>
            <a:off x="2417111" y="1915288"/>
            <a:ext cx="4309800" cy="0"/>
          </a:xfrm>
          <a:prstGeom prst="straightConnector1">
            <a:avLst/>
          </a:prstGeom>
          <a:noFill/>
          <a:ln cap="flat" cmpd="sng" w="28575">
            <a:solidFill>
              <a:srgbClr val="434343"/>
            </a:solidFill>
            <a:prstDash val="lg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15" name="Google Shape;215;p27"/>
          <p:cNvSpPr txBox="1"/>
          <p:nvPr>
            <p:ph idx="4294967295" type="title"/>
          </p:nvPr>
        </p:nvSpPr>
        <p:spPr>
          <a:xfrm>
            <a:off x="0" y="54125"/>
            <a:ext cx="9144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USE OF IMAGES</a:t>
            </a:r>
            <a:endParaRPr b="1" sz="30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216" name="Google Shape;216;p27"/>
          <p:cNvSpPr txBox="1"/>
          <p:nvPr/>
        </p:nvSpPr>
        <p:spPr>
          <a:xfrm>
            <a:off x="1472200" y="4514675"/>
            <a:ext cx="61998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Copse"/>
                <a:ea typeface="Copse"/>
                <a:cs typeface="Copse"/>
                <a:sym typeface="Copse"/>
              </a:rPr>
              <a:t>A good image in your presentation is worth a thousand words.</a:t>
            </a:r>
            <a:endParaRPr sz="16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pse"/>
                <a:ea typeface="Copse"/>
                <a:cs typeface="Copse"/>
                <a:sym typeface="Copse"/>
              </a:rPr>
              <a:t>Choose good themes for your presentations.</a:t>
            </a:r>
            <a:endParaRPr sz="1600"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descr="Parque Central, Estados Unidos" id="217" name="Google Shape;217;p27"/>
          <p:cNvPicPr preferRelativeResize="0"/>
          <p:nvPr/>
        </p:nvPicPr>
        <p:blipFill rotWithShape="1">
          <a:blip r:embed="rId3">
            <a:alphaModFix/>
          </a:blip>
          <a:srcRect b="0" l="3418" r="0" t="10297"/>
          <a:stretch/>
        </p:blipFill>
        <p:spPr>
          <a:xfrm>
            <a:off x="1358437" y="891513"/>
            <a:ext cx="6427326" cy="336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 Vistas A Central Park, Nueva York, América, Ee Uu" id="222" name="Google Shape;222;p28"/>
          <p:cNvPicPr preferRelativeResize="0"/>
          <p:nvPr/>
        </p:nvPicPr>
        <p:blipFill rotWithShape="1">
          <a:blip r:embed="rId3">
            <a:alphaModFix/>
          </a:blip>
          <a:srcRect b="0" l="0" r="0" t="2468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24" name="Google Shape;224;p28"/>
          <p:cNvSpPr txBox="1"/>
          <p:nvPr/>
        </p:nvSpPr>
        <p:spPr>
          <a:xfrm>
            <a:off x="5314950" y="108300"/>
            <a:ext cx="37227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With a good image you can explain a complex concept in a simple way.</a:t>
            </a:r>
            <a:endParaRPr sz="1800">
              <a:latin typeface="Copse"/>
              <a:ea typeface="Copse"/>
              <a:cs typeface="Copse"/>
              <a:sym typeface="Cops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30" name="Google Shape;230;p29"/>
          <p:cNvSpPr txBox="1"/>
          <p:nvPr>
            <p:ph idx="4294967295" type="title"/>
          </p:nvPr>
        </p:nvSpPr>
        <p:spPr>
          <a:xfrm>
            <a:off x="2215500" y="46400"/>
            <a:ext cx="4713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USE OF TABLES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231" name="Google Shape;231;p29"/>
          <p:cNvSpPr txBox="1"/>
          <p:nvPr>
            <p:ph idx="4294967295" type="subTitle"/>
          </p:nvPr>
        </p:nvSpPr>
        <p:spPr>
          <a:xfrm>
            <a:off x="856050" y="1121025"/>
            <a:ext cx="7431900" cy="4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The tables are very useful for displaying information ordered.</a:t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graphicFrame>
        <p:nvGraphicFramePr>
          <p:cNvPr id="232" name="Google Shape;232;p29"/>
          <p:cNvGraphicFramePr/>
          <p:nvPr/>
        </p:nvGraphicFramePr>
        <p:xfrm>
          <a:off x="856038" y="1891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{9406007C-C7FC-4E8F-9EEF-B1DC1F774339}</a:tableStyleId>
              </a:tblPr>
              <a:tblGrid>
                <a:gridCol w="1604425"/>
                <a:gridCol w="2311650"/>
                <a:gridCol w="1911425"/>
                <a:gridCol w="1604400"/>
              </a:tblGrid>
              <a:tr h="55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CAPITAL</a:t>
                      </a:r>
                      <a:endParaRPr b="1"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CITIZENS (MILLIONS)</a:t>
                      </a:r>
                      <a:endParaRPr b="1"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CURRENCY</a:t>
                      </a:r>
                      <a:endParaRPr b="1"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9DAF8"/>
                    </a:solidFill>
                  </a:tcPr>
                </a:tc>
              </a:tr>
              <a:tr h="39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MÉXICO</a:t>
                      </a:r>
                      <a:endParaRPr b="1"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A7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CIUDAD DE MÉXICO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122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PESO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9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U.S.A</a:t>
                      </a:r>
                      <a:endParaRPr b="1"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A7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WASHINGTON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270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DOLLAR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9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GERMANY</a:t>
                      </a:r>
                      <a:endParaRPr b="1"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A7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BERLIN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82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Copse"/>
                          <a:ea typeface="Copse"/>
                          <a:cs typeface="Copse"/>
                          <a:sym typeface="Copse"/>
                        </a:rPr>
                        <a:t>EURO</a:t>
                      </a:r>
                      <a:endParaRPr sz="1300">
                        <a:latin typeface="Copse"/>
                        <a:ea typeface="Copse"/>
                        <a:cs typeface="Copse"/>
                        <a:sym typeface="Cops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38" name="Google Shape;238;p30"/>
          <p:cNvSpPr txBox="1"/>
          <p:nvPr>
            <p:ph idx="4294967295" type="title"/>
          </p:nvPr>
        </p:nvSpPr>
        <p:spPr>
          <a:xfrm>
            <a:off x="2104200" y="37625"/>
            <a:ext cx="49356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USE CHARTS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239" name="Google Shape;239;p30"/>
          <p:cNvSpPr txBox="1"/>
          <p:nvPr>
            <p:ph idx="4294967295" type="subTitle"/>
          </p:nvPr>
        </p:nvSpPr>
        <p:spPr>
          <a:xfrm>
            <a:off x="1185950" y="1844850"/>
            <a:ext cx="2820600" cy="145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Graphics help us to understand the relationships between numerical values.</a:t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id="240" name="Google Shape;240;p30" title="Points scored"/>
          <p:cNvPicPr preferRelativeResize="0"/>
          <p:nvPr/>
        </p:nvPicPr>
        <p:blipFill rotWithShape="1">
          <a:blip r:embed="rId3">
            <a:alphaModFix/>
          </a:blip>
          <a:srcRect b="15525" l="15331" r="24543" t="7385"/>
          <a:stretch/>
        </p:blipFill>
        <p:spPr>
          <a:xfrm>
            <a:off x="4688574" y="1256950"/>
            <a:ext cx="3316725" cy="26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0"/>
          <p:cNvSpPr txBox="1"/>
          <p:nvPr/>
        </p:nvSpPr>
        <p:spPr>
          <a:xfrm>
            <a:off x="713150" y="4529113"/>
            <a:ext cx="12201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Copse"/>
                <a:ea typeface="Copse"/>
                <a:cs typeface="Copse"/>
                <a:sym typeface="Copse"/>
              </a:rPr>
              <a:t>You can insert graphs from  Google Sheets</a:t>
            </a:r>
            <a:endParaRPr sz="1100"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descr="description, full, info, information, read, round icon" id="242" name="Google Shape;24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250" y="4529125"/>
            <a:ext cx="504900" cy="50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48" name="Google Shape;248;p31"/>
          <p:cNvSpPr txBox="1"/>
          <p:nvPr>
            <p:ph idx="4294967295" type="subTitle"/>
          </p:nvPr>
        </p:nvSpPr>
        <p:spPr>
          <a:xfrm>
            <a:off x="5086788" y="1688100"/>
            <a:ext cx="3054300" cy="17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Flow charts are used to graphically represent the flow or sequences of simple routines.</a:t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249" name="Google Shape;249;p31"/>
          <p:cNvSpPr txBox="1"/>
          <p:nvPr>
            <p:ph idx="4294967295" type="title"/>
          </p:nvPr>
        </p:nvSpPr>
        <p:spPr>
          <a:xfrm>
            <a:off x="1442550" y="73725"/>
            <a:ext cx="62589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FLOW CHARTS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pic>
        <p:nvPicPr>
          <p:cNvPr descr="tecnical affairs" id="250" name="Google Shape;25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913" y="1435275"/>
            <a:ext cx="3782200" cy="227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56" name="Google Shape;256;p32"/>
          <p:cNvSpPr txBox="1"/>
          <p:nvPr/>
        </p:nvSpPr>
        <p:spPr>
          <a:xfrm>
            <a:off x="3868450" y="63075"/>
            <a:ext cx="236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MAPS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pic>
        <p:nvPicPr>
          <p:cNvPr id="257" name="Google Shape;25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2913952" y="0"/>
            <a:ext cx="698850" cy="698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 reading" id="258" name="Google Shape;258;p32"/>
          <p:cNvPicPr preferRelativeResize="0"/>
          <p:nvPr/>
        </p:nvPicPr>
        <p:blipFill rotWithShape="1">
          <a:blip r:embed="rId4">
            <a:alphaModFix/>
          </a:blip>
          <a:srcRect b="4752" l="0" r="0" t="0"/>
          <a:stretch/>
        </p:blipFill>
        <p:spPr>
          <a:xfrm>
            <a:off x="2040225" y="763163"/>
            <a:ext cx="5063549" cy="361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og, Blogger, Navegación, Equipo, Conexión" id="263" name="Google Shape;263;p33"/>
          <p:cNvPicPr preferRelativeResize="0"/>
          <p:nvPr/>
        </p:nvPicPr>
        <p:blipFill rotWithShape="1">
          <a:blip r:embed="rId3">
            <a:alphaModFix/>
          </a:blip>
          <a:srcRect b="15184" l="8496" r="7793" t="17746"/>
          <a:stretch/>
        </p:blipFill>
        <p:spPr>
          <a:xfrm>
            <a:off x="1474300" y="846938"/>
            <a:ext cx="6195425" cy="3449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65" name="Google Shape;265;p33"/>
          <p:cNvSpPr txBox="1"/>
          <p:nvPr>
            <p:ph idx="4294967295" type="title"/>
          </p:nvPr>
        </p:nvSpPr>
        <p:spPr>
          <a:xfrm>
            <a:off x="0" y="0"/>
            <a:ext cx="9144000" cy="686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TECHNOLOGY PRESENTATION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266" name="Google Shape;266;p33"/>
          <p:cNvSpPr txBox="1"/>
          <p:nvPr>
            <p:ph idx="4294967295" type="subTitle"/>
          </p:nvPr>
        </p:nvSpPr>
        <p:spPr>
          <a:xfrm>
            <a:off x="1894038" y="846938"/>
            <a:ext cx="5355900" cy="8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3F3F3"/>
                </a:solidFill>
                <a:latin typeface="Copse"/>
                <a:ea typeface="Copse"/>
                <a:cs typeface="Copse"/>
                <a:sym typeface="Copse"/>
              </a:rPr>
              <a:t>Below we provide a set of slides for your Apps or Web presentations.</a:t>
            </a:r>
            <a:endParaRPr>
              <a:solidFill>
                <a:srgbClr val="F3F3F3"/>
              </a:solidFill>
              <a:latin typeface="Copse"/>
              <a:ea typeface="Copse"/>
              <a:cs typeface="Copse"/>
              <a:sym typeface="Cops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72" name="Google Shape;272;p34"/>
          <p:cNvSpPr txBox="1"/>
          <p:nvPr/>
        </p:nvSpPr>
        <p:spPr>
          <a:xfrm>
            <a:off x="5586613" y="1295550"/>
            <a:ext cx="2477400" cy="255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Introduce your app using this template.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You can change the picture or introduce a text.</a:t>
            </a:r>
            <a:endParaRPr sz="1800"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id="273" name="Google Shape;273;p34"/>
          <p:cNvPicPr preferRelativeResize="0"/>
          <p:nvPr/>
        </p:nvPicPr>
        <p:blipFill rotWithShape="1">
          <a:blip r:embed="rId3">
            <a:alphaModFix/>
          </a:blip>
          <a:srcRect b="20704" l="0" r="0" t="15726"/>
          <a:stretch/>
        </p:blipFill>
        <p:spPr>
          <a:xfrm>
            <a:off x="3157525" y="0"/>
            <a:ext cx="2828950" cy="71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éfono Móvil, Smartphone, 3D, Manipulación, Pantalla" id="274" name="Google Shape;274;p34"/>
          <p:cNvPicPr preferRelativeResize="0"/>
          <p:nvPr/>
        </p:nvPicPr>
        <p:blipFill rotWithShape="1">
          <a:blip r:embed="rId4">
            <a:alphaModFix/>
          </a:blip>
          <a:srcRect b="10040" l="8256" r="0" t="10335"/>
          <a:stretch/>
        </p:blipFill>
        <p:spPr>
          <a:xfrm>
            <a:off x="1079987" y="1295550"/>
            <a:ext cx="4411199" cy="25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idx="4294967295" type="title"/>
          </p:nvPr>
        </p:nvSpPr>
        <p:spPr>
          <a:xfrm>
            <a:off x="1282812" y="0"/>
            <a:ext cx="65784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INSTRUCTIONS FOR USE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81" name="Google Shape;81;p1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1902902" y="1679425"/>
            <a:ext cx="5958300" cy="27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GB">
                <a:latin typeface="Copse"/>
                <a:ea typeface="Copse"/>
                <a:cs typeface="Copse"/>
                <a:sym typeface="Copse"/>
              </a:rPr>
              <a:t>EDIT IN GOOGLE SLIDES</a:t>
            </a:r>
            <a:endParaRPr b="1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Open File menu and select make a copy.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That will open a copy of this template in your google drive you can edit, add or delete.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GB">
                <a:latin typeface="Copse"/>
                <a:ea typeface="Copse"/>
                <a:cs typeface="Copse"/>
                <a:sym typeface="Copse"/>
              </a:rPr>
              <a:t>EDIT IN POWERPOINT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Open File menu and select Download as a Microsoft Powerpoint. You will download a PPTX file that you can edit in Powerpoint.</a:t>
            </a:r>
            <a:endParaRPr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2787" y="2167725"/>
            <a:ext cx="620114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0759" y="3436750"/>
            <a:ext cx="524159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2425800" y="4765150"/>
            <a:ext cx="46410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Copse"/>
                <a:ea typeface="Copse"/>
                <a:cs typeface="Copse"/>
                <a:sym typeface="Copse"/>
              </a:rPr>
              <a:t>For further information, go to https://www.slidespower.com/</a:t>
            </a:r>
            <a:endParaRPr sz="12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1377450" y="678763"/>
            <a:ext cx="6389100" cy="9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Open this document in Google Slides, or click on the button “</a:t>
            </a:r>
            <a:r>
              <a:rPr b="1" lang="en-GB">
                <a:latin typeface="Copse"/>
                <a:ea typeface="Copse"/>
                <a:cs typeface="Copse"/>
                <a:sym typeface="Copse"/>
              </a:rPr>
              <a:t>use this template</a:t>
            </a:r>
            <a:r>
              <a:rPr lang="en-GB">
                <a:latin typeface="Copse"/>
                <a:ea typeface="Copse"/>
                <a:cs typeface="Copse"/>
                <a:sym typeface="Copse"/>
              </a:rPr>
              <a:t>”. To do this you must be logged in with your Google.</a:t>
            </a:r>
            <a:endParaRPr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descr="explanation, help, info, question icon" id="87" name="Google Shape;87;p17"/>
          <p:cNvPicPr preferRelativeResize="0"/>
          <p:nvPr/>
        </p:nvPicPr>
        <p:blipFill rotWithShape="1">
          <a:blip r:embed="rId5">
            <a:alphaModFix/>
          </a:blip>
          <a:srcRect b="13669" l="13029" r="10954" t="15908"/>
          <a:stretch/>
        </p:blipFill>
        <p:spPr>
          <a:xfrm>
            <a:off x="2077197" y="4724425"/>
            <a:ext cx="336953" cy="31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80" name="Google Shape;280;p35"/>
          <p:cNvSpPr txBox="1"/>
          <p:nvPr/>
        </p:nvSpPr>
        <p:spPr>
          <a:xfrm>
            <a:off x="5661750" y="1194125"/>
            <a:ext cx="2192100" cy="27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Introduce your app using this template.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You can change the picture or introduce a text.</a:t>
            </a:r>
            <a:endParaRPr sz="1800"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id="281" name="Google Shape;281;p35"/>
          <p:cNvPicPr preferRelativeResize="0"/>
          <p:nvPr/>
        </p:nvPicPr>
        <p:blipFill rotWithShape="1">
          <a:blip r:embed="rId3">
            <a:alphaModFix amt="80000"/>
          </a:blip>
          <a:srcRect b="22660" l="13831" r="12476" t="-5332"/>
          <a:stretch/>
        </p:blipFill>
        <p:spPr>
          <a:xfrm>
            <a:off x="3571838" y="-12"/>
            <a:ext cx="688375" cy="7193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éfono Inteligente, Equipo, Tecnología, Negocio"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0150" y="1194125"/>
            <a:ext cx="4137949" cy="275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5"/>
          <p:cNvPicPr preferRelativeResize="0"/>
          <p:nvPr/>
        </p:nvPicPr>
        <p:blipFill rotWithShape="1">
          <a:blip r:embed="rId3">
            <a:alphaModFix amt="80000"/>
          </a:blip>
          <a:srcRect b="-2532" l="0" r="0" t="82275"/>
          <a:stretch/>
        </p:blipFill>
        <p:spPr>
          <a:xfrm>
            <a:off x="4260213" y="235879"/>
            <a:ext cx="1311950" cy="247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egocio, Trabajo, Adulto, Oficina" id="288" name="Google Shape;28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425" y="1253375"/>
            <a:ext cx="3266225" cy="260685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90" name="Google Shape;290;p36"/>
          <p:cNvSpPr txBox="1"/>
          <p:nvPr/>
        </p:nvSpPr>
        <p:spPr>
          <a:xfrm>
            <a:off x="5231075" y="1283125"/>
            <a:ext cx="2356500" cy="26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Introduce your app using this template.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You can change the picture or introduce a text.</a:t>
            </a:r>
            <a:endParaRPr sz="1800"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id="291" name="Google Shape;291;p36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4258762" y="38675"/>
            <a:ext cx="626476" cy="62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6"/>
          <p:cNvSpPr txBox="1"/>
          <p:nvPr/>
        </p:nvSpPr>
        <p:spPr>
          <a:xfrm>
            <a:off x="2707100" y="3565650"/>
            <a:ext cx="2115600" cy="2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Copse"/>
                <a:ea typeface="Copse"/>
                <a:cs typeface="Copse"/>
                <a:sym typeface="Copse"/>
              </a:rPr>
              <a:t>www.slidespower.com</a:t>
            </a:r>
            <a:endParaRPr>
              <a:solidFill>
                <a:srgbClr val="FFFFFF"/>
              </a:solidFill>
              <a:latin typeface="Copse"/>
              <a:ea typeface="Copse"/>
              <a:cs typeface="Copse"/>
              <a:sym typeface="Cops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7"/>
          <p:cNvSpPr/>
          <p:nvPr/>
        </p:nvSpPr>
        <p:spPr>
          <a:xfrm>
            <a:off x="1485725" y="3262401"/>
            <a:ext cx="2914200" cy="10269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7"/>
          <p:cNvSpPr/>
          <p:nvPr/>
        </p:nvSpPr>
        <p:spPr>
          <a:xfrm>
            <a:off x="4743588" y="1824415"/>
            <a:ext cx="2923800" cy="10398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7"/>
          <p:cNvSpPr/>
          <p:nvPr/>
        </p:nvSpPr>
        <p:spPr>
          <a:xfrm>
            <a:off x="1488694" y="1824415"/>
            <a:ext cx="2929800" cy="10398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7"/>
          <p:cNvSpPr/>
          <p:nvPr/>
        </p:nvSpPr>
        <p:spPr>
          <a:xfrm>
            <a:off x="4734474" y="3262401"/>
            <a:ext cx="2923800" cy="10269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7"/>
          <p:cNvSpPr txBox="1"/>
          <p:nvPr/>
        </p:nvSpPr>
        <p:spPr>
          <a:xfrm>
            <a:off x="1476613" y="1824313"/>
            <a:ext cx="29298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opse"/>
                <a:ea typeface="Copse"/>
                <a:cs typeface="Copse"/>
                <a:sym typeface="Copse"/>
              </a:rPr>
              <a:t>FONTS</a:t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Copse"/>
                <a:ea typeface="Copse"/>
                <a:cs typeface="Copse"/>
                <a:sym typeface="Copse"/>
              </a:rPr>
              <a:t>It is important to use fonts that read well, without being in bold. Example: helvética.</a:t>
            </a:r>
            <a:endParaRPr sz="12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02" name="Google Shape;302;p37"/>
          <p:cNvSpPr txBox="1"/>
          <p:nvPr/>
        </p:nvSpPr>
        <p:spPr>
          <a:xfrm>
            <a:off x="4737560" y="1824313"/>
            <a:ext cx="29238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opse"/>
                <a:ea typeface="Copse"/>
                <a:cs typeface="Copse"/>
                <a:sym typeface="Copse"/>
              </a:rPr>
              <a:t>DESIGN</a:t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Copse"/>
                <a:ea typeface="Copse"/>
                <a:cs typeface="Copse"/>
                <a:sym typeface="Copse"/>
              </a:rPr>
              <a:t>A well-designed template is an ideal way to communicate a message simply and clearly.</a:t>
            </a:r>
            <a:endParaRPr sz="12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03" name="Google Shape;303;p37"/>
          <p:cNvSpPr txBox="1"/>
          <p:nvPr/>
        </p:nvSpPr>
        <p:spPr>
          <a:xfrm>
            <a:off x="1501442" y="3249575"/>
            <a:ext cx="29142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opse"/>
                <a:ea typeface="Copse"/>
                <a:cs typeface="Copse"/>
                <a:sym typeface="Copse"/>
              </a:rPr>
              <a:t>TIME PER SLIDE</a:t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Copse"/>
                <a:ea typeface="Copse"/>
                <a:cs typeface="Copse"/>
                <a:sym typeface="Copse"/>
              </a:rPr>
              <a:t>In a quality slideshow, the time of exposure should not exceed 30 seconds.</a:t>
            </a:r>
            <a:endParaRPr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04" name="Google Shape;304;p37"/>
          <p:cNvSpPr txBox="1"/>
          <p:nvPr/>
        </p:nvSpPr>
        <p:spPr>
          <a:xfrm>
            <a:off x="4734467" y="3249668"/>
            <a:ext cx="29238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opse"/>
                <a:ea typeface="Copse"/>
                <a:cs typeface="Copse"/>
                <a:sym typeface="Copse"/>
              </a:rPr>
              <a:t>PREPARATION</a:t>
            </a:r>
            <a:endParaRPr b="1"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Copse"/>
                <a:ea typeface="Copse"/>
                <a:cs typeface="Copse"/>
                <a:sym typeface="Copse"/>
              </a:rPr>
              <a:t>Out of respect for the audience, it is essential to prepare well the presentation and try not to leave anything to chance.</a:t>
            </a:r>
            <a:endParaRPr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05" name="Google Shape;305;p3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306" name="Google Shape;306;p37"/>
          <p:cNvSpPr txBox="1"/>
          <p:nvPr>
            <p:ph idx="4294967295" type="title"/>
          </p:nvPr>
        </p:nvSpPr>
        <p:spPr>
          <a:xfrm>
            <a:off x="1618700" y="53925"/>
            <a:ext cx="5885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FINAL </a:t>
            </a: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CONCLUSIONS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307" name="Google Shape;307;p37"/>
          <p:cNvSpPr txBox="1"/>
          <p:nvPr>
            <p:ph idx="4294967295" type="subTitle"/>
          </p:nvPr>
        </p:nvSpPr>
        <p:spPr>
          <a:xfrm>
            <a:off x="1496550" y="839125"/>
            <a:ext cx="6150900" cy="7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We proceed to make a summary of the main points discussed in the presentation.</a:t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08" name="Google Shape;308;p37"/>
          <p:cNvSpPr/>
          <p:nvPr/>
        </p:nvSpPr>
        <p:spPr>
          <a:xfrm>
            <a:off x="1488687" y="1667825"/>
            <a:ext cx="2425800" cy="1008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7"/>
          <p:cNvSpPr/>
          <p:nvPr/>
        </p:nvSpPr>
        <p:spPr>
          <a:xfrm>
            <a:off x="4743588" y="1667825"/>
            <a:ext cx="2425800" cy="1008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7"/>
          <p:cNvSpPr/>
          <p:nvPr/>
        </p:nvSpPr>
        <p:spPr>
          <a:xfrm>
            <a:off x="1485733" y="3072425"/>
            <a:ext cx="2425800" cy="1008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7"/>
          <p:cNvSpPr/>
          <p:nvPr/>
        </p:nvSpPr>
        <p:spPr>
          <a:xfrm>
            <a:off x="4734474" y="3072425"/>
            <a:ext cx="2425800" cy="1008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317" name="Google Shape;317;p38"/>
          <p:cNvSpPr/>
          <p:nvPr/>
        </p:nvSpPr>
        <p:spPr>
          <a:xfrm>
            <a:off x="2525837" y="1009411"/>
            <a:ext cx="4092348" cy="312468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rgbClr val="98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06666"/>
                </a:solidFill>
                <a:latin typeface="Marcellus"/>
              </a:rPr>
              <a:t>Thank</a:t>
            </a:r>
            <a:br>
              <a:rPr b="1" i="0">
                <a:ln cap="flat" cmpd="sng" w="38100">
                  <a:solidFill>
                    <a:srgbClr val="98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06666"/>
                </a:solidFill>
                <a:latin typeface="Marcellus"/>
              </a:rPr>
            </a:br>
            <a:r>
              <a:rPr b="1" i="0">
                <a:ln cap="flat" cmpd="sng" w="38100">
                  <a:solidFill>
                    <a:srgbClr val="98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06666"/>
                </a:solidFill>
                <a:latin typeface="Marcellus"/>
              </a:rPr>
              <a:t>you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fondo-gratis-powerpoint.jpg" id="322" name="Google Shape;322;p39"/>
          <p:cNvPicPr preferRelativeResize="0"/>
          <p:nvPr/>
        </p:nvPicPr>
        <p:blipFill rotWithShape="1">
          <a:blip r:embed="rId3">
            <a:alphaModFix amt="50000"/>
          </a:blip>
          <a:srcRect b="7885" l="27017" r="27017" t="0"/>
          <a:stretch/>
        </p:blipFill>
        <p:spPr>
          <a:xfrm>
            <a:off x="6089413" y="1088425"/>
            <a:ext cx="1838790" cy="29623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sentacion-fondo-gratis-powerpoint.jpg" id="323" name="Google Shape;323;p39"/>
          <p:cNvPicPr preferRelativeResize="0"/>
          <p:nvPr/>
        </p:nvPicPr>
        <p:blipFill rotWithShape="1">
          <a:blip r:embed="rId4">
            <a:alphaModFix amt="57000"/>
          </a:blip>
          <a:srcRect b="7885" l="27017" r="27017" t="0"/>
          <a:stretch/>
        </p:blipFill>
        <p:spPr>
          <a:xfrm>
            <a:off x="1216979" y="1094100"/>
            <a:ext cx="1838560" cy="2958038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325" name="Google Shape;325;p39"/>
          <p:cNvSpPr txBox="1"/>
          <p:nvPr/>
        </p:nvSpPr>
        <p:spPr>
          <a:xfrm>
            <a:off x="3162963" y="2074925"/>
            <a:ext cx="2849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El Arte de presentar. (Gonzalo Álvarez Marañón)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Google Images</a:t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latin typeface="Copse"/>
                <a:ea typeface="Copse"/>
                <a:cs typeface="Copse"/>
                <a:sym typeface="Copse"/>
              </a:rPr>
              <a:t>Prof. Reynel A. Llanes Belett.</a:t>
            </a:r>
            <a:endParaRPr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26" name="Google Shape;326;p39"/>
          <p:cNvSpPr txBox="1"/>
          <p:nvPr>
            <p:ph idx="4294967295" type="title"/>
          </p:nvPr>
        </p:nvSpPr>
        <p:spPr>
          <a:xfrm>
            <a:off x="2399551" y="0"/>
            <a:ext cx="43449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BIBLIOGRAPHY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pic>
        <p:nvPicPr>
          <p:cNvPr descr="archive, books, documents, files, folders, history icon"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06450" y="765700"/>
            <a:ext cx="961350" cy="96135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9"/>
          <p:cNvSpPr/>
          <p:nvPr/>
        </p:nvSpPr>
        <p:spPr>
          <a:xfrm>
            <a:off x="6089125" y="1088425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9"/>
          <p:cNvSpPr/>
          <p:nvPr/>
        </p:nvSpPr>
        <p:spPr>
          <a:xfrm>
            <a:off x="6734450" y="1088425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9"/>
          <p:cNvSpPr/>
          <p:nvPr/>
        </p:nvSpPr>
        <p:spPr>
          <a:xfrm>
            <a:off x="7379775" y="1106039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9"/>
          <p:cNvSpPr/>
          <p:nvPr/>
        </p:nvSpPr>
        <p:spPr>
          <a:xfrm>
            <a:off x="6089125" y="2076550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9"/>
          <p:cNvSpPr/>
          <p:nvPr/>
        </p:nvSpPr>
        <p:spPr>
          <a:xfrm>
            <a:off x="6734450" y="2076550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9"/>
          <p:cNvSpPr/>
          <p:nvPr/>
        </p:nvSpPr>
        <p:spPr>
          <a:xfrm>
            <a:off x="7379775" y="2094164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9"/>
          <p:cNvSpPr/>
          <p:nvPr/>
        </p:nvSpPr>
        <p:spPr>
          <a:xfrm>
            <a:off x="6089125" y="3082300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9"/>
          <p:cNvSpPr/>
          <p:nvPr/>
        </p:nvSpPr>
        <p:spPr>
          <a:xfrm>
            <a:off x="6734450" y="3082300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9"/>
          <p:cNvSpPr/>
          <p:nvPr/>
        </p:nvSpPr>
        <p:spPr>
          <a:xfrm>
            <a:off x="7379775" y="3099914"/>
            <a:ext cx="548700" cy="9438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342" name="Google Shape;342;p40"/>
          <p:cNvSpPr txBox="1"/>
          <p:nvPr/>
        </p:nvSpPr>
        <p:spPr>
          <a:xfrm>
            <a:off x="4709256" y="871550"/>
            <a:ext cx="30072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opse"/>
              <a:buChar char="●"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TYPE: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 	Copse, Sigmar One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SzPts val="1800"/>
              <a:buFont typeface="Copse"/>
              <a:buChar char="●"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PHOTOS: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www.pixabay.com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www.freeimages.com</a:t>
            </a:r>
            <a:endParaRPr sz="18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43" name="Google Shape;343;p40"/>
          <p:cNvSpPr txBox="1"/>
          <p:nvPr/>
        </p:nvSpPr>
        <p:spPr>
          <a:xfrm>
            <a:off x="1427550" y="871550"/>
            <a:ext cx="32817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pse"/>
              <a:buChar char="●"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ICONS: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www.iconfinder.com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pse"/>
              <a:buChar char="●"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DESIGN: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Copse"/>
                <a:ea typeface="Copse"/>
                <a:cs typeface="Copse"/>
                <a:sym typeface="Copse"/>
              </a:rPr>
              <a:t>www.slidespower.com</a:t>
            </a:r>
            <a:endParaRPr sz="1800">
              <a:latin typeface="Copse"/>
              <a:ea typeface="Copse"/>
              <a:cs typeface="Copse"/>
              <a:sym typeface="Cops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344" name="Google Shape;344;p40"/>
          <p:cNvSpPr txBox="1"/>
          <p:nvPr>
            <p:ph idx="4294967295" type="title"/>
          </p:nvPr>
        </p:nvSpPr>
        <p:spPr>
          <a:xfrm>
            <a:off x="0" y="0"/>
            <a:ext cx="9144000" cy="561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PRESENTATION DESIGN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pic>
        <p:nvPicPr>
          <p:cNvPr descr="Escritorio, Ordenador Portátil" id="345" name="Google Shape;345;p40" title="Escritorio, Ordenador Portátil"/>
          <p:cNvPicPr preferRelativeResize="0"/>
          <p:nvPr/>
        </p:nvPicPr>
        <p:blipFill rotWithShape="1">
          <a:blip r:embed="rId3">
            <a:alphaModFix/>
          </a:blip>
          <a:srcRect b="18909" l="0" r="0" t="46802"/>
          <a:stretch/>
        </p:blipFill>
        <p:spPr>
          <a:xfrm>
            <a:off x="1427550" y="3235850"/>
            <a:ext cx="6288801" cy="154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idx="4294967295" type="title"/>
          </p:nvPr>
        </p:nvSpPr>
        <p:spPr>
          <a:xfrm rot="193">
            <a:off x="1904987" y="960850"/>
            <a:ext cx="5334000" cy="152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My Name: </a:t>
            </a:r>
            <a:r>
              <a:rPr b="1" lang="en-GB" sz="18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Name &amp; Surname</a:t>
            </a:r>
            <a:endParaRPr b="1" sz="18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Email:</a:t>
            </a:r>
            <a:r>
              <a:rPr b="1" lang="en-GB" sz="18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 slidespower@gmail.com</a:t>
            </a:r>
            <a:endParaRPr b="1" sz="18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Phone: </a:t>
            </a:r>
            <a:r>
              <a:rPr b="1" lang="en-GB" sz="18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+1 123 45 67 89</a:t>
            </a:r>
            <a:endParaRPr b="1" sz="18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93" name="Google Shape;93;p1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18"/>
          <p:cNvSpPr txBox="1"/>
          <p:nvPr/>
        </p:nvSpPr>
        <p:spPr>
          <a:xfrm>
            <a:off x="3073650" y="53425"/>
            <a:ext cx="2996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HELLO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pic>
        <p:nvPicPr>
          <p:cNvPr descr="facebook, logo, media, multimedia, network, social icon"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184" y="2464495"/>
            <a:ext cx="454757" cy="454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rcle, media, network, social, twitter icon"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0442" y="2975680"/>
            <a:ext cx="454759" cy="4547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nd, logo, social, social network, website, youtube icon" id="97" name="Google Shape;9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4483" y="1948775"/>
            <a:ext cx="463829" cy="4638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nd, instagram, logo, social, social network, website icon" id="98" name="Google Shape;9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1798" y="3482326"/>
            <a:ext cx="463829" cy="4638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mmunication, linkedin, logo, media, network, social icon" id="99" name="Google Shape;99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75202" y="3998054"/>
            <a:ext cx="454759" cy="4547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nd, googleplus, logo, social, social network, website icon" id="100" name="Google Shape;100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85646" y="2459962"/>
            <a:ext cx="463831" cy="4638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media, network, pin, pinterest, social icon" id="101" name="Google Shape;101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50657" y="2971146"/>
            <a:ext cx="463831" cy="4638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nection, media, network, social, vk, vkontakte icon" id="102" name="Google Shape;102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644942" y="3486865"/>
            <a:ext cx="454757" cy="454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net, media, network, online, rss, social icon" id="103" name="Google Shape;103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2700000">
            <a:off x="4222206" y="3535245"/>
            <a:ext cx="672388" cy="6723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dia, message, network, social icon" id="104" name="Google Shape;104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65688" y="1953314"/>
            <a:ext cx="454759" cy="4547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dia, network, snapchat, social icon" id="105" name="Google Shape;105;p1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786826" y="3993510"/>
            <a:ext cx="463829" cy="46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aza De Café, Ordenador Portátil" id="110" name="Google Shape;110;p19"/>
          <p:cNvPicPr preferRelativeResize="0"/>
          <p:nvPr/>
        </p:nvPicPr>
        <p:blipFill rotWithShape="1">
          <a:blip r:embed="rId3">
            <a:alphaModFix/>
          </a:blip>
          <a:srcRect b="19575" l="0" r="0" t="0"/>
          <a:stretch/>
        </p:blipFill>
        <p:spPr>
          <a:xfrm>
            <a:off x="1741413" y="1057025"/>
            <a:ext cx="5661175" cy="302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0" y="0"/>
            <a:ext cx="91440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TITLE TO INTRODUCE THE FOLLOWING SLIDES</a:t>
            </a:r>
            <a:endParaRPr b="1" sz="26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1003213" y="4514675"/>
            <a:ext cx="7137600" cy="6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000">
                <a:latin typeface="Copse"/>
                <a:ea typeface="Copse"/>
                <a:cs typeface="Copse"/>
                <a:sym typeface="Copse"/>
              </a:rPr>
              <a:t>“How to make a good presentation“</a:t>
            </a:r>
            <a:endParaRPr>
              <a:latin typeface="Copse"/>
              <a:ea typeface="Copse"/>
              <a:cs typeface="Copse"/>
              <a:sym typeface="Cops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19" name="Google Shape;119;p20"/>
          <p:cNvSpPr txBox="1"/>
          <p:nvPr>
            <p:ph idx="4294967295" type="title"/>
          </p:nvPr>
        </p:nvSpPr>
        <p:spPr>
          <a:xfrm>
            <a:off x="0" y="0"/>
            <a:ext cx="9144000" cy="688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TOPICS TO TALK ABOUT</a:t>
            </a:r>
            <a:endParaRPr b="1" sz="30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1232100" y="1396050"/>
            <a:ext cx="6679800" cy="23514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Copse"/>
                <a:ea typeface="Copse"/>
                <a:cs typeface="Copse"/>
                <a:sym typeface="Copse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2400"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121" name="Google Shape;121;p20"/>
          <p:cNvSpPr/>
          <p:nvPr/>
        </p:nvSpPr>
        <p:spPr>
          <a:xfrm>
            <a:off x="1232100" y="1396050"/>
            <a:ext cx="6679800" cy="2351400"/>
          </a:xfrm>
          <a:prstGeom prst="frame">
            <a:avLst>
              <a:gd fmla="val 4979" name="adj1"/>
            </a:avLst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27" name="Google Shape;127;p21"/>
          <p:cNvSpPr txBox="1"/>
          <p:nvPr>
            <p:ph idx="4294967295" type="title"/>
          </p:nvPr>
        </p:nvSpPr>
        <p:spPr>
          <a:xfrm>
            <a:off x="0" y="0"/>
            <a:ext cx="9144000" cy="696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TOPICS TO TALK ABOUT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128" name="Google Shape;128;p21"/>
          <p:cNvSpPr txBox="1"/>
          <p:nvPr>
            <p:ph idx="4294967295" type="subTitle"/>
          </p:nvPr>
        </p:nvSpPr>
        <p:spPr>
          <a:xfrm>
            <a:off x="1641450" y="909450"/>
            <a:ext cx="5861100" cy="332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pse"/>
              <a:buChar char="•"/>
            </a:pPr>
            <a:r>
              <a:rPr lang="en-GB" sz="16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pse"/>
              <a:buChar char="•"/>
            </a:pPr>
            <a:r>
              <a:rPr lang="en-GB" sz="16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Transmit only one idea per slide .</a:t>
            </a:r>
            <a:endParaRPr sz="16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pse"/>
              <a:buChar char="•"/>
            </a:pPr>
            <a:r>
              <a:rPr lang="en-GB" sz="16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pse"/>
              <a:buChar char="•"/>
            </a:pPr>
            <a:r>
              <a:rPr lang="en-GB" sz="16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Each line no more than 7 words.</a:t>
            </a:r>
            <a:endParaRPr sz="16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Copse"/>
              <a:buChar char="•"/>
            </a:pPr>
            <a:r>
              <a:rPr lang="en-GB" sz="16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129" name="Google Shape;129;p21"/>
          <p:cNvSpPr/>
          <p:nvPr/>
        </p:nvSpPr>
        <p:spPr>
          <a:xfrm>
            <a:off x="744150" y="1197000"/>
            <a:ext cx="897300" cy="916500"/>
          </a:xfrm>
          <a:prstGeom prst="mathEqual">
            <a:avLst>
              <a:gd fmla="val 17963" name="adj1"/>
              <a:gd fmla="val 11760" name="adj2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1"/>
          <p:cNvSpPr/>
          <p:nvPr/>
        </p:nvSpPr>
        <p:spPr>
          <a:xfrm>
            <a:off x="744150" y="2113500"/>
            <a:ext cx="897300" cy="916500"/>
          </a:xfrm>
          <a:prstGeom prst="mathEqual">
            <a:avLst>
              <a:gd fmla="val 16692" name="adj1"/>
              <a:gd fmla="val 11760" name="adj2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1"/>
          <p:cNvSpPr/>
          <p:nvPr/>
        </p:nvSpPr>
        <p:spPr>
          <a:xfrm>
            <a:off x="744150" y="3030000"/>
            <a:ext cx="897300" cy="916500"/>
          </a:xfrm>
          <a:prstGeom prst="mathEqual">
            <a:avLst>
              <a:gd fmla="val 18795" name="adj1"/>
              <a:gd fmla="val 11760" name="adj2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1"/>
          <p:cNvSpPr/>
          <p:nvPr/>
        </p:nvSpPr>
        <p:spPr>
          <a:xfrm>
            <a:off x="7441425" y="1197000"/>
            <a:ext cx="897300" cy="916500"/>
          </a:xfrm>
          <a:prstGeom prst="mathEqual">
            <a:avLst>
              <a:gd fmla="val 17963" name="adj1"/>
              <a:gd fmla="val 11760" name="adj2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1"/>
          <p:cNvSpPr/>
          <p:nvPr/>
        </p:nvSpPr>
        <p:spPr>
          <a:xfrm>
            <a:off x="7441425" y="2113500"/>
            <a:ext cx="897300" cy="916500"/>
          </a:xfrm>
          <a:prstGeom prst="mathEqual">
            <a:avLst>
              <a:gd fmla="val 16692" name="adj1"/>
              <a:gd fmla="val 11760" name="adj2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1"/>
          <p:cNvSpPr/>
          <p:nvPr/>
        </p:nvSpPr>
        <p:spPr>
          <a:xfrm>
            <a:off x="7441425" y="3030000"/>
            <a:ext cx="897300" cy="916500"/>
          </a:xfrm>
          <a:prstGeom prst="mathEqual">
            <a:avLst>
              <a:gd fmla="val 18795" name="adj1"/>
              <a:gd fmla="val 11760" name="adj2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idx="4294967295" type="subTitle"/>
          </p:nvPr>
        </p:nvSpPr>
        <p:spPr>
          <a:xfrm>
            <a:off x="4608213" y="1501650"/>
            <a:ext cx="3735600" cy="214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Define the main idea that will be the focus of your presentation, and use icons or illustrations to attract the attention of your audience.</a:t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140" name="Google Shape;140;p2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41" name="Google Shape;141;p22"/>
          <p:cNvSpPr txBox="1"/>
          <p:nvPr>
            <p:ph idx="4294967295" type="title"/>
          </p:nvPr>
        </p:nvSpPr>
        <p:spPr>
          <a:xfrm>
            <a:off x="3035400" y="0"/>
            <a:ext cx="30732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THE</a:t>
            </a: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 IDEA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pic>
        <p:nvPicPr>
          <p:cNvPr descr="Ordenador Portátil, Equipo, Tecnología" id="142" name="Google Shape;142;p22"/>
          <p:cNvPicPr preferRelativeResize="0"/>
          <p:nvPr/>
        </p:nvPicPr>
        <p:blipFill rotWithShape="1">
          <a:blip r:embed="rId3">
            <a:alphaModFix/>
          </a:blip>
          <a:srcRect b="0" l="11473" r="11473" t="33914"/>
          <a:stretch/>
        </p:blipFill>
        <p:spPr>
          <a:xfrm>
            <a:off x="800188" y="1501663"/>
            <a:ext cx="3735601" cy="214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idx="4294967295" type="subTitle"/>
          </p:nvPr>
        </p:nvSpPr>
        <p:spPr>
          <a:xfrm>
            <a:off x="2317350" y="2529575"/>
            <a:ext cx="4509300" cy="19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132.000.000 INHABITANTS</a:t>
            </a:r>
            <a:endParaRPr sz="2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80 % MOBILE DIFFUSION</a:t>
            </a:r>
            <a:endParaRPr sz="2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PROFIT: 2.640 Millions </a:t>
            </a:r>
            <a:r>
              <a:rPr b="1" lang="en-GB" sz="2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$</a:t>
            </a:r>
            <a:endParaRPr b="1" sz="18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cxnSp>
        <p:nvCxnSpPr>
          <p:cNvPr id="149" name="Google Shape;149;p23"/>
          <p:cNvCxnSpPr/>
          <p:nvPr/>
        </p:nvCxnSpPr>
        <p:spPr>
          <a:xfrm>
            <a:off x="2317350" y="3789425"/>
            <a:ext cx="45093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0" name="Google Shape;150;p23"/>
          <p:cNvSpPr txBox="1"/>
          <p:nvPr>
            <p:ph idx="4294967295" type="title"/>
          </p:nvPr>
        </p:nvSpPr>
        <p:spPr>
          <a:xfrm>
            <a:off x="2679600" y="0"/>
            <a:ext cx="37848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5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THE CONTEXT</a:t>
            </a:r>
            <a:endParaRPr b="1" sz="35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pic>
        <p:nvPicPr>
          <p:cNvPr descr="Traje De Negocios Negocio Hombre Professio" id="151" name="Google Shape;151;p23"/>
          <p:cNvPicPr preferRelativeResize="0"/>
          <p:nvPr/>
        </p:nvPicPr>
        <p:blipFill rotWithShape="1">
          <a:blip r:embed="rId3">
            <a:alphaModFix/>
          </a:blip>
          <a:srcRect b="0" l="0" r="0" t="5678"/>
          <a:stretch/>
        </p:blipFill>
        <p:spPr>
          <a:xfrm>
            <a:off x="2029875" y="750425"/>
            <a:ext cx="5084249" cy="18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d, business, group, human, male, users icon" id="152" name="Google Shape;15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9875" y="2676175"/>
            <a:ext cx="440375" cy="4283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l, communication, contact, mobile, phone, support icon" id="153" name="Google Shape;15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29875" y="3270477"/>
            <a:ext cx="440375" cy="428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ney icon" id="154" name="Google Shape;154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29875" y="3880075"/>
            <a:ext cx="440375" cy="44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Google Shape;159;p24"/>
          <p:cNvCxnSpPr>
            <a:stCxn id="160" idx="3"/>
            <a:endCxn id="160" idx="1"/>
          </p:cNvCxnSpPr>
          <p:nvPr/>
        </p:nvCxnSpPr>
        <p:spPr>
          <a:xfrm>
            <a:off x="4572000" y="1214242"/>
            <a:ext cx="0" cy="4434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dashDot"/>
            <a:round/>
            <a:headEnd len="med" w="med" type="none"/>
            <a:tailEnd len="med" w="med" type="none"/>
          </a:ln>
        </p:spPr>
      </p:cxnSp>
      <p:sp>
        <p:nvSpPr>
          <p:cNvPr id="160" name="Google Shape;160;p24"/>
          <p:cNvSpPr/>
          <p:nvPr/>
        </p:nvSpPr>
        <p:spPr>
          <a:xfrm>
            <a:off x="0" y="1161350"/>
            <a:ext cx="9144000" cy="549300"/>
          </a:xfrm>
          <a:prstGeom prst="mathMinus">
            <a:avLst>
              <a:gd fmla="val 80742" name="adj1"/>
            </a:avLst>
          </a:prstGeom>
          <a:noFill/>
          <a:ln cap="flat" cmpd="sng" w="9525">
            <a:solidFill>
              <a:srgbClr val="00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62" name="Google Shape;162;p24"/>
          <p:cNvSpPr txBox="1"/>
          <p:nvPr>
            <p:ph idx="4294967295" type="title"/>
          </p:nvPr>
        </p:nvSpPr>
        <p:spPr>
          <a:xfrm>
            <a:off x="0" y="0"/>
            <a:ext cx="9144000" cy="688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980000"/>
                </a:solidFill>
                <a:latin typeface="Sigmar One"/>
                <a:ea typeface="Sigmar One"/>
                <a:cs typeface="Sigmar One"/>
                <a:sym typeface="Sigmar One"/>
              </a:rPr>
              <a:t>TWO COLUMNS TEXT</a:t>
            </a:r>
            <a:endParaRPr b="1" sz="3000">
              <a:solidFill>
                <a:srgbClr val="980000"/>
              </a:solidFill>
              <a:latin typeface="Sigmar One"/>
              <a:ea typeface="Sigmar One"/>
              <a:cs typeface="Sigmar One"/>
              <a:sym typeface="Sigmar One"/>
            </a:endParaRPr>
          </a:p>
        </p:txBody>
      </p:sp>
      <p:sp>
        <p:nvSpPr>
          <p:cNvPr id="163" name="Google Shape;163;p24"/>
          <p:cNvSpPr txBox="1"/>
          <p:nvPr>
            <p:ph idx="4294967295" type="subTitle"/>
          </p:nvPr>
        </p:nvSpPr>
        <p:spPr>
          <a:xfrm>
            <a:off x="1214325" y="1231150"/>
            <a:ext cx="3357600" cy="199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Text Size</a:t>
            </a:r>
            <a:endParaRPr b="1"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The text should be readable from the end of the auditorium, so choose a well readable font and use a minimum size of 24.</a:t>
            </a:r>
            <a:endParaRPr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sp>
        <p:nvSpPr>
          <p:cNvPr id="164" name="Google Shape;164;p24"/>
          <p:cNvSpPr txBox="1"/>
          <p:nvPr>
            <p:ph idx="4294967295" type="subTitle"/>
          </p:nvPr>
        </p:nvSpPr>
        <p:spPr>
          <a:xfrm>
            <a:off x="4571925" y="1231150"/>
            <a:ext cx="3357600" cy="199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Margins around the text</a:t>
            </a:r>
            <a:endParaRPr b="1"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opse"/>
                <a:ea typeface="Copse"/>
                <a:cs typeface="Copse"/>
                <a:sym typeface="Copse"/>
              </a:rPr>
              <a:t>The texts, images or graphics should not be next to the edge of the slide. The edges should be wide around the texts.</a:t>
            </a:r>
            <a:endParaRPr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opse"/>
              <a:ea typeface="Copse"/>
              <a:cs typeface="Copse"/>
              <a:sym typeface="Copse"/>
            </a:endParaRPr>
          </a:p>
        </p:txBody>
      </p:sp>
      <p:pic>
        <p:nvPicPr>
          <p:cNvPr descr="document, file, page, text icon" id="165" name="Google Shape;16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5037" y="3226750"/>
            <a:ext cx="1213936" cy="121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