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62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y="5143500" cx="9144000"/>
  <p:notesSz cx="6858000" cy="9144000"/>
  <p:embeddedFontLst>
    <p:embeddedFont>
      <p:font typeface="Raleway"/>
      <p:regular r:id="rId31"/>
      <p:bold r:id="rId32"/>
      <p:italic r:id="rId33"/>
      <p:boldItalic r:id="rId34"/>
    </p:embeddedFont>
    <p:embeddedFont>
      <p:font typeface="Marcellus"/>
      <p:regular r:id="rId35"/>
    </p:embeddedFont>
    <p:embeddedFont>
      <p:font typeface="Abel"/>
      <p:regular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A437CB7-F183-41CE-B344-97450C3160E7}">
  <a:tblStyle styleId="{7A437CB7-F183-41CE-B344-97450C3160E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Raleway-regular.fntdata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Raleway-italic.fntdata"/><Relationship Id="rId10" Type="http://schemas.openxmlformats.org/officeDocument/2006/relationships/slide" Target="slides/slide5.xml"/><Relationship Id="rId32" Type="http://schemas.openxmlformats.org/officeDocument/2006/relationships/font" Target="fonts/Raleway-bold.fntdata"/><Relationship Id="rId13" Type="http://schemas.openxmlformats.org/officeDocument/2006/relationships/slide" Target="slides/slide8.xml"/><Relationship Id="rId35" Type="http://schemas.openxmlformats.org/officeDocument/2006/relationships/font" Target="fonts/Marcellus-regular.fntdata"/><Relationship Id="rId12" Type="http://schemas.openxmlformats.org/officeDocument/2006/relationships/slide" Target="slides/slide7.xml"/><Relationship Id="rId34" Type="http://schemas.openxmlformats.org/officeDocument/2006/relationships/font" Target="fonts/Raleway-bold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36" Type="http://schemas.openxmlformats.org/officeDocument/2006/relationships/font" Target="fonts/Abel-regular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190c8287be_0_1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190c8287be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190c8287be_0_1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190c8287be_0_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190c8287be_0_1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190c8287be_0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190c8287be_0_1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190c8287be_0_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190eb3387a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190eb3387a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190eb3387a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190eb3387a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190eb3387a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190eb3387a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190eb3387a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190eb3387a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190eb3387a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190eb3387a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190eb3387a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190eb3387a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90c8287be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190c8287be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190eb3387a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190eb3387a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190eb3387a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190eb3387a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190eb3387a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190eb3387a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190eb3387a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190eb3387a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190eb3387a_0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190eb3387a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190eb3387a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190eb3387a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90c8287be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190c8287be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90c8287be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190c8287be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190c8287be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190c8287be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190c8287be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190c8287be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a64e6c29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a64e6c29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190c8287be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190c8287be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190c8287be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190c8287be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acia">
  <p:cSld name="TITLE_1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1">
  <p:cSld name="TITLE_AND_BODY_1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buNone/>
              <a:defRPr>
                <a:solidFill>
                  <a:srgbClr val="000000"/>
                </a:solidFill>
              </a:defRPr>
            </a:lvl1pPr>
            <a:lvl2pPr lvl="1" rtl="0" algn="ctr">
              <a:buNone/>
              <a:defRPr>
                <a:solidFill>
                  <a:srgbClr val="000000"/>
                </a:solidFill>
              </a:defRPr>
            </a:lvl2pPr>
            <a:lvl3pPr lvl="2" rtl="0" algn="ctr">
              <a:buNone/>
              <a:defRPr>
                <a:solidFill>
                  <a:srgbClr val="000000"/>
                </a:solidFill>
              </a:defRPr>
            </a:lvl3pPr>
            <a:lvl4pPr lvl="3" rtl="0" algn="ctr">
              <a:buNone/>
              <a:defRPr>
                <a:solidFill>
                  <a:srgbClr val="000000"/>
                </a:solidFill>
              </a:defRPr>
            </a:lvl4pPr>
            <a:lvl5pPr lvl="4" rtl="0" algn="ctr">
              <a:buNone/>
              <a:defRPr>
                <a:solidFill>
                  <a:srgbClr val="000000"/>
                </a:solidFill>
              </a:defRPr>
            </a:lvl5pPr>
            <a:lvl6pPr lvl="5" rtl="0" algn="ctr">
              <a:buNone/>
              <a:defRPr>
                <a:solidFill>
                  <a:srgbClr val="000000"/>
                </a:solidFill>
              </a:defRPr>
            </a:lvl6pPr>
            <a:lvl7pPr lvl="6" rtl="0" algn="ctr">
              <a:buNone/>
              <a:defRPr>
                <a:solidFill>
                  <a:srgbClr val="000000"/>
                </a:solidFill>
              </a:defRPr>
            </a:lvl7pPr>
            <a:lvl8pPr lvl="7" rtl="0" algn="ctr">
              <a:buNone/>
              <a:defRPr>
                <a:solidFill>
                  <a:srgbClr val="000000"/>
                </a:solidFill>
              </a:defRPr>
            </a:lvl8pPr>
            <a:lvl9pPr lvl="8" rtl="0" algn="ctr">
              <a:buNone/>
              <a:defRPr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6" name="Google Shape;56;p14"/>
          <p:cNvSpPr txBox="1"/>
          <p:nvPr>
            <p:ph type="title"/>
          </p:nvPr>
        </p:nvSpPr>
        <p:spPr>
          <a:xfrm>
            <a:off x="442350" y="549625"/>
            <a:ext cx="8701800" cy="610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57" name="Google Shape;57;p14"/>
          <p:cNvSpPr txBox="1"/>
          <p:nvPr>
            <p:ph idx="1" type="subTitle"/>
          </p:nvPr>
        </p:nvSpPr>
        <p:spPr>
          <a:xfrm>
            <a:off x="1251100" y="1804050"/>
            <a:ext cx="7113900" cy="290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200"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0" name="Google Shape;60;p15"/>
          <p:cNvSpPr txBox="1"/>
          <p:nvPr>
            <p:ph type="title"/>
          </p:nvPr>
        </p:nvSpPr>
        <p:spPr>
          <a:xfrm>
            <a:off x="3487600" y="2084625"/>
            <a:ext cx="4299600" cy="171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" name="Google Shape;9;p1"/>
          <p:cNvSpPr/>
          <p:nvPr/>
        </p:nvSpPr>
        <p:spPr>
          <a:xfrm>
            <a:off x="0" y="1409700"/>
            <a:ext cx="3733800" cy="3733800"/>
          </a:xfrm>
          <a:prstGeom prst="rtTriangle">
            <a:avLst/>
          </a:prstGeom>
          <a:solidFill>
            <a:srgbClr val="F6B2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" name="Google Shape;10;p1"/>
          <p:cNvSpPr/>
          <p:nvPr/>
        </p:nvSpPr>
        <p:spPr>
          <a:xfrm rot="10800000">
            <a:off x="5410200" y="0"/>
            <a:ext cx="3733800" cy="3733800"/>
          </a:xfrm>
          <a:prstGeom prst="rtTriangle">
            <a:avLst/>
          </a:prstGeom>
          <a:solidFill>
            <a:srgbClr val="F6B2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4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png"/><Relationship Id="rId4" Type="http://schemas.openxmlformats.org/officeDocument/2006/relationships/hyperlink" Target="http://www.google.com/sheets/about/" TargetMode="External"/><Relationship Id="rId5" Type="http://schemas.openxmlformats.org/officeDocument/2006/relationships/image" Target="../media/image1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0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1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2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9.png"/><Relationship Id="rId4" Type="http://schemas.openxmlformats.org/officeDocument/2006/relationships/image" Target="../media/image1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5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5.png"/><Relationship Id="rId4" Type="http://schemas.openxmlformats.org/officeDocument/2006/relationships/image" Target="../media/image21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3.jpg"/><Relationship Id="rId4" Type="http://schemas.openxmlformats.org/officeDocument/2006/relationships/image" Target="../media/image2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6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isaje, Escénico, Lago, Reflexión, Curva De Oxbow" id="65" name="Google Shape;65;p16"/>
          <p:cNvPicPr preferRelativeResize="0"/>
          <p:nvPr/>
        </p:nvPicPr>
        <p:blipFill rotWithShape="1">
          <a:blip r:embed="rId3">
            <a:alphaModFix/>
          </a:blip>
          <a:srcRect b="7969" l="0" r="0" t="7969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6"/>
          <p:cNvSpPr txBox="1"/>
          <p:nvPr/>
        </p:nvSpPr>
        <p:spPr>
          <a:xfrm>
            <a:off x="1429650" y="3339050"/>
            <a:ext cx="6284700" cy="900900"/>
          </a:xfrm>
          <a:prstGeom prst="rect">
            <a:avLst/>
          </a:prstGeom>
          <a:solidFill>
            <a:srgbClr val="F6B26B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8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PRESENTATION TITLE</a:t>
            </a:r>
            <a:endParaRPr b="1" sz="48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  <p:cxnSp>
        <p:nvCxnSpPr>
          <p:cNvPr id="67" name="Google Shape;67;p16"/>
          <p:cNvCxnSpPr/>
          <p:nvPr/>
        </p:nvCxnSpPr>
        <p:spPr>
          <a:xfrm>
            <a:off x="1512450" y="4154425"/>
            <a:ext cx="6119100" cy="45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8" name="Google Shape;68;p16"/>
          <p:cNvCxnSpPr/>
          <p:nvPr/>
        </p:nvCxnSpPr>
        <p:spPr>
          <a:xfrm>
            <a:off x="2255250" y="3420125"/>
            <a:ext cx="46335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5"/>
          <p:cNvSpPr txBox="1"/>
          <p:nvPr>
            <p:ph idx="12" type="sldNum"/>
          </p:nvPr>
        </p:nvSpPr>
        <p:spPr>
          <a:xfrm>
            <a:off x="7692308" y="386319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146" name="Google Shape;146;p25"/>
          <p:cNvGrpSpPr/>
          <p:nvPr/>
        </p:nvGrpSpPr>
        <p:grpSpPr>
          <a:xfrm>
            <a:off x="3782797" y="167069"/>
            <a:ext cx="1440893" cy="1337256"/>
            <a:chOff x="838075" y="-200259"/>
            <a:chExt cx="1857300" cy="1857300"/>
          </a:xfrm>
        </p:grpSpPr>
        <p:sp>
          <p:nvSpPr>
            <p:cNvPr id="147" name="Google Shape;147;p25"/>
            <p:cNvSpPr/>
            <p:nvPr/>
          </p:nvSpPr>
          <p:spPr>
            <a:xfrm>
              <a:off x="838075" y="-200259"/>
              <a:ext cx="1857300" cy="1857300"/>
            </a:xfrm>
            <a:prstGeom prst="ellipse">
              <a:avLst/>
            </a:prstGeom>
            <a:solidFill>
              <a:srgbClr val="F4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endParaRPr>
            </a:p>
          </p:txBody>
        </p:sp>
        <p:sp>
          <p:nvSpPr>
            <p:cNvPr id="148" name="Google Shape;148;p25"/>
            <p:cNvSpPr txBox="1"/>
            <p:nvPr/>
          </p:nvSpPr>
          <p:spPr>
            <a:xfrm>
              <a:off x="1015187" y="230652"/>
              <a:ext cx="1500900" cy="995700"/>
            </a:xfrm>
            <a:prstGeom prst="rect">
              <a:avLst/>
            </a:prstGeom>
            <a:solidFill>
              <a:srgbClr val="F4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000">
                  <a:solidFill>
                    <a:srgbClr val="434343"/>
                  </a:solidFill>
                  <a:latin typeface="Marcellus"/>
                  <a:ea typeface="Marcellus"/>
                  <a:cs typeface="Marcellus"/>
                  <a:sym typeface="Marcellus"/>
                </a:rPr>
                <a:t>LOREM IPSUM</a:t>
              </a:r>
              <a:endParaRPr b="1" sz="10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000">
                  <a:solidFill>
                    <a:srgbClr val="434343"/>
                  </a:solidFill>
                  <a:latin typeface="Marcellus"/>
                  <a:ea typeface="Marcellus"/>
                  <a:cs typeface="Marcellus"/>
                  <a:sym typeface="Marcellus"/>
                </a:rPr>
                <a:t>Eodem modo typi, qui nunc nobis videntur parum clari.</a:t>
              </a:r>
              <a:endParaRPr sz="10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endParaRPr>
            </a:p>
          </p:txBody>
        </p:sp>
      </p:grpSp>
      <p:cxnSp>
        <p:nvCxnSpPr>
          <p:cNvPr id="149" name="Google Shape;149;p25"/>
          <p:cNvCxnSpPr>
            <a:stCxn id="150" idx="3"/>
            <a:endCxn id="147" idx="2"/>
          </p:cNvCxnSpPr>
          <p:nvPr/>
        </p:nvCxnSpPr>
        <p:spPr>
          <a:xfrm flipH="1" rot="10800000">
            <a:off x="2146998" y="835802"/>
            <a:ext cx="1635900" cy="418200"/>
          </a:xfrm>
          <a:prstGeom prst="straightConnector1">
            <a:avLst/>
          </a:prstGeom>
          <a:noFill/>
          <a:ln cap="flat" cmpd="sng" w="19050">
            <a:solidFill>
              <a:srgbClr val="434343"/>
            </a:solidFill>
            <a:prstDash val="solid"/>
            <a:round/>
            <a:headEnd len="med" w="med" type="stealth"/>
            <a:tailEnd len="med" w="med" type="stealth"/>
          </a:ln>
        </p:spPr>
      </p:cxnSp>
      <p:cxnSp>
        <p:nvCxnSpPr>
          <p:cNvPr id="151" name="Google Shape;151;p25"/>
          <p:cNvCxnSpPr>
            <a:stCxn id="147" idx="6"/>
            <a:endCxn id="152" idx="1"/>
          </p:cNvCxnSpPr>
          <p:nvPr/>
        </p:nvCxnSpPr>
        <p:spPr>
          <a:xfrm>
            <a:off x="5223690" y="835697"/>
            <a:ext cx="1773900" cy="418200"/>
          </a:xfrm>
          <a:prstGeom prst="straightConnector1">
            <a:avLst/>
          </a:prstGeom>
          <a:noFill/>
          <a:ln cap="flat" cmpd="sng" w="19050">
            <a:solidFill>
              <a:srgbClr val="434343"/>
            </a:solidFill>
            <a:prstDash val="solid"/>
            <a:round/>
            <a:headEnd len="med" w="med" type="stealth"/>
            <a:tailEnd len="med" w="med" type="stealth"/>
          </a:ln>
        </p:spPr>
      </p:cxnSp>
      <p:cxnSp>
        <p:nvCxnSpPr>
          <p:cNvPr id="153" name="Google Shape;153;p25"/>
          <p:cNvCxnSpPr>
            <a:stCxn id="154" idx="3"/>
            <a:endCxn id="155" idx="2"/>
          </p:cNvCxnSpPr>
          <p:nvPr/>
        </p:nvCxnSpPr>
        <p:spPr>
          <a:xfrm>
            <a:off x="2146998" y="3889652"/>
            <a:ext cx="1635900" cy="511800"/>
          </a:xfrm>
          <a:prstGeom prst="straightConnector1">
            <a:avLst/>
          </a:prstGeom>
          <a:noFill/>
          <a:ln cap="flat" cmpd="sng" w="19050">
            <a:solidFill>
              <a:srgbClr val="434343"/>
            </a:solidFill>
            <a:prstDash val="solid"/>
            <a:round/>
            <a:headEnd len="med" w="med" type="stealth"/>
            <a:tailEnd len="med" w="med" type="stealth"/>
          </a:ln>
        </p:spPr>
      </p:cxnSp>
      <p:cxnSp>
        <p:nvCxnSpPr>
          <p:cNvPr id="156" name="Google Shape;156;p25"/>
          <p:cNvCxnSpPr>
            <a:stCxn id="155" idx="6"/>
            <a:endCxn id="157" idx="1"/>
          </p:cNvCxnSpPr>
          <p:nvPr/>
        </p:nvCxnSpPr>
        <p:spPr>
          <a:xfrm flipH="1" rot="10800000">
            <a:off x="5223690" y="3889747"/>
            <a:ext cx="1773900" cy="511800"/>
          </a:xfrm>
          <a:prstGeom prst="straightConnector1">
            <a:avLst/>
          </a:prstGeom>
          <a:noFill/>
          <a:ln cap="flat" cmpd="sng" w="19050">
            <a:solidFill>
              <a:srgbClr val="434343"/>
            </a:solidFill>
            <a:prstDash val="solid"/>
            <a:round/>
            <a:headEnd len="med" w="med" type="stealth"/>
            <a:tailEnd len="med" w="med" type="stealth"/>
          </a:ln>
        </p:spPr>
      </p:cxnSp>
      <p:cxnSp>
        <p:nvCxnSpPr>
          <p:cNvPr id="158" name="Google Shape;158;p25"/>
          <p:cNvCxnSpPr>
            <a:stCxn id="159" idx="4"/>
            <a:endCxn id="160" idx="0"/>
          </p:cNvCxnSpPr>
          <p:nvPr/>
        </p:nvCxnSpPr>
        <p:spPr>
          <a:xfrm>
            <a:off x="1565643" y="1922550"/>
            <a:ext cx="0" cy="1298400"/>
          </a:xfrm>
          <a:prstGeom prst="straightConnector1">
            <a:avLst/>
          </a:prstGeom>
          <a:noFill/>
          <a:ln cap="flat" cmpd="sng" w="19050">
            <a:solidFill>
              <a:srgbClr val="434343"/>
            </a:solidFill>
            <a:prstDash val="solid"/>
            <a:round/>
            <a:headEnd len="med" w="med" type="stealth"/>
            <a:tailEnd len="med" w="med" type="stealth"/>
          </a:ln>
        </p:spPr>
      </p:cxnSp>
      <p:cxnSp>
        <p:nvCxnSpPr>
          <p:cNvPr id="161" name="Google Shape;161;p25"/>
          <p:cNvCxnSpPr>
            <a:stCxn id="162" idx="4"/>
            <a:endCxn id="163" idx="0"/>
          </p:cNvCxnSpPr>
          <p:nvPr/>
        </p:nvCxnSpPr>
        <p:spPr>
          <a:xfrm>
            <a:off x="7580493" y="1922550"/>
            <a:ext cx="0" cy="1298400"/>
          </a:xfrm>
          <a:prstGeom prst="straightConnector1">
            <a:avLst/>
          </a:prstGeom>
          <a:noFill/>
          <a:ln cap="flat" cmpd="sng" w="19050">
            <a:solidFill>
              <a:srgbClr val="434343"/>
            </a:solidFill>
            <a:prstDash val="solid"/>
            <a:round/>
            <a:headEnd len="med" w="med" type="stealth"/>
            <a:tailEnd len="med" w="med" type="stealth"/>
          </a:ln>
        </p:spPr>
      </p:cxnSp>
      <p:sp>
        <p:nvSpPr>
          <p:cNvPr id="164" name="Google Shape;164;p25"/>
          <p:cNvSpPr/>
          <p:nvPr/>
        </p:nvSpPr>
        <p:spPr>
          <a:xfrm>
            <a:off x="2022550" y="1922575"/>
            <a:ext cx="4961400" cy="1298400"/>
          </a:xfrm>
          <a:prstGeom prst="roundRect">
            <a:avLst>
              <a:gd fmla="val 16667" name="adj"/>
            </a:avLst>
          </a:prstGeom>
          <a:solidFill>
            <a:srgbClr val="F6B2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25"/>
          <p:cNvSpPr txBox="1"/>
          <p:nvPr>
            <p:ph type="title"/>
          </p:nvPr>
        </p:nvSpPr>
        <p:spPr>
          <a:xfrm>
            <a:off x="2297050" y="2004925"/>
            <a:ext cx="4412400" cy="11337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INFOGRAPHIC DIAGRAM</a:t>
            </a:r>
            <a:endParaRPr b="1" sz="35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  <p:grpSp>
        <p:nvGrpSpPr>
          <p:cNvPr id="166" name="Google Shape;166;p25"/>
          <p:cNvGrpSpPr/>
          <p:nvPr/>
        </p:nvGrpSpPr>
        <p:grpSpPr>
          <a:xfrm>
            <a:off x="845197" y="585294"/>
            <a:ext cx="1440893" cy="1337256"/>
            <a:chOff x="838075" y="-200259"/>
            <a:chExt cx="1857300" cy="1857300"/>
          </a:xfrm>
        </p:grpSpPr>
        <p:sp>
          <p:nvSpPr>
            <p:cNvPr id="159" name="Google Shape;159;p25"/>
            <p:cNvSpPr/>
            <p:nvPr/>
          </p:nvSpPr>
          <p:spPr>
            <a:xfrm>
              <a:off x="838075" y="-200259"/>
              <a:ext cx="1857300" cy="1857300"/>
            </a:xfrm>
            <a:prstGeom prst="ellipse">
              <a:avLst/>
            </a:prstGeom>
            <a:solidFill>
              <a:srgbClr val="F4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endParaRPr>
            </a:p>
          </p:txBody>
        </p:sp>
        <p:sp>
          <p:nvSpPr>
            <p:cNvPr id="150" name="Google Shape;150;p25"/>
            <p:cNvSpPr txBox="1"/>
            <p:nvPr/>
          </p:nvSpPr>
          <p:spPr>
            <a:xfrm>
              <a:off x="1015187" y="230652"/>
              <a:ext cx="1500900" cy="995700"/>
            </a:xfrm>
            <a:prstGeom prst="rect">
              <a:avLst/>
            </a:prstGeom>
            <a:solidFill>
              <a:srgbClr val="F4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000">
                  <a:solidFill>
                    <a:srgbClr val="434343"/>
                  </a:solidFill>
                  <a:latin typeface="Marcellus"/>
                  <a:ea typeface="Marcellus"/>
                  <a:cs typeface="Marcellus"/>
                  <a:sym typeface="Marcellus"/>
                </a:rPr>
                <a:t>LOREM IPSUM</a:t>
              </a:r>
              <a:endParaRPr b="1" sz="10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000">
                  <a:solidFill>
                    <a:srgbClr val="434343"/>
                  </a:solidFill>
                  <a:latin typeface="Marcellus"/>
                  <a:ea typeface="Marcellus"/>
                  <a:cs typeface="Marcellus"/>
                  <a:sym typeface="Marcellus"/>
                </a:rPr>
                <a:t>Eodem modo typi, qui nunc nobis videntur parum clari.</a:t>
              </a:r>
              <a:endParaRPr sz="10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endParaRPr>
            </a:p>
          </p:txBody>
        </p:sp>
      </p:grpSp>
      <p:grpSp>
        <p:nvGrpSpPr>
          <p:cNvPr id="167" name="Google Shape;167;p25"/>
          <p:cNvGrpSpPr/>
          <p:nvPr/>
        </p:nvGrpSpPr>
        <p:grpSpPr>
          <a:xfrm>
            <a:off x="845197" y="3220944"/>
            <a:ext cx="1440893" cy="1337256"/>
            <a:chOff x="838075" y="-200259"/>
            <a:chExt cx="1857300" cy="1857300"/>
          </a:xfrm>
        </p:grpSpPr>
        <p:sp>
          <p:nvSpPr>
            <p:cNvPr id="160" name="Google Shape;160;p25"/>
            <p:cNvSpPr/>
            <p:nvPr/>
          </p:nvSpPr>
          <p:spPr>
            <a:xfrm>
              <a:off x="838075" y="-200259"/>
              <a:ext cx="1857300" cy="1857300"/>
            </a:xfrm>
            <a:prstGeom prst="ellipse">
              <a:avLst/>
            </a:prstGeom>
            <a:solidFill>
              <a:srgbClr val="F4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endParaRPr>
            </a:p>
          </p:txBody>
        </p:sp>
        <p:sp>
          <p:nvSpPr>
            <p:cNvPr id="154" name="Google Shape;154;p25"/>
            <p:cNvSpPr txBox="1"/>
            <p:nvPr/>
          </p:nvSpPr>
          <p:spPr>
            <a:xfrm>
              <a:off x="1015187" y="230652"/>
              <a:ext cx="1500900" cy="995700"/>
            </a:xfrm>
            <a:prstGeom prst="rect">
              <a:avLst/>
            </a:prstGeom>
            <a:solidFill>
              <a:srgbClr val="F4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000">
                  <a:solidFill>
                    <a:srgbClr val="434343"/>
                  </a:solidFill>
                  <a:latin typeface="Marcellus"/>
                  <a:ea typeface="Marcellus"/>
                  <a:cs typeface="Marcellus"/>
                  <a:sym typeface="Marcellus"/>
                </a:rPr>
                <a:t>LOREM IPSUM</a:t>
              </a:r>
              <a:endParaRPr b="1" sz="10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000">
                  <a:solidFill>
                    <a:srgbClr val="434343"/>
                  </a:solidFill>
                  <a:latin typeface="Marcellus"/>
                  <a:ea typeface="Marcellus"/>
                  <a:cs typeface="Marcellus"/>
                  <a:sym typeface="Marcellus"/>
                </a:rPr>
                <a:t>Eodem modo typi, qui nunc nobis videntur parum clari.</a:t>
              </a:r>
              <a:endParaRPr sz="10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endParaRPr>
            </a:p>
          </p:txBody>
        </p:sp>
      </p:grpSp>
      <p:grpSp>
        <p:nvGrpSpPr>
          <p:cNvPr id="168" name="Google Shape;168;p25"/>
          <p:cNvGrpSpPr/>
          <p:nvPr/>
        </p:nvGrpSpPr>
        <p:grpSpPr>
          <a:xfrm>
            <a:off x="3782797" y="3732919"/>
            <a:ext cx="1440893" cy="1337256"/>
            <a:chOff x="3784711" y="-213314"/>
            <a:chExt cx="1857300" cy="1857300"/>
          </a:xfrm>
        </p:grpSpPr>
        <p:sp>
          <p:nvSpPr>
            <p:cNvPr id="155" name="Google Shape;155;p25"/>
            <p:cNvSpPr/>
            <p:nvPr/>
          </p:nvSpPr>
          <p:spPr>
            <a:xfrm>
              <a:off x="3784711" y="-213314"/>
              <a:ext cx="1857300" cy="1857300"/>
            </a:xfrm>
            <a:prstGeom prst="ellipse">
              <a:avLst/>
            </a:prstGeom>
            <a:solidFill>
              <a:srgbClr val="F4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endParaRPr>
            </a:p>
          </p:txBody>
        </p:sp>
        <p:sp>
          <p:nvSpPr>
            <p:cNvPr id="169" name="Google Shape;169;p25"/>
            <p:cNvSpPr txBox="1"/>
            <p:nvPr/>
          </p:nvSpPr>
          <p:spPr>
            <a:xfrm>
              <a:off x="3961822" y="217597"/>
              <a:ext cx="1500900" cy="995700"/>
            </a:xfrm>
            <a:prstGeom prst="rect">
              <a:avLst/>
            </a:prstGeom>
            <a:solidFill>
              <a:srgbClr val="F4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000">
                  <a:solidFill>
                    <a:srgbClr val="434343"/>
                  </a:solidFill>
                  <a:latin typeface="Marcellus"/>
                  <a:ea typeface="Marcellus"/>
                  <a:cs typeface="Marcellus"/>
                  <a:sym typeface="Marcellus"/>
                </a:rPr>
                <a:t>LOREM IPSUM</a:t>
              </a:r>
              <a:endParaRPr b="1" sz="10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000">
                  <a:solidFill>
                    <a:srgbClr val="434343"/>
                  </a:solidFill>
                  <a:latin typeface="Marcellus"/>
                  <a:ea typeface="Marcellus"/>
                  <a:cs typeface="Marcellus"/>
                  <a:sym typeface="Marcellus"/>
                </a:rPr>
                <a:t>Eodem modo typi, qui nunc nobis videntur parum clari.</a:t>
              </a:r>
              <a:endParaRPr sz="10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endParaRPr>
            </a:p>
          </p:txBody>
        </p:sp>
      </p:grpSp>
      <p:grpSp>
        <p:nvGrpSpPr>
          <p:cNvPr id="170" name="Google Shape;170;p25"/>
          <p:cNvGrpSpPr/>
          <p:nvPr/>
        </p:nvGrpSpPr>
        <p:grpSpPr>
          <a:xfrm>
            <a:off x="6860047" y="3220944"/>
            <a:ext cx="1440893" cy="1337256"/>
            <a:chOff x="3784711" y="-107481"/>
            <a:chExt cx="1857300" cy="1857300"/>
          </a:xfrm>
        </p:grpSpPr>
        <p:sp>
          <p:nvSpPr>
            <p:cNvPr id="163" name="Google Shape;163;p25"/>
            <p:cNvSpPr/>
            <p:nvPr/>
          </p:nvSpPr>
          <p:spPr>
            <a:xfrm>
              <a:off x="3784711" y="-107481"/>
              <a:ext cx="1857300" cy="1857300"/>
            </a:xfrm>
            <a:prstGeom prst="ellipse">
              <a:avLst/>
            </a:prstGeom>
            <a:solidFill>
              <a:srgbClr val="F4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endParaRPr>
            </a:p>
          </p:txBody>
        </p:sp>
        <p:sp>
          <p:nvSpPr>
            <p:cNvPr id="157" name="Google Shape;157;p25"/>
            <p:cNvSpPr txBox="1"/>
            <p:nvPr/>
          </p:nvSpPr>
          <p:spPr>
            <a:xfrm>
              <a:off x="3961822" y="323430"/>
              <a:ext cx="1500900" cy="995700"/>
            </a:xfrm>
            <a:prstGeom prst="rect">
              <a:avLst/>
            </a:prstGeom>
            <a:solidFill>
              <a:srgbClr val="F4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000">
                  <a:solidFill>
                    <a:srgbClr val="434343"/>
                  </a:solidFill>
                  <a:latin typeface="Marcellus"/>
                  <a:ea typeface="Marcellus"/>
                  <a:cs typeface="Marcellus"/>
                  <a:sym typeface="Marcellus"/>
                </a:rPr>
                <a:t>LOREM IPSUM</a:t>
              </a:r>
              <a:endParaRPr b="1" sz="10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000">
                  <a:solidFill>
                    <a:srgbClr val="434343"/>
                  </a:solidFill>
                  <a:latin typeface="Marcellus"/>
                  <a:ea typeface="Marcellus"/>
                  <a:cs typeface="Marcellus"/>
                  <a:sym typeface="Marcellus"/>
                </a:rPr>
                <a:t>Eodem modo typi, qui nunc nobis videntur parum clari.</a:t>
              </a:r>
              <a:endParaRPr sz="10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endParaRPr>
            </a:p>
          </p:txBody>
        </p:sp>
      </p:grpSp>
      <p:grpSp>
        <p:nvGrpSpPr>
          <p:cNvPr id="171" name="Google Shape;171;p25"/>
          <p:cNvGrpSpPr/>
          <p:nvPr/>
        </p:nvGrpSpPr>
        <p:grpSpPr>
          <a:xfrm>
            <a:off x="6860047" y="585294"/>
            <a:ext cx="1440893" cy="1337256"/>
            <a:chOff x="3784711" y="-107481"/>
            <a:chExt cx="1857300" cy="1857300"/>
          </a:xfrm>
        </p:grpSpPr>
        <p:sp>
          <p:nvSpPr>
            <p:cNvPr id="162" name="Google Shape;162;p25"/>
            <p:cNvSpPr/>
            <p:nvPr/>
          </p:nvSpPr>
          <p:spPr>
            <a:xfrm>
              <a:off x="3784711" y="-107481"/>
              <a:ext cx="1857300" cy="1857300"/>
            </a:xfrm>
            <a:prstGeom prst="ellipse">
              <a:avLst/>
            </a:prstGeom>
            <a:solidFill>
              <a:srgbClr val="F4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endParaRPr>
            </a:p>
          </p:txBody>
        </p:sp>
        <p:sp>
          <p:nvSpPr>
            <p:cNvPr id="152" name="Google Shape;152;p25"/>
            <p:cNvSpPr txBox="1"/>
            <p:nvPr/>
          </p:nvSpPr>
          <p:spPr>
            <a:xfrm>
              <a:off x="3961822" y="323430"/>
              <a:ext cx="1500900" cy="995700"/>
            </a:xfrm>
            <a:prstGeom prst="rect">
              <a:avLst/>
            </a:prstGeom>
            <a:solidFill>
              <a:srgbClr val="F4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000">
                  <a:solidFill>
                    <a:srgbClr val="434343"/>
                  </a:solidFill>
                  <a:latin typeface="Marcellus"/>
                  <a:ea typeface="Marcellus"/>
                  <a:cs typeface="Marcellus"/>
                  <a:sym typeface="Marcellus"/>
                </a:rPr>
                <a:t>LOREM IPSUM</a:t>
              </a:r>
              <a:endParaRPr b="1" sz="10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000">
                  <a:solidFill>
                    <a:srgbClr val="434343"/>
                  </a:solidFill>
                  <a:latin typeface="Marcellus"/>
                  <a:ea typeface="Marcellus"/>
                  <a:cs typeface="Marcellus"/>
                  <a:sym typeface="Marcellus"/>
                </a:rPr>
                <a:t>Eodem modo typi, qui nunc nobis videntur parum clari.</a:t>
              </a:r>
              <a:endParaRPr sz="10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6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77" name="Google Shape;177;p26"/>
          <p:cNvSpPr txBox="1"/>
          <p:nvPr>
            <p:ph type="title"/>
          </p:nvPr>
        </p:nvSpPr>
        <p:spPr>
          <a:xfrm>
            <a:off x="1336500" y="406325"/>
            <a:ext cx="6471000" cy="610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THREE COLUMNS TEXT</a:t>
            </a:r>
            <a:endParaRPr b="1" sz="35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  <p:sp>
        <p:nvSpPr>
          <p:cNvPr id="178" name="Google Shape;178;p26"/>
          <p:cNvSpPr txBox="1"/>
          <p:nvPr/>
        </p:nvSpPr>
        <p:spPr>
          <a:xfrm>
            <a:off x="1131650" y="2327300"/>
            <a:ext cx="2310000" cy="20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Less is more</a:t>
            </a:r>
            <a:endParaRPr b="1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The less information you give, better remember your audience. Create shorts and concise messages.</a:t>
            </a:r>
            <a:endParaRPr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  <p:sp>
        <p:nvSpPr>
          <p:cNvPr id="179" name="Google Shape;179;p26"/>
          <p:cNvSpPr/>
          <p:nvPr/>
        </p:nvSpPr>
        <p:spPr>
          <a:xfrm>
            <a:off x="1973150" y="1384363"/>
            <a:ext cx="572400" cy="5757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E6913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rPr>
              <a:t>1</a:t>
            </a:r>
            <a:endParaRPr b="1">
              <a:solidFill>
                <a:srgbClr val="434343"/>
              </a:solidFill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180" name="Google Shape;180;p26"/>
          <p:cNvSpPr txBox="1"/>
          <p:nvPr/>
        </p:nvSpPr>
        <p:spPr>
          <a:xfrm>
            <a:off x="3444300" y="2327300"/>
            <a:ext cx="2310000" cy="20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Use the contrast</a:t>
            </a:r>
            <a:endParaRPr b="1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The contrast gives you the option to call attention to what you want to highlight. Use the size, colour, composition.</a:t>
            </a:r>
            <a:endParaRPr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  <p:sp>
        <p:nvSpPr>
          <p:cNvPr id="181" name="Google Shape;181;p26"/>
          <p:cNvSpPr/>
          <p:nvPr/>
        </p:nvSpPr>
        <p:spPr>
          <a:xfrm>
            <a:off x="4313099" y="1384363"/>
            <a:ext cx="572400" cy="5757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rPr>
              <a:t>2</a:t>
            </a:r>
            <a:endParaRPr b="1">
              <a:solidFill>
                <a:srgbClr val="434343"/>
              </a:solidFill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182" name="Google Shape;182;p26"/>
          <p:cNvSpPr txBox="1"/>
          <p:nvPr/>
        </p:nvSpPr>
        <p:spPr>
          <a:xfrm>
            <a:off x="5756953" y="2327300"/>
            <a:ext cx="2310000" cy="20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Use a good template </a:t>
            </a:r>
            <a:endParaRPr b="1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You must choose a template that suits the type of work your are about to submit. Choose a good background for your presentation templates.</a:t>
            </a:r>
            <a:endParaRPr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  <p:sp>
        <p:nvSpPr>
          <p:cNvPr id="183" name="Google Shape;183;p26"/>
          <p:cNvSpPr/>
          <p:nvPr/>
        </p:nvSpPr>
        <p:spPr>
          <a:xfrm>
            <a:off x="6625760" y="1440325"/>
            <a:ext cx="572400" cy="5757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C27B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rPr>
              <a:t>3</a:t>
            </a:r>
            <a:endParaRPr b="1">
              <a:solidFill>
                <a:srgbClr val="434343"/>
              </a:solidFill>
              <a:latin typeface="Abel"/>
              <a:ea typeface="Abel"/>
              <a:cs typeface="Abel"/>
              <a:sym typeface="Abel"/>
            </a:endParaRPr>
          </a:p>
        </p:txBody>
      </p:sp>
      <p:cxnSp>
        <p:nvCxnSpPr>
          <p:cNvPr id="184" name="Google Shape;184;p26"/>
          <p:cNvCxnSpPr/>
          <p:nvPr/>
        </p:nvCxnSpPr>
        <p:spPr>
          <a:xfrm>
            <a:off x="2245761" y="2198400"/>
            <a:ext cx="47550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85" name="Google Shape;185;p26"/>
          <p:cNvCxnSpPr/>
          <p:nvPr/>
        </p:nvCxnSpPr>
        <p:spPr>
          <a:xfrm>
            <a:off x="6165693" y="4334600"/>
            <a:ext cx="14925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86" name="Google Shape;186;p26"/>
          <p:cNvCxnSpPr/>
          <p:nvPr/>
        </p:nvCxnSpPr>
        <p:spPr>
          <a:xfrm>
            <a:off x="3904281" y="4334600"/>
            <a:ext cx="14925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87" name="Google Shape;187;p26"/>
          <p:cNvCxnSpPr/>
          <p:nvPr/>
        </p:nvCxnSpPr>
        <p:spPr>
          <a:xfrm>
            <a:off x="1513106" y="4334600"/>
            <a:ext cx="14925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7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93" name="Google Shape;193;p27"/>
          <p:cNvSpPr txBox="1"/>
          <p:nvPr>
            <p:ph type="title"/>
          </p:nvPr>
        </p:nvSpPr>
        <p:spPr>
          <a:xfrm>
            <a:off x="2303000" y="264525"/>
            <a:ext cx="4538100" cy="610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USE OF IMAGES</a:t>
            </a:r>
            <a:endParaRPr b="1" sz="35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  <p:sp>
        <p:nvSpPr>
          <p:cNvPr id="194" name="Google Shape;194;p27"/>
          <p:cNvSpPr txBox="1"/>
          <p:nvPr/>
        </p:nvSpPr>
        <p:spPr>
          <a:xfrm>
            <a:off x="1472200" y="4514675"/>
            <a:ext cx="6199800" cy="6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A good image in your presentation is worth a thousand words.</a:t>
            </a:r>
            <a:endParaRPr sz="16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Choose good themes for your presentations.</a:t>
            </a:r>
            <a:endParaRPr sz="16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  <p:pic>
        <p:nvPicPr>
          <p:cNvPr descr="Monument Valley, Arizona, Ee Uu" id="195" name="Google Shape;195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03001" y="1056450"/>
            <a:ext cx="4538000" cy="340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8"/>
          <p:cNvSpPr txBox="1"/>
          <p:nvPr>
            <p:ph idx="12" type="sldNum"/>
          </p:nvPr>
        </p:nvSpPr>
        <p:spPr>
          <a:xfrm>
            <a:off x="8543474" y="4609275"/>
            <a:ext cx="4308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1" name="Google Shape;201;p28"/>
          <p:cNvSpPr txBox="1"/>
          <p:nvPr/>
        </p:nvSpPr>
        <p:spPr>
          <a:xfrm>
            <a:off x="1356225" y="659975"/>
            <a:ext cx="3722700" cy="164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With a good image you can explain a complex concept in a simple way.</a:t>
            </a:r>
            <a:endParaRPr sz="18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  <p:pic>
        <p:nvPicPr>
          <p:cNvPr descr="Inicio, La Puesta En Marcha, Portátiles, Creativa" id="202" name="Google Shape;202;p28"/>
          <p:cNvPicPr preferRelativeResize="0"/>
          <p:nvPr/>
        </p:nvPicPr>
        <p:blipFill rotWithShape="1">
          <a:blip r:embed="rId3">
            <a:alphaModFix/>
          </a:blip>
          <a:srcRect b="10827" l="0" r="0" t="38365"/>
          <a:stretch/>
        </p:blipFill>
        <p:spPr>
          <a:xfrm>
            <a:off x="1356225" y="2304987"/>
            <a:ext cx="6431550" cy="21785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nicio, La Puesta En Marcha, Portátiles, Creativa" id="203" name="Google Shape;203;p28"/>
          <p:cNvPicPr preferRelativeResize="0"/>
          <p:nvPr/>
        </p:nvPicPr>
        <p:blipFill rotWithShape="1">
          <a:blip r:embed="rId3">
            <a:alphaModFix/>
          </a:blip>
          <a:srcRect b="10825" l="57882" r="0" t="0"/>
          <a:stretch/>
        </p:blipFill>
        <p:spPr>
          <a:xfrm>
            <a:off x="5078975" y="659975"/>
            <a:ext cx="2708800" cy="3823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9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9" name="Google Shape;209;p29"/>
          <p:cNvSpPr txBox="1"/>
          <p:nvPr>
            <p:ph type="title"/>
          </p:nvPr>
        </p:nvSpPr>
        <p:spPr>
          <a:xfrm>
            <a:off x="2963550" y="289650"/>
            <a:ext cx="3216900" cy="610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GB" sz="35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USE OF TABLES</a:t>
            </a:r>
            <a:endParaRPr b="1" sz="35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  <p:sp>
        <p:nvSpPr>
          <p:cNvPr id="210" name="Google Shape;210;p29"/>
          <p:cNvSpPr txBox="1"/>
          <p:nvPr>
            <p:ph idx="1" type="subTitle"/>
          </p:nvPr>
        </p:nvSpPr>
        <p:spPr>
          <a:xfrm>
            <a:off x="856050" y="1121025"/>
            <a:ext cx="7431900" cy="46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The tables are very useful for displaying information ordered.</a:t>
            </a:r>
            <a:endParaRPr sz="18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  <p:graphicFrame>
        <p:nvGraphicFramePr>
          <p:cNvPr id="211" name="Google Shape;211;p29"/>
          <p:cNvGraphicFramePr/>
          <p:nvPr/>
        </p:nvGraphicFramePr>
        <p:xfrm>
          <a:off x="1442138" y="19374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{7A437CB7-F183-41CE-B344-97450C3160E7}</a:tableStyleId>
              </a:tblPr>
              <a:tblGrid>
                <a:gridCol w="1351375"/>
                <a:gridCol w="1947050"/>
                <a:gridCol w="1609925"/>
                <a:gridCol w="1351350"/>
              </a:tblGrid>
              <a:tr h="7591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00">
                        <a:solidFill>
                          <a:srgbClr val="434343"/>
                        </a:solidFill>
                        <a:latin typeface="Marcellus"/>
                        <a:ea typeface="Marcellus"/>
                        <a:cs typeface="Marcellus"/>
                        <a:sym typeface="Marcellu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300">
                          <a:solidFill>
                            <a:srgbClr val="434343"/>
                          </a:solidFill>
                          <a:latin typeface="Marcellus"/>
                          <a:ea typeface="Marcellus"/>
                          <a:cs typeface="Marcellus"/>
                          <a:sym typeface="Marcellus"/>
                        </a:rPr>
                        <a:t>CAPITAL</a:t>
                      </a:r>
                      <a:endParaRPr b="1" sz="1300">
                        <a:solidFill>
                          <a:srgbClr val="434343"/>
                        </a:solidFill>
                        <a:latin typeface="Marcellus"/>
                        <a:ea typeface="Marcellus"/>
                        <a:cs typeface="Marcellus"/>
                        <a:sym typeface="Marcellu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CB9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GB" sz="1300">
                          <a:solidFill>
                            <a:srgbClr val="434343"/>
                          </a:solidFill>
                          <a:latin typeface="Marcellus"/>
                          <a:ea typeface="Marcellus"/>
                          <a:cs typeface="Marcellus"/>
                          <a:sym typeface="Marcellus"/>
                        </a:rPr>
                        <a:t>CITIZENS (MILLIONS)</a:t>
                      </a:r>
                      <a:endParaRPr b="1" sz="1300">
                        <a:solidFill>
                          <a:srgbClr val="434343"/>
                        </a:solidFill>
                        <a:latin typeface="Marcellus"/>
                        <a:ea typeface="Marcellus"/>
                        <a:cs typeface="Marcellus"/>
                        <a:sym typeface="Marcellu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CB9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GB" sz="1300">
                          <a:solidFill>
                            <a:srgbClr val="434343"/>
                          </a:solidFill>
                          <a:latin typeface="Marcellus"/>
                          <a:ea typeface="Marcellus"/>
                          <a:cs typeface="Marcellus"/>
                          <a:sym typeface="Marcellus"/>
                        </a:rPr>
                        <a:t>CURRENCY</a:t>
                      </a:r>
                      <a:endParaRPr b="1" sz="1300">
                        <a:solidFill>
                          <a:srgbClr val="434343"/>
                        </a:solidFill>
                        <a:latin typeface="Marcellus"/>
                        <a:ea typeface="Marcellus"/>
                        <a:cs typeface="Marcellus"/>
                        <a:sym typeface="Marcellu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CB9C"/>
                    </a:solidFill>
                  </a:tcPr>
                </a:tc>
              </a:tr>
              <a:tr h="606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300">
                          <a:solidFill>
                            <a:srgbClr val="434343"/>
                          </a:solidFill>
                          <a:latin typeface="Marcellus"/>
                          <a:ea typeface="Marcellus"/>
                          <a:cs typeface="Marcellus"/>
                          <a:sym typeface="Marcellus"/>
                        </a:rPr>
                        <a:t>MÉXICO</a:t>
                      </a:r>
                      <a:endParaRPr b="1" sz="1300">
                        <a:solidFill>
                          <a:srgbClr val="434343"/>
                        </a:solidFill>
                        <a:latin typeface="Marcellus"/>
                        <a:ea typeface="Marcellus"/>
                        <a:cs typeface="Marcellus"/>
                        <a:sym typeface="Marcellu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>
                          <a:solidFill>
                            <a:srgbClr val="434343"/>
                          </a:solidFill>
                          <a:latin typeface="Marcellus"/>
                          <a:ea typeface="Marcellus"/>
                          <a:cs typeface="Marcellus"/>
                          <a:sym typeface="Marcellus"/>
                        </a:rPr>
                        <a:t>CIUDAD DE MÉXICO</a:t>
                      </a:r>
                      <a:endParaRPr sz="1300">
                        <a:solidFill>
                          <a:srgbClr val="434343"/>
                        </a:solidFill>
                        <a:latin typeface="Marcellus"/>
                        <a:ea typeface="Marcellus"/>
                        <a:cs typeface="Marcellus"/>
                        <a:sym typeface="Marcellu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>
                          <a:solidFill>
                            <a:srgbClr val="434343"/>
                          </a:solidFill>
                          <a:latin typeface="Marcellus"/>
                          <a:ea typeface="Marcellus"/>
                          <a:cs typeface="Marcellus"/>
                          <a:sym typeface="Marcellus"/>
                        </a:rPr>
                        <a:t>122</a:t>
                      </a:r>
                      <a:endParaRPr sz="1300">
                        <a:solidFill>
                          <a:srgbClr val="434343"/>
                        </a:solidFill>
                        <a:latin typeface="Marcellus"/>
                        <a:ea typeface="Marcellus"/>
                        <a:cs typeface="Marcellus"/>
                        <a:sym typeface="Marcellu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>
                          <a:solidFill>
                            <a:srgbClr val="434343"/>
                          </a:solidFill>
                          <a:latin typeface="Marcellus"/>
                          <a:ea typeface="Marcellus"/>
                          <a:cs typeface="Marcellus"/>
                          <a:sym typeface="Marcellus"/>
                        </a:rPr>
                        <a:t>PESO</a:t>
                      </a:r>
                      <a:endParaRPr sz="1300">
                        <a:solidFill>
                          <a:srgbClr val="434343"/>
                        </a:solidFill>
                        <a:latin typeface="Marcellus"/>
                        <a:ea typeface="Marcellus"/>
                        <a:cs typeface="Marcellus"/>
                        <a:sym typeface="Marcellu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06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300">
                          <a:solidFill>
                            <a:srgbClr val="434343"/>
                          </a:solidFill>
                          <a:latin typeface="Marcellus"/>
                          <a:ea typeface="Marcellus"/>
                          <a:cs typeface="Marcellus"/>
                          <a:sym typeface="Marcellus"/>
                        </a:rPr>
                        <a:t>U.S.A</a:t>
                      </a:r>
                      <a:endParaRPr b="1" sz="1300">
                        <a:solidFill>
                          <a:srgbClr val="434343"/>
                        </a:solidFill>
                        <a:latin typeface="Marcellus"/>
                        <a:ea typeface="Marcellus"/>
                        <a:cs typeface="Marcellus"/>
                        <a:sym typeface="Marcellu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>
                          <a:solidFill>
                            <a:srgbClr val="434343"/>
                          </a:solidFill>
                          <a:latin typeface="Marcellus"/>
                          <a:ea typeface="Marcellus"/>
                          <a:cs typeface="Marcellus"/>
                          <a:sym typeface="Marcellus"/>
                        </a:rPr>
                        <a:t>WASHINGTON</a:t>
                      </a:r>
                      <a:endParaRPr sz="1300">
                        <a:solidFill>
                          <a:srgbClr val="434343"/>
                        </a:solidFill>
                        <a:latin typeface="Marcellus"/>
                        <a:ea typeface="Marcellus"/>
                        <a:cs typeface="Marcellus"/>
                        <a:sym typeface="Marcellu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>
                          <a:solidFill>
                            <a:srgbClr val="434343"/>
                          </a:solidFill>
                          <a:latin typeface="Marcellus"/>
                          <a:ea typeface="Marcellus"/>
                          <a:cs typeface="Marcellus"/>
                          <a:sym typeface="Marcellus"/>
                        </a:rPr>
                        <a:t>270</a:t>
                      </a:r>
                      <a:endParaRPr sz="1300">
                        <a:solidFill>
                          <a:srgbClr val="434343"/>
                        </a:solidFill>
                        <a:latin typeface="Marcellus"/>
                        <a:ea typeface="Marcellus"/>
                        <a:cs typeface="Marcellus"/>
                        <a:sym typeface="Marcellu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>
                          <a:solidFill>
                            <a:srgbClr val="434343"/>
                          </a:solidFill>
                          <a:latin typeface="Marcellus"/>
                          <a:ea typeface="Marcellus"/>
                          <a:cs typeface="Marcellus"/>
                          <a:sym typeface="Marcellus"/>
                        </a:rPr>
                        <a:t>DOLLAR</a:t>
                      </a:r>
                      <a:endParaRPr sz="1300">
                        <a:solidFill>
                          <a:srgbClr val="434343"/>
                        </a:solidFill>
                        <a:latin typeface="Marcellus"/>
                        <a:ea typeface="Marcellus"/>
                        <a:cs typeface="Marcellus"/>
                        <a:sym typeface="Marcellu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06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300">
                          <a:solidFill>
                            <a:srgbClr val="434343"/>
                          </a:solidFill>
                          <a:latin typeface="Marcellus"/>
                          <a:ea typeface="Marcellus"/>
                          <a:cs typeface="Marcellus"/>
                          <a:sym typeface="Marcellus"/>
                        </a:rPr>
                        <a:t>ALEMANIA</a:t>
                      </a:r>
                      <a:endParaRPr b="1" sz="1300">
                        <a:solidFill>
                          <a:srgbClr val="434343"/>
                        </a:solidFill>
                        <a:latin typeface="Marcellus"/>
                        <a:ea typeface="Marcellus"/>
                        <a:cs typeface="Marcellus"/>
                        <a:sym typeface="Marcellu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>
                          <a:solidFill>
                            <a:srgbClr val="434343"/>
                          </a:solidFill>
                          <a:latin typeface="Marcellus"/>
                          <a:ea typeface="Marcellus"/>
                          <a:cs typeface="Marcellus"/>
                          <a:sym typeface="Marcellus"/>
                        </a:rPr>
                        <a:t>BERLIN</a:t>
                      </a:r>
                      <a:endParaRPr sz="1300">
                        <a:solidFill>
                          <a:srgbClr val="434343"/>
                        </a:solidFill>
                        <a:latin typeface="Marcellus"/>
                        <a:ea typeface="Marcellus"/>
                        <a:cs typeface="Marcellus"/>
                        <a:sym typeface="Marcellu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>
                          <a:solidFill>
                            <a:srgbClr val="434343"/>
                          </a:solidFill>
                          <a:latin typeface="Marcellus"/>
                          <a:ea typeface="Marcellus"/>
                          <a:cs typeface="Marcellus"/>
                          <a:sym typeface="Marcellus"/>
                        </a:rPr>
                        <a:t>82</a:t>
                      </a:r>
                      <a:endParaRPr sz="1300">
                        <a:solidFill>
                          <a:srgbClr val="434343"/>
                        </a:solidFill>
                        <a:latin typeface="Marcellus"/>
                        <a:ea typeface="Marcellus"/>
                        <a:cs typeface="Marcellus"/>
                        <a:sym typeface="Marcellu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>
                          <a:solidFill>
                            <a:srgbClr val="434343"/>
                          </a:solidFill>
                          <a:latin typeface="Marcellus"/>
                          <a:ea typeface="Marcellus"/>
                          <a:cs typeface="Marcellus"/>
                          <a:sym typeface="Marcellus"/>
                        </a:rPr>
                        <a:t>EURO</a:t>
                      </a:r>
                      <a:endParaRPr sz="1300">
                        <a:solidFill>
                          <a:srgbClr val="434343"/>
                        </a:solidFill>
                        <a:latin typeface="Marcellus"/>
                        <a:ea typeface="Marcellus"/>
                        <a:cs typeface="Marcellus"/>
                        <a:sym typeface="Marcellu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0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17" name="Google Shape;217;p30"/>
          <p:cNvSpPr txBox="1"/>
          <p:nvPr>
            <p:ph type="title"/>
          </p:nvPr>
        </p:nvSpPr>
        <p:spPr>
          <a:xfrm>
            <a:off x="2831850" y="403775"/>
            <a:ext cx="3480300" cy="610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USE OF CHARTS</a:t>
            </a:r>
            <a:endParaRPr b="1" sz="35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  <p:sp>
        <p:nvSpPr>
          <p:cNvPr id="218" name="Google Shape;218;p30"/>
          <p:cNvSpPr txBox="1"/>
          <p:nvPr>
            <p:ph idx="1" type="subTitle"/>
          </p:nvPr>
        </p:nvSpPr>
        <p:spPr>
          <a:xfrm>
            <a:off x="591150" y="1281725"/>
            <a:ext cx="7961700" cy="50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8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Graphics help us to understand the relationships between numerical values.</a:t>
            </a:r>
            <a:endParaRPr sz="18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  <p:pic>
        <p:nvPicPr>
          <p:cNvPr id="219" name="Google Shape;219;p30" title="Points scored"/>
          <p:cNvPicPr preferRelativeResize="0"/>
          <p:nvPr/>
        </p:nvPicPr>
        <p:blipFill rotWithShape="1">
          <a:blip r:embed="rId3">
            <a:alphaModFix/>
          </a:blip>
          <a:srcRect b="15525" l="15331" r="24543" t="7385"/>
          <a:stretch/>
        </p:blipFill>
        <p:spPr>
          <a:xfrm>
            <a:off x="3451046" y="1830425"/>
            <a:ext cx="3791729" cy="3006200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30"/>
          <p:cNvSpPr txBox="1"/>
          <p:nvPr/>
        </p:nvSpPr>
        <p:spPr>
          <a:xfrm>
            <a:off x="2028025" y="4546263"/>
            <a:ext cx="1220100" cy="50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 sz="11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You can add your own graphics from</a:t>
            </a:r>
            <a:r>
              <a:rPr lang="en-GB" sz="11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 </a:t>
            </a:r>
            <a:r>
              <a:rPr lang="en-GB" sz="1100" u="sng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Google Sheets </a:t>
            </a:r>
            <a:endParaRPr sz="11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  <p:pic>
        <p:nvPicPr>
          <p:cNvPr descr="info icon" id="221" name="Google Shape;221;p30" title="info icon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3200" y="4459063"/>
            <a:ext cx="504825" cy="504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1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27" name="Google Shape;227;p31"/>
          <p:cNvSpPr txBox="1"/>
          <p:nvPr>
            <p:ph idx="1" type="subTitle"/>
          </p:nvPr>
        </p:nvSpPr>
        <p:spPr>
          <a:xfrm>
            <a:off x="1472100" y="4298975"/>
            <a:ext cx="6199800" cy="8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8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Flowcharts are used to graphically represent the flow or sequences of simple routines.</a:t>
            </a:r>
            <a:endParaRPr sz="18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  <p:sp>
        <p:nvSpPr>
          <p:cNvPr id="228" name="Google Shape;228;p31"/>
          <p:cNvSpPr txBox="1"/>
          <p:nvPr>
            <p:ph type="title"/>
          </p:nvPr>
        </p:nvSpPr>
        <p:spPr>
          <a:xfrm>
            <a:off x="1873950" y="367650"/>
            <a:ext cx="5396100" cy="610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FLOW CHARTS (PROCES</a:t>
            </a:r>
            <a:r>
              <a:rPr b="1" lang="en-GB" sz="35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S)</a:t>
            </a:r>
            <a:endParaRPr b="1" sz="35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  <p:pic>
        <p:nvPicPr>
          <p:cNvPr descr="Dibujo, Plan De, Diseño, Esbozo, Proyecto, Construcción" id="229" name="Google Shape;229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52336" y="1232538"/>
            <a:ext cx="4239324" cy="2812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2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35" name="Google Shape;235;p32"/>
          <p:cNvSpPr txBox="1"/>
          <p:nvPr/>
        </p:nvSpPr>
        <p:spPr>
          <a:xfrm>
            <a:off x="4344400" y="412475"/>
            <a:ext cx="1714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MAPS</a:t>
            </a:r>
            <a:endParaRPr b="1" sz="35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  <p:pic>
        <p:nvPicPr>
          <p:cNvPr id="236" name="Google Shape;236;p32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3389912" y="286325"/>
            <a:ext cx="824979" cy="825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pa, Silueta De Mapa, Contorno De Mapa, Mapamundi" id="237" name="Google Shape;237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1575" y="1135050"/>
            <a:ext cx="7380851" cy="39330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artografía, Continentes, La Tierra, Geografía, Mundo" id="238" name="Google Shape;238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64846" y="1406923"/>
            <a:ext cx="6135442" cy="33893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3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44" name="Google Shape;244;p33"/>
          <p:cNvSpPr txBox="1"/>
          <p:nvPr>
            <p:ph type="title"/>
          </p:nvPr>
        </p:nvSpPr>
        <p:spPr>
          <a:xfrm>
            <a:off x="865950" y="394488"/>
            <a:ext cx="7412100" cy="6636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TECHNOLOGY PRESENTATIONS</a:t>
            </a:r>
            <a:endParaRPr b="1" sz="35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  <p:sp>
        <p:nvSpPr>
          <p:cNvPr id="245" name="Google Shape;245;p33"/>
          <p:cNvSpPr txBox="1"/>
          <p:nvPr>
            <p:ph idx="1" type="subTitle"/>
          </p:nvPr>
        </p:nvSpPr>
        <p:spPr>
          <a:xfrm>
            <a:off x="1894050" y="1271013"/>
            <a:ext cx="5355900" cy="81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Below we provide a set of slides for your Apps or Web presentations.</a:t>
            </a:r>
            <a:endParaRPr sz="18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8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  <p:pic>
        <p:nvPicPr>
          <p:cNvPr descr="Estudiante Mujer Inicio Negocio Personas E" id="246" name="Google Shape;246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63125" y="2203838"/>
            <a:ext cx="3817750" cy="2545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4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52" name="Google Shape;252;p34"/>
          <p:cNvSpPr txBox="1"/>
          <p:nvPr/>
        </p:nvSpPr>
        <p:spPr>
          <a:xfrm>
            <a:off x="5195000" y="1702775"/>
            <a:ext cx="2477400" cy="3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Introduce your app using this template.</a:t>
            </a:r>
            <a:endParaRPr sz="18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You can change the picture or introduce a text.</a:t>
            </a:r>
            <a:endParaRPr sz="18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  <p:pic>
        <p:nvPicPr>
          <p:cNvPr id="253" name="Google Shape;253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57525" y="286338"/>
            <a:ext cx="2828950" cy="11315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eléfono Móvil, Smartphone, 3D, Manipulación, Pantalla" id="254" name="Google Shape;254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3600" y="1702775"/>
            <a:ext cx="4808249" cy="3205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/>
          <p:nvPr/>
        </p:nvSpPr>
        <p:spPr>
          <a:xfrm>
            <a:off x="1472500" y="57725"/>
            <a:ext cx="6199800" cy="8250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  <p:sp>
        <p:nvSpPr>
          <p:cNvPr id="74" name="Google Shape;74;p17"/>
          <p:cNvSpPr txBox="1"/>
          <p:nvPr>
            <p:ph type="title"/>
          </p:nvPr>
        </p:nvSpPr>
        <p:spPr>
          <a:xfrm>
            <a:off x="1691225" y="164825"/>
            <a:ext cx="5981100" cy="610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INSTRUCTIONS FOR USE</a:t>
            </a:r>
            <a:endParaRPr b="1" sz="35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  <p:sp>
        <p:nvSpPr>
          <p:cNvPr id="75" name="Google Shape;75;p17"/>
          <p:cNvSpPr txBox="1"/>
          <p:nvPr>
            <p:ph idx="12" type="sldNum"/>
          </p:nvPr>
        </p:nvSpPr>
        <p:spPr>
          <a:xfrm>
            <a:off x="8643350" y="4590250"/>
            <a:ext cx="205500" cy="28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‹#›</a:t>
            </a:fld>
            <a:endParaRPr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</p:txBody>
      </p:sp>
      <p:pic>
        <p:nvPicPr>
          <p:cNvPr id="76" name="Google Shape;7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19606" y="4593700"/>
            <a:ext cx="268395" cy="28590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7"/>
          <p:cNvSpPr txBox="1"/>
          <p:nvPr/>
        </p:nvSpPr>
        <p:spPr>
          <a:xfrm>
            <a:off x="2219600" y="1815325"/>
            <a:ext cx="5502600" cy="277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7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EDIT IN GOOGLE SLIDES</a:t>
            </a:r>
            <a:endParaRPr b="1" sz="17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7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Open File menu and select make a copy. That will open a copy of this template in your google drive you can edit, add or delete.</a:t>
            </a:r>
            <a:endParaRPr sz="17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7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7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EDIT IN POWERPOINT</a:t>
            </a:r>
            <a:endParaRPr b="1" sz="17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Open File menu and select Download as a Microsoft Powerpoint. You will download a PPTX file that you can edit in Powerpoint.</a:t>
            </a:r>
            <a:endParaRPr sz="17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  <p:pic>
        <p:nvPicPr>
          <p:cNvPr id="78" name="Google Shape;78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46921" y="2322425"/>
            <a:ext cx="572678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91235" y="3714050"/>
            <a:ext cx="484063" cy="47340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7"/>
          <p:cNvSpPr txBox="1"/>
          <p:nvPr/>
        </p:nvSpPr>
        <p:spPr>
          <a:xfrm>
            <a:off x="2488000" y="4643642"/>
            <a:ext cx="37755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For further information go to https://www.slidespower.com/</a:t>
            </a:r>
            <a:endParaRPr sz="10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  <p:sp>
        <p:nvSpPr>
          <p:cNvPr id="81" name="Google Shape;81;p17"/>
          <p:cNvSpPr txBox="1"/>
          <p:nvPr/>
        </p:nvSpPr>
        <p:spPr>
          <a:xfrm>
            <a:off x="1472500" y="882725"/>
            <a:ext cx="6199800" cy="93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Open this document in Google Slides, or click on the button “use this template”. To do this you must be logged in with your google.</a:t>
            </a:r>
            <a:endParaRPr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5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60" name="Google Shape;260;p35"/>
          <p:cNvSpPr txBox="1"/>
          <p:nvPr/>
        </p:nvSpPr>
        <p:spPr>
          <a:xfrm>
            <a:off x="5866375" y="2296875"/>
            <a:ext cx="1987500" cy="217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Introduce your app using this template.</a:t>
            </a:r>
            <a:endParaRPr sz="18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You can change the picture or introduce a text.</a:t>
            </a:r>
            <a:endParaRPr sz="18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  <p:pic>
        <p:nvPicPr>
          <p:cNvPr id="261" name="Google Shape;261;p35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3916425" y="345037"/>
            <a:ext cx="1311950" cy="122207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eléfono Inteligente, Equipo, Tecnología, Negocio" id="262" name="Google Shape;262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90125" y="2004350"/>
            <a:ext cx="4137949" cy="2755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Negocio, Trabajo, Adulto, Oficina" id="267" name="Google Shape;267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4675" y="1877925"/>
            <a:ext cx="3266225" cy="2606850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36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69" name="Google Shape;269;p36"/>
          <p:cNvSpPr txBox="1"/>
          <p:nvPr/>
        </p:nvSpPr>
        <p:spPr>
          <a:xfrm>
            <a:off x="5009325" y="1907675"/>
            <a:ext cx="2356500" cy="260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Introduce your app using this template.</a:t>
            </a:r>
            <a:endParaRPr sz="18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You can change the picture or introduce a text.</a:t>
            </a:r>
            <a:endParaRPr sz="18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  <p:pic>
        <p:nvPicPr>
          <p:cNvPr id="270" name="Google Shape;270;p36"/>
          <p:cNvPicPr preferRelativeResize="0"/>
          <p:nvPr/>
        </p:nvPicPr>
        <p:blipFill>
          <a:blip r:embed="rId4">
            <a:alphaModFix amt="90000"/>
          </a:blip>
          <a:stretch>
            <a:fillRect/>
          </a:stretch>
        </p:blipFill>
        <p:spPr>
          <a:xfrm>
            <a:off x="4134675" y="414712"/>
            <a:ext cx="874625" cy="874625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36"/>
          <p:cNvSpPr txBox="1"/>
          <p:nvPr/>
        </p:nvSpPr>
        <p:spPr>
          <a:xfrm>
            <a:off x="2590302" y="3960971"/>
            <a:ext cx="2010600" cy="52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  <a:latin typeface="Marcellus"/>
                <a:ea typeface="Marcellus"/>
                <a:cs typeface="Marcellus"/>
                <a:sym typeface="Marcellus"/>
              </a:rPr>
              <a:t>www.slidespower.com</a:t>
            </a:r>
            <a:endParaRPr>
              <a:solidFill>
                <a:srgbClr val="FFFFFF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7"/>
          <p:cNvSpPr/>
          <p:nvPr/>
        </p:nvSpPr>
        <p:spPr>
          <a:xfrm>
            <a:off x="1494825" y="3817451"/>
            <a:ext cx="2914200" cy="1026900"/>
          </a:xfrm>
          <a:prstGeom prst="rect">
            <a:avLst/>
          </a:prstGeom>
          <a:solidFill>
            <a:srgbClr val="A4C2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37"/>
          <p:cNvSpPr/>
          <p:nvPr/>
        </p:nvSpPr>
        <p:spPr>
          <a:xfrm>
            <a:off x="4743576" y="2284065"/>
            <a:ext cx="2923800" cy="1039800"/>
          </a:xfrm>
          <a:prstGeom prst="rect">
            <a:avLst/>
          </a:prstGeom>
          <a:solidFill>
            <a:srgbClr val="E6913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37"/>
          <p:cNvSpPr/>
          <p:nvPr/>
        </p:nvSpPr>
        <p:spPr>
          <a:xfrm>
            <a:off x="1488681" y="2284065"/>
            <a:ext cx="2929800" cy="1039800"/>
          </a:xfrm>
          <a:prstGeom prst="rect">
            <a:avLst/>
          </a:prstGeom>
          <a:solidFill>
            <a:srgbClr val="93C4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37"/>
          <p:cNvSpPr/>
          <p:nvPr/>
        </p:nvSpPr>
        <p:spPr>
          <a:xfrm>
            <a:off x="4743574" y="3817451"/>
            <a:ext cx="2923800" cy="1026900"/>
          </a:xfrm>
          <a:prstGeom prst="rect">
            <a:avLst/>
          </a:prstGeom>
          <a:solidFill>
            <a:srgbClr val="B4A7D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37"/>
          <p:cNvSpPr txBox="1"/>
          <p:nvPr/>
        </p:nvSpPr>
        <p:spPr>
          <a:xfrm>
            <a:off x="1476600" y="2283963"/>
            <a:ext cx="2929800" cy="10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200">
                <a:latin typeface="Marcellus"/>
                <a:ea typeface="Marcellus"/>
                <a:cs typeface="Marcellus"/>
                <a:sym typeface="Marcellus"/>
              </a:rPr>
              <a:t>TYPE</a:t>
            </a:r>
            <a:endParaRPr b="1" sz="1200"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Marcellus"/>
                <a:ea typeface="Marcellus"/>
                <a:cs typeface="Marcellus"/>
                <a:sym typeface="Marcellus"/>
              </a:rPr>
              <a:t>It is important to use fonts that read well, without being in bold. Example: helvética.</a:t>
            </a:r>
            <a:endParaRPr sz="1200">
              <a:latin typeface="Marcellus"/>
              <a:ea typeface="Marcellus"/>
              <a:cs typeface="Marcellus"/>
              <a:sym typeface="Marcellus"/>
            </a:endParaRPr>
          </a:p>
        </p:txBody>
      </p:sp>
      <p:sp>
        <p:nvSpPr>
          <p:cNvPr id="281" name="Google Shape;281;p37"/>
          <p:cNvSpPr txBox="1"/>
          <p:nvPr/>
        </p:nvSpPr>
        <p:spPr>
          <a:xfrm>
            <a:off x="4737547" y="2283963"/>
            <a:ext cx="2923800" cy="10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200">
                <a:latin typeface="Marcellus"/>
                <a:ea typeface="Marcellus"/>
                <a:cs typeface="Marcellus"/>
                <a:sym typeface="Marcellus"/>
              </a:rPr>
              <a:t>DESIGN</a:t>
            </a:r>
            <a:endParaRPr b="1" sz="1200"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latin typeface="Marcellus"/>
                <a:ea typeface="Marcellus"/>
                <a:cs typeface="Marcellus"/>
                <a:sym typeface="Marcellus"/>
              </a:rPr>
              <a:t>A well-designed template is an ideal way to communicate a message simply and clearly.</a:t>
            </a:r>
            <a:endParaRPr sz="1200">
              <a:latin typeface="Marcellus"/>
              <a:ea typeface="Marcellus"/>
              <a:cs typeface="Marcellus"/>
              <a:sym typeface="Marcellus"/>
            </a:endParaRPr>
          </a:p>
        </p:txBody>
      </p:sp>
      <p:sp>
        <p:nvSpPr>
          <p:cNvPr id="282" name="Google Shape;282;p37"/>
          <p:cNvSpPr txBox="1"/>
          <p:nvPr/>
        </p:nvSpPr>
        <p:spPr>
          <a:xfrm>
            <a:off x="1510542" y="3804625"/>
            <a:ext cx="2914200" cy="102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200">
                <a:latin typeface="Marcellus"/>
                <a:ea typeface="Marcellus"/>
                <a:cs typeface="Marcellus"/>
                <a:sym typeface="Marcellus"/>
              </a:rPr>
              <a:t>TIME FOR SLIDE</a:t>
            </a:r>
            <a:endParaRPr b="1" sz="1200"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latin typeface="Marcellus"/>
                <a:ea typeface="Marcellus"/>
                <a:cs typeface="Marcellus"/>
                <a:sym typeface="Marcellus"/>
              </a:rPr>
              <a:t>In a quality slideshow, the time of exposure should not exceed 30 seconds.</a:t>
            </a:r>
            <a:endParaRPr sz="1200">
              <a:latin typeface="Marcellus"/>
              <a:ea typeface="Marcellus"/>
              <a:cs typeface="Marcellus"/>
              <a:sym typeface="Marcellus"/>
            </a:endParaRPr>
          </a:p>
        </p:txBody>
      </p:sp>
      <p:sp>
        <p:nvSpPr>
          <p:cNvPr id="283" name="Google Shape;283;p37"/>
          <p:cNvSpPr txBox="1"/>
          <p:nvPr/>
        </p:nvSpPr>
        <p:spPr>
          <a:xfrm>
            <a:off x="4743567" y="3804718"/>
            <a:ext cx="2923800" cy="102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200">
                <a:latin typeface="Marcellus"/>
                <a:ea typeface="Marcellus"/>
                <a:cs typeface="Marcellus"/>
                <a:sym typeface="Marcellus"/>
              </a:rPr>
              <a:t>PREPARATION</a:t>
            </a:r>
            <a:endParaRPr b="1" sz="1200"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latin typeface="Marcellus"/>
                <a:ea typeface="Marcellus"/>
                <a:cs typeface="Marcellus"/>
                <a:sym typeface="Marcellus"/>
              </a:rPr>
              <a:t>Out of respect for the audience, it is essential to prepare well the presentation and try not to leave anything to chance.</a:t>
            </a:r>
            <a:endParaRPr sz="1200"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arcellus"/>
              <a:ea typeface="Marcellus"/>
              <a:cs typeface="Marcellus"/>
              <a:sym typeface="Marcellus"/>
            </a:endParaRPr>
          </a:p>
        </p:txBody>
      </p:sp>
      <p:sp>
        <p:nvSpPr>
          <p:cNvPr id="284" name="Google Shape;284;p37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85" name="Google Shape;285;p37"/>
          <p:cNvSpPr txBox="1"/>
          <p:nvPr>
            <p:ph type="title"/>
          </p:nvPr>
        </p:nvSpPr>
        <p:spPr>
          <a:xfrm>
            <a:off x="2242950" y="344025"/>
            <a:ext cx="4658100" cy="610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n-GB" sz="35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FINAL CONCLUSIONS</a:t>
            </a:r>
            <a:endParaRPr b="1" sz="35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  <p:sp>
        <p:nvSpPr>
          <p:cNvPr id="286" name="Google Shape;286;p37"/>
          <p:cNvSpPr txBox="1"/>
          <p:nvPr>
            <p:ph idx="1" type="subTitle"/>
          </p:nvPr>
        </p:nvSpPr>
        <p:spPr>
          <a:xfrm>
            <a:off x="1510550" y="1197350"/>
            <a:ext cx="6150900" cy="73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We proceed to make a summary of the main points discussed in the presentation.</a:t>
            </a:r>
            <a:endParaRPr sz="18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  <p:sp>
        <p:nvSpPr>
          <p:cNvPr id="287" name="Google Shape;287;p37"/>
          <p:cNvSpPr/>
          <p:nvPr/>
        </p:nvSpPr>
        <p:spPr>
          <a:xfrm>
            <a:off x="1488675" y="2127475"/>
            <a:ext cx="2425800" cy="100800"/>
          </a:xfrm>
          <a:prstGeom prst="rect">
            <a:avLst/>
          </a:prstGeom>
          <a:solidFill>
            <a:srgbClr val="93C4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37"/>
          <p:cNvSpPr/>
          <p:nvPr/>
        </p:nvSpPr>
        <p:spPr>
          <a:xfrm>
            <a:off x="4743575" y="2127475"/>
            <a:ext cx="2425800" cy="100800"/>
          </a:xfrm>
          <a:prstGeom prst="rect">
            <a:avLst/>
          </a:prstGeom>
          <a:solidFill>
            <a:srgbClr val="E6913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37"/>
          <p:cNvSpPr/>
          <p:nvPr/>
        </p:nvSpPr>
        <p:spPr>
          <a:xfrm>
            <a:off x="1494833" y="3627475"/>
            <a:ext cx="2425800" cy="100800"/>
          </a:xfrm>
          <a:prstGeom prst="rect">
            <a:avLst/>
          </a:prstGeom>
          <a:solidFill>
            <a:srgbClr val="A4C2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37"/>
          <p:cNvSpPr/>
          <p:nvPr/>
        </p:nvSpPr>
        <p:spPr>
          <a:xfrm>
            <a:off x="4743574" y="3627475"/>
            <a:ext cx="2425800" cy="100800"/>
          </a:xfrm>
          <a:prstGeom prst="rect">
            <a:avLst/>
          </a:prstGeom>
          <a:solidFill>
            <a:srgbClr val="B4A7D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8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96" name="Google Shape;296;p38"/>
          <p:cNvSpPr/>
          <p:nvPr/>
        </p:nvSpPr>
        <p:spPr>
          <a:xfrm>
            <a:off x="2525837" y="1009411"/>
            <a:ext cx="4092348" cy="3124683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38100">
                  <a:solidFill>
                    <a:srgbClr val="B45F06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6B26B"/>
                </a:solidFill>
                <a:latin typeface="Marcellus"/>
              </a:rPr>
              <a:t>Thank</a:t>
            </a:r>
            <a:br>
              <a:rPr b="1" i="0">
                <a:ln cap="flat" cmpd="sng" w="38100">
                  <a:solidFill>
                    <a:srgbClr val="B45F06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6B26B"/>
                </a:solidFill>
                <a:latin typeface="Marcellus"/>
              </a:rPr>
            </a:br>
            <a:r>
              <a:rPr b="1" i="0">
                <a:ln cap="flat" cmpd="sng" w="38100">
                  <a:solidFill>
                    <a:srgbClr val="B45F06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6B26B"/>
                </a:solidFill>
                <a:latin typeface="Marcellus"/>
              </a:rPr>
              <a:t>you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sentacion-fondo-gratis-powerpoint.jpg" id="301" name="Google Shape;301;p39"/>
          <p:cNvPicPr preferRelativeResize="0"/>
          <p:nvPr/>
        </p:nvPicPr>
        <p:blipFill rotWithShape="1">
          <a:blip r:embed="rId3">
            <a:alphaModFix amt="57000"/>
          </a:blip>
          <a:srcRect b="7885" l="27017" r="27017" t="0"/>
          <a:stretch/>
        </p:blipFill>
        <p:spPr>
          <a:xfrm>
            <a:off x="253656" y="630490"/>
            <a:ext cx="2515890" cy="3882533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39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03" name="Google Shape;303;p39"/>
          <p:cNvSpPr txBox="1"/>
          <p:nvPr/>
        </p:nvSpPr>
        <p:spPr>
          <a:xfrm>
            <a:off x="2768425" y="1669700"/>
            <a:ext cx="3582000" cy="197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28600" lvl="0" marL="342900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Marcellus"/>
              <a:buChar char="•"/>
            </a:pPr>
            <a:r>
              <a:rPr lang="en-GB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El Arte de presentar. (Gonzalo Álvarez Marañón)</a:t>
            </a:r>
            <a:endParaRPr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-228600" lvl="0" marL="342900" rtl="0" algn="ctr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Marcellus"/>
              <a:buChar char="•"/>
            </a:pPr>
            <a:r>
              <a:rPr lang="en-GB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Google Images.</a:t>
            </a:r>
            <a:endParaRPr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-228600" lvl="0" marL="342900" rtl="0" algn="ctr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Marcellus"/>
              <a:buChar char="•"/>
            </a:pPr>
            <a:r>
              <a:rPr lang="en-GB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Prof. Reynel A. Llanes Belett.</a:t>
            </a:r>
            <a:endParaRPr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-228600" lvl="0" marL="342900" rtl="0" algn="ctr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Marcellus"/>
              <a:buChar char="•"/>
            </a:pPr>
            <a:r>
              <a:rPr lang="en-GB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El Arte de presentar.</a:t>
            </a:r>
            <a:endParaRPr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-228600" lvl="0" marL="342900" rtl="0" algn="ctr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Marcellus"/>
              <a:buChar char="•"/>
            </a:pPr>
            <a:r>
              <a:rPr lang="en-GB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Google Images.</a:t>
            </a:r>
            <a:endParaRPr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-228600" lvl="0" marL="342900" rtl="0" algn="ctr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Marcellus"/>
              <a:buChar char="•"/>
            </a:pPr>
            <a:r>
              <a:rPr lang="en-GB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Prof. Reynel A. Llanes Belett.a</a:t>
            </a:r>
            <a:endParaRPr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  <p:sp>
        <p:nvSpPr>
          <p:cNvPr id="304" name="Google Shape;304;p39"/>
          <p:cNvSpPr txBox="1"/>
          <p:nvPr>
            <p:ph type="title"/>
          </p:nvPr>
        </p:nvSpPr>
        <p:spPr>
          <a:xfrm>
            <a:off x="2929162" y="382250"/>
            <a:ext cx="3231300" cy="610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BIBLIOGRAPHY</a:t>
            </a:r>
            <a:endParaRPr b="1" sz="35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  <p:sp>
        <p:nvSpPr>
          <p:cNvPr id="305" name="Google Shape;305;p39"/>
          <p:cNvSpPr/>
          <p:nvPr/>
        </p:nvSpPr>
        <p:spPr>
          <a:xfrm>
            <a:off x="253601" y="636200"/>
            <a:ext cx="617400" cy="979500"/>
          </a:xfrm>
          <a:prstGeom prst="mathMultiply">
            <a:avLst>
              <a:gd fmla="val 23520" name="adj1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39"/>
          <p:cNvSpPr/>
          <p:nvPr/>
        </p:nvSpPr>
        <p:spPr>
          <a:xfrm>
            <a:off x="253509" y="2086014"/>
            <a:ext cx="617400" cy="979500"/>
          </a:xfrm>
          <a:prstGeom prst="mathMultiply">
            <a:avLst>
              <a:gd fmla="val 23520" name="adj1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39"/>
          <p:cNvSpPr/>
          <p:nvPr/>
        </p:nvSpPr>
        <p:spPr>
          <a:xfrm>
            <a:off x="253325" y="3539076"/>
            <a:ext cx="617400" cy="979500"/>
          </a:xfrm>
          <a:prstGeom prst="mathMultiply">
            <a:avLst>
              <a:gd fmla="val 23520" name="adj1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39"/>
          <p:cNvSpPr/>
          <p:nvPr/>
        </p:nvSpPr>
        <p:spPr>
          <a:xfrm>
            <a:off x="865242" y="1361735"/>
            <a:ext cx="617400" cy="979500"/>
          </a:xfrm>
          <a:prstGeom prst="mathMultiply">
            <a:avLst>
              <a:gd fmla="val 23520" name="adj1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39"/>
          <p:cNvSpPr/>
          <p:nvPr/>
        </p:nvSpPr>
        <p:spPr>
          <a:xfrm>
            <a:off x="865150" y="2811550"/>
            <a:ext cx="617400" cy="979500"/>
          </a:xfrm>
          <a:prstGeom prst="mathMultiply">
            <a:avLst>
              <a:gd fmla="val 23520" name="adj1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39"/>
          <p:cNvSpPr/>
          <p:nvPr/>
        </p:nvSpPr>
        <p:spPr>
          <a:xfrm>
            <a:off x="1539476" y="636200"/>
            <a:ext cx="617400" cy="979500"/>
          </a:xfrm>
          <a:prstGeom prst="mathMultiply">
            <a:avLst>
              <a:gd fmla="val 23520" name="adj1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39"/>
          <p:cNvSpPr/>
          <p:nvPr/>
        </p:nvSpPr>
        <p:spPr>
          <a:xfrm>
            <a:off x="1539384" y="2086014"/>
            <a:ext cx="617400" cy="979500"/>
          </a:xfrm>
          <a:prstGeom prst="mathMultiply">
            <a:avLst>
              <a:gd fmla="val 23520" name="adj1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39"/>
          <p:cNvSpPr/>
          <p:nvPr/>
        </p:nvSpPr>
        <p:spPr>
          <a:xfrm>
            <a:off x="1539200" y="3539076"/>
            <a:ext cx="617400" cy="979500"/>
          </a:xfrm>
          <a:prstGeom prst="mathMultiply">
            <a:avLst>
              <a:gd fmla="val 23520" name="adj1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39"/>
          <p:cNvSpPr/>
          <p:nvPr/>
        </p:nvSpPr>
        <p:spPr>
          <a:xfrm>
            <a:off x="2151117" y="1361735"/>
            <a:ext cx="617400" cy="979500"/>
          </a:xfrm>
          <a:prstGeom prst="mathMultiply">
            <a:avLst>
              <a:gd fmla="val 23520" name="adj1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39"/>
          <p:cNvSpPr/>
          <p:nvPr/>
        </p:nvSpPr>
        <p:spPr>
          <a:xfrm>
            <a:off x="2151025" y="2811550"/>
            <a:ext cx="617400" cy="979500"/>
          </a:xfrm>
          <a:prstGeom prst="mathMultiply">
            <a:avLst>
              <a:gd fmla="val 23520" name="adj1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39"/>
          <p:cNvSpPr/>
          <p:nvPr/>
        </p:nvSpPr>
        <p:spPr>
          <a:xfrm>
            <a:off x="6361317" y="1361735"/>
            <a:ext cx="617400" cy="979500"/>
          </a:xfrm>
          <a:prstGeom prst="mathMultiply">
            <a:avLst>
              <a:gd fmla="val 23520" name="adj1"/>
            </a:avLst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39"/>
          <p:cNvSpPr/>
          <p:nvPr/>
        </p:nvSpPr>
        <p:spPr>
          <a:xfrm>
            <a:off x="6361225" y="2811550"/>
            <a:ext cx="617400" cy="979500"/>
          </a:xfrm>
          <a:prstGeom prst="mathMultiply">
            <a:avLst>
              <a:gd fmla="val 23520" name="adj1"/>
            </a:avLst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39"/>
          <p:cNvSpPr/>
          <p:nvPr/>
        </p:nvSpPr>
        <p:spPr>
          <a:xfrm>
            <a:off x="6973326" y="636200"/>
            <a:ext cx="617400" cy="979500"/>
          </a:xfrm>
          <a:prstGeom prst="mathMultiply">
            <a:avLst>
              <a:gd fmla="val 23520" name="adj1"/>
            </a:avLst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39"/>
          <p:cNvSpPr/>
          <p:nvPr/>
        </p:nvSpPr>
        <p:spPr>
          <a:xfrm>
            <a:off x="6973234" y="2086014"/>
            <a:ext cx="617400" cy="979500"/>
          </a:xfrm>
          <a:prstGeom prst="mathMultiply">
            <a:avLst>
              <a:gd fmla="val 23520" name="adj1"/>
            </a:avLst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39"/>
          <p:cNvSpPr/>
          <p:nvPr/>
        </p:nvSpPr>
        <p:spPr>
          <a:xfrm>
            <a:off x="6973050" y="3539076"/>
            <a:ext cx="617400" cy="979500"/>
          </a:xfrm>
          <a:prstGeom prst="mathMultiply">
            <a:avLst>
              <a:gd fmla="val 23520" name="adj1"/>
            </a:avLst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39"/>
          <p:cNvSpPr/>
          <p:nvPr/>
        </p:nvSpPr>
        <p:spPr>
          <a:xfrm>
            <a:off x="7647192" y="1361735"/>
            <a:ext cx="617400" cy="979500"/>
          </a:xfrm>
          <a:prstGeom prst="mathMultiply">
            <a:avLst>
              <a:gd fmla="val 23520" name="adj1"/>
            </a:avLst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39"/>
          <p:cNvSpPr/>
          <p:nvPr/>
        </p:nvSpPr>
        <p:spPr>
          <a:xfrm>
            <a:off x="7647100" y="2811550"/>
            <a:ext cx="617400" cy="979500"/>
          </a:xfrm>
          <a:prstGeom prst="mathMultiply">
            <a:avLst>
              <a:gd fmla="val 23520" name="adj1"/>
            </a:avLst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39"/>
          <p:cNvSpPr/>
          <p:nvPr/>
        </p:nvSpPr>
        <p:spPr>
          <a:xfrm>
            <a:off x="8259201" y="636200"/>
            <a:ext cx="617400" cy="979500"/>
          </a:xfrm>
          <a:prstGeom prst="mathMultiply">
            <a:avLst>
              <a:gd fmla="val 23520" name="adj1"/>
            </a:avLst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39"/>
          <p:cNvSpPr/>
          <p:nvPr/>
        </p:nvSpPr>
        <p:spPr>
          <a:xfrm>
            <a:off x="8259109" y="2086014"/>
            <a:ext cx="617400" cy="979500"/>
          </a:xfrm>
          <a:prstGeom prst="mathMultiply">
            <a:avLst>
              <a:gd fmla="val 23520" name="adj1"/>
            </a:avLst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p39"/>
          <p:cNvSpPr/>
          <p:nvPr/>
        </p:nvSpPr>
        <p:spPr>
          <a:xfrm>
            <a:off x="8258925" y="3539076"/>
            <a:ext cx="617400" cy="979500"/>
          </a:xfrm>
          <a:prstGeom prst="mathMultiply">
            <a:avLst>
              <a:gd fmla="val 23520" name="adj1"/>
            </a:avLst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sentacion-fondo-gratis-powerpoint.jpg" id="325" name="Google Shape;325;p39"/>
          <p:cNvPicPr preferRelativeResize="0"/>
          <p:nvPr/>
        </p:nvPicPr>
        <p:blipFill rotWithShape="1">
          <a:blip r:embed="rId3">
            <a:alphaModFix amt="57000"/>
          </a:blip>
          <a:srcRect b="7885" l="27017" r="27017" t="0"/>
          <a:stretch/>
        </p:blipFill>
        <p:spPr>
          <a:xfrm>
            <a:off x="6320081" y="630490"/>
            <a:ext cx="2515890" cy="38825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40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31" name="Google Shape;331;p40"/>
          <p:cNvSpPr txBox="1"/>
          <p:nvPr/>
        </p:nvSpPr>
        <p:spPr>
          <a:xfrm>
            <a:off x="4683600" y="1111325"/>
            <a:ext cx="2647800" cy="236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Marcellus"/>
              <a:buChar char="●"/>
            </a:pPr>
            <a:r>
              <a:rPr lang="en-GB" sz="18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FONTS</a:t>
            </a:r>
            <a:r>
              <a:rPr lang="en-GB" sz="18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:</a:t>
            </a:r>
            <a:endParaRPr sz="18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 	Marcellus</a:t>
            </a:r>
            <a:endParaRPr sz="18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-342900" lvl="0" marL="4572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Marcellus"/>
              <a:buChar char="●"/>
            </a:pPr>
            <a:r>
              <a:rPr lang="en-GB" sz="18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PHOTOS:</a:t>
            </a:r>
            <a:endParaRPr sz="18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www.pixabay.com</a:t>
            </a:r>
            <a:endParaRPr sz="18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  <p:sp>
        <p:nvSpPr>
          <p:cNvPr id="332" name="Google Shape;332;p40"/>
          <p:cNvSpPr txBox="1"/>
          <p:nvPr/>
        </p:nvSpPr>
        <p:spPr>
          <a:xfrm>
            <a:off x="1794000" y="1111325"/>
            <a:ext cx="2889600" cy="236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Marcellus"/>
              <a:buChar char="●"/>
            </a:pPr>
            <a:r>
              <a:rPr lang="en-GB" sz="18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ICONS:</a:t>
            </a:r>
            <a:endParaRPr sz="18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www.iconfinder.com</a:t>
            </a:r>
            <a:endParaRPr sz="18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-342900" lvl="0" marL="4572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Marcellus"/>
              <a:buChar char="●"/>
            </a:pPr>
            <a:r>
              <a:rPr lang="en-GB" sz="18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DESIGN:</a:t>
            </a:r>
            <a:endParaRPr sz="18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www.slidespower.com</a:t>
            </a:r>
            <a:endParaRPr sz="18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  <p:sp>
        <p:nvSpPr>
          <p:cNvPr id="333" name="Google Shape;333;p40"/>
          <p:cNvSpPr txBox="1"/>
          <p:nvPr>
            <p:ph type="title"/>
          </p:nvPr>
        </p:nvSpPr>
        <p:spPr>
          <a:xfrm>
            <a:off x="2054250" y="428325"/>
            <a:ext cx="5035500" cy="5616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PRESENTATION DESIGN</a:t>
            </a:r>
            <a:endParaRPr b="1" sz="35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  <p:pic>
        <p:nvPicPr>
          <p:cNvPr descr="Escritorio, Ordenador Portátil" id="334" name="Google Shape;334;p40" title="Escritorio, Ordenador Portátil"/>
          <p:cNvPicPr preferRelativeResize="0"/>
          <p:nvPr/>
        </p:nvPicPr>
        <p:blipFill rotWithShape="1">
          <a:blip r:embed="rId3">
            <a:alphaModFix/>
          </a:blip>
          <a:srcRect b="18909" l="0" r="0" t="46802"/>
          <a:stretch/>
        </p:blipFill>
        <p:spPr>
          <a:xfrm>
            <a:off x="1427600" y="3475625"/>
            <a:ext cx="6288801" cy="154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 txBox="1"/>
          <p:nvPr>
            <p:ph type="title"/>
          </p:nvPr>
        </p:nvSpPr>
        <p:spPr>
          <a:xfrm rot="193">
            <a:off x="1905000" y="1809750"/>
            <a:ext cx="5334000" cy="152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My Name: </a:t>
            </a:r>
            <a:r>
              <a:rPr b="1" lang="en-GB" sz="24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Name &amp; Surname</a:t>
            </a:r>
            <a:endParaRPr b="1" sz="24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Email: </a:t>
            </a:r>
            <a:r>
              <a:rPr b="1" lang="en-GB" sz="24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slidespower@gmail.com</a:t>
            </a:r>
            <a:endParaRPr b="1" sz="24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Phone: </a:t>
            </a:r>
            <a:r>
              <a:rPr b="1" lang="en-GB" sz="24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(+31) 123 45 67 89</a:t>
            </a:r>
            <a:endParaRPr b="1" sz="24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  <p:sp>
        <p:nvSpPr>
          <p:cNvPr id="87" name="Google Shape;87;p18"/>
          <p:cNvSpPr txBox="1"/>
          <p:nvPr>
            <p:ph idx="12" type="sldNum"/>
          </p:nvPr>
        </p:nvSpPr>
        <p:spPr>
          <a:xfrm>
            <a:off x="8629404" y="4514675"/>
            <a:ext cx="2499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‹#›</a:t>
            </a:fld>
            <a:endParaRPr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88" name="Google Shape;88;p18"/>
          <p:cNvSpPr/>
          <p:nvPr/>
        </p:nvSpPr>
        <p:spPr>
          <a:xfrm>
            <a:off x="1905000" y="-590550"/>
            <a:ext cx="171300" cy="6324600"/>
          </a:xfrm>
          <a:prstGeom prst="mathMinus">
            <a:avLst>
              <a:gd fmla="val 23520" name="adj1"/>
            </a:avLst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8"/>
          <p:cNvSpPr/>
          <p:nvPr/>
        </p:nvSpPr>
        <p:spPr>
          <a:xfrm>
            <a:off x="7067700" y="-590550"/>
            <a:ext cx="171300" cy="6324600"/>
          </a:xfrm>
          <a:prstGeom prst="mathMinus">
            <a:avLst>
              <a:gd fmla="val 23520" name="adj1"/>
            </a:avLst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8"/>
          <p:cNvSpPr txBox="1"/>
          <p:nvPr/>
        </p:nvSpPr>
        <p:spPr>
          <a:xfrm>
            <a:off x="3190950" y="819150"/>
            <a:ext cx="2762100" cy="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CONTACT</a:t>
            </a:r>
            <a:endParaRPr b="1" sz="35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icio, La Puesta En Marcha, Personas" id="95" name="Google Shape;9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75138" y="1351628"/>
            <a:ext cx="4393725" cy="292915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8488958" y="45369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7" name="Google Shape;97;p19"/>
          <p:cNvSpPr txBox="1"/>
          <p:nvPr/>
        </p:nvSpPr>
        <p:spPr>
          <a:xfrm>
            <a:off x="1051512" y="72300"/>
            <a:ext cx="7041000" cy="11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TITLE TO INTRODUCE THE FOLLOWING SLIDES</a:t>
            </a:r>
            <a:endParaRPr b="1" sz="35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  <p:sp>
        <p:nvSpPr>
          <p:cNvPr id="98" name="Google Shape;98;p19"/>
          <p:cNvSpPr txBox="1"/>
          <p:nvPr/>
        </p:nvSpPr>
        <p:spPr>
          <a:xfrm>
            <a:off x="1003200" y="4280775"/>
            <a:ext cx="7137600" cy="64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“How to make a good presentation“</a:t>
            </a:r>
            <a:endParaRPr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4" name="Google Shape;104;p20"/>
          <p:cNvSpPr txBox="1"/>
          <p:nvPr>
            <p:ph type="title"/>
          </p:nvPr>
        </p:nvSpPr>
        <p:spPr>
          <a:xfrm>
            <a:off x="1917600" y="221975"/>
            <a:ext cx="5308800" cy="610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TOPICS TO TALK ABOUT</a:t>
            </a:r>
            <a:endParaRPr b="1" sz="35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  <p:sp>
        <p:nvSpPr>
          <p:cNvPr id="105" name="Google Shape;105;p20"/>
          <p:cNvSpPr txBox="1"/>
          <p:nvPr/>
        </p:nvSpPr>
        <p:spPr>
          <a:xfrm>
            <a:off x="2362200" y="1344450"/>
            <a:ext cx="4419600" cy="245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To get a good presentation is essential to make a good design of the slides, this help us to communicate our message in a clear and simple way and thus guarantee to the success of the presentation.</a:t>
            </a:r>
            <a:endParaRPr sz="21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  <p:pic>
        <p:nvPicPr>
          <p:cNvPr descr="Yellowstone, Parque Nacional, Wyoming, Paisaje" id="106" name="Google Shape;106;p20"/>
          <p:cNvPicPr preferRelativeResize="0"/>
          <p:nvPr/>
        </p:nvPicPr>
        <p:blipFill rotWithShape="1">
          <a:blip r:embed="rId3">
            <a:alphaModFix/>
          </a:blip>
          <a:srcRect b="7999" l="0" r="0" t="68381"/>
          <a:stretch/>
        </p:blipFill>
        <p:spPr>
          <a:xfrm>
            <a:off x="0" y="3962400"/>
            <a:ext cx="9144000" cy="118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1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2" name="Google Shape;112;p21"/>
          <p:cNvSpPr txBox="1"/>
          <p:nvPr>
            <p:ph type="title"/>
          </p:nvPr>
        </p:nvSpPr>
        <p:spPr>
          <a:xfrm>
            <a:off x="549850" y="210125"/>
            <a:ext cx="7993800" cy="8250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TOPICS TO TALK ABOUT</a:t>
            </a:r>
            <a:endParaRPr b="1" sz="35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  <p:sp>
        <p:nvSpPr>
          <p:cNvPr id="113" name="Google Shape;113;p21"/>
          <p:cNvSpPr txBox="1"/>
          <p:nvPr>
            <p:ph idx="1" type="subTitle"/>
          </p:nvPr>
        </p:nvSpPr>
        <p:spPr>
          <a:xfrm>
            <a:off x="2875500" y="1035125"/>
            <a:ext cx="5765700" cy="387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540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Marcellus"/>
              <a:buChar char="•"/>
            </a:pPr>
            <a:r>
              <a:rPr lang="en-GB" sz="18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Choose a clean background to avoid distracting.</a:t>
            </a:r>
            <a:endParaRPr sz="18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-254000" lvl="0" marL="3429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Marcellus"/>
              <a:buChar char="•"/>
            </a:pPr>
            <a:r>
              <a:rPr lang="en-GB" sz="18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Transmit only one idea per slide .</a:t>
            </a:r>
            <a:endParaRPr sz="18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-254000" lvl="0" marL="3429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Marcellus"/>
              <a:buChar char="•"/>
            </a:pPr>
            <a:r>
              <a:rPr lang="en-GB" sz="18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Do not overload slides, just 6 or 7 lines.</a:t>
            </a:r>
            <a:endParaRPr sz="18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-254000" lvl="0" marL="3429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Marcellus"/>
              <a:buChar char="•"/>
            </a:pPr>
            <a:r>
              <a:rPr lang="en-GB" sz="18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Each line no more than 7 words.</a:t>
            </a:r>
            <a:endParaRPr sz="18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-254000" lvl="0" marL="342900" rtl="0" algn="l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800"/>
              <a:buFont typeface="Marcellus"/>
              <a:buChar char="•"/>
            </a:pPr>
            <a:r>
              <a:rPr lang="en-GB" sz="18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Is preferable that the audience listen to your, rather that read to the presentation.</a:t>
            </a:r>
            <a:endParaRPr sz="18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  <p:pic>
        <p:nvPicPr>
          <p:cNvPr descr="Parque Nacional Arches, Árido, Cañón, Colorado" id="114" name="Google Shape;114;p21"/>
          <p:cNvPicPr preferRelativeResize="0"/>
          <p:nvPr/>
        </p:nvPicPr>
        <p:blipFill rotWithShape="1">
          <a:blip r:embed="rId3">
            <a:alphaModFix/>
          </a:blip>
          <a:srcRect b="4577" l="0" r="63936" t="20126"/>
          <a:stretch/>
        </p:blipFill>
        <p:spPr>
          <a:xfrm>
            <a:off x="247650" y="1035125"/>
            <a:ext cx="2627850" cy="387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2"/>
          <p:cNvSpPr txBox="1"/>
          <p:nvPr>
            <p:ph idx="1" type="subTitle"/>
          </p:nvPr>
        </p:nvSpPr>
        <p:spPr>
          <a:xfrm>
            <a:off x="4590550" y="1628377"/>
            <a:ext cx="3735600" cy="2681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Define the main idea that will be the focus of your presentation.</a:t>
            </a:r>
            <a:endParaRPr sz="24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Use icons or illustrations to attract the attention of your audience.</a:t>
            </a:r>
            <a:endParaRPr sz="24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  <p:sp>
        <p:nvSpPr>
          <p:cNvPr id="120" name="Google Shape;120;p22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21" name="Google Shape;121;p22"/>
          <p:cNvSpPr txBox="1"/>
          <p:nvPr>
            <p:ph type="title"/>
          </p:nvPr>
        </p:nvSpPr>
        <p:spPr>
          <a:xfrm>
            <a:off x="3501000" y="393425"/>
            <a:ext cx="2142000" cy="610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THE IDEA</a:t>
            </a:r>
            <a:endParaRPr b="1" sz="35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  <p:pic>
        <p:nvPicPr>
          <p:cNvPr descr="Inicio La Puesta En Marcha Portátiles Crea" id="122" name="Google Shape;122;p22"/>
          <p:cNvPicPr preferRelativeResize="0"/>
          <p:nvPr/>
        </p:nvPicPr>
        <p:blipFill rotWithShape="1">
          <a:blip r:embed="rId3">
            <a:alphaModFix/>
          </a:blip>
          <a:srcRect b="0" l="21835" r="7796" t="0"/>
          <a:stretch/>
        </p:blipFill>
        <p:spPr>
          <a:xfrm>
            <a:off x="723900" y="1349975"/>
            <a:ext cx="3438525" cy="32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3"/>
          <p:cNvSpPr txBox="1"/>
          <p:nvPr>
            <p:ph idx="1" type="subTitle"/>
          </p:nvPr>
        </p:nvSpPr>
        <p:spPr>
          <a:xfrm>
            <a:off x="1778950" y="1462200"/>
            <a:ext cx="3910500" cy="290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rPr>
              <a:t>132.000.000 INHABITANTS</a:t>
            </a:r>
            <a:endParaRPr sz="2400">
              <a:solidFill>
                <a:srgbClr val="434343"/>
              </a:solidFill>
              <a:latin typeface="Abel"/>
              <a:ea typeface="Abel"/>
              <a:cs typeface="Abel"/>
              <a:sym typeface="Abel"/>
            </a:endParaRPr>
          </a:p>
          <a:p>
            <a:pPr indent="-139700" lvl="0" marL="342900" rtl="0" algn="ctr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rPr>
              <a:t>80 % MOBILE USERS</a:t>
            </a:r>
            <a:endParaRPr sz="2400">
              <a:solidFill>
                <a:srgbClr val="434343"/>
              </a:solidFill>
              <a:latin typeface="Abel"/>
              <a:ea typeface="Abel"/>
              <a:cs typeface="Abel"/>
              <a:sym typeface="Abel"/>
            </a:endParaRPr>
          </a:p>
          <a:p>
            <a:pPr indent="-139700" lvl="0" marL="342900" rtl="0" algn="ctr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solidFill>
                <a:srgbClr val="434343"/>
              </a:solidFill>
              <a:latin typeface="Abel"/>
              <a:ea typeface="Abel"/>
              <a:cs typeface="Abel"/>
              <a:sym typeface="Abel"/>
            </a:endParaRPr>
          </a:p>
          <a:p>
            <a:pPr indent="-139700" lvl="0" marL="342900" rtl="0" algn="ctr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2400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rPr>
              <a:t>PROFIT: 2.640 Millions </a:t>
            </a:r>
            <a:r>
              <a:rPr b="1" lang="en-GB" sz="2400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rPr>
              <a:t>$</a:t>
            </a:r>
            <a:endParaRPr b="1" sz="1800">
              <a:solidFill>
                <a:srgbClr val="434343"/>
              </a:solidFill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128" name="Google Shape;128;p23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cxnSp>
        <p:nvCxnSpPr>
          <p:cNvPr id="129" name="Google Shape;129;p23"/>
          <p:cNvCxnSpPr>
            <a:stCxn id="127" idx="1"/>
            <a:endCxn id="127" idx="3"/>
          </p:cNvCxnSpPr>
          <p:nvPr/>
        </p:nvCxnSpPr>
        <p:spPr>
          <a:xfrm>
            <a:off x="1778950" y="2914650"/>
            <a:ext cx="3910500" cy="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0" name="Google Shape;130;p23"/>
          <p:cNvSpPr txBox="1"/>
          <p:nvPr>
            <p:ph type="title"/>
          </p:nvPr>
        </p:nvSpPr>
        <p:spPr>
          <a:xfrm>
            <a:off x="2454700" y="393425"/>
            <a:ext cx="2559000" cy="610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rPr>
              <a:t>THE CONTEXT</a:t>
            </a:r>
            <a:endParaRPr b="1" sz="3500">
              <a:solidFill>
                <a:srgbClr val="434343"/>
              </a:solidFill>
              <a:latin typeface="Abel"/>
              <a:ea typeface="Abel"/>
              <a:cs typeface="Abel"/>
              <a:sym typeface="Abel"/>
            </a:endParaRPr>
          </a:p>
        </p:txBody>
      </p:sp>
      <p:pic>
        <p:nvPicPr>
          <p:cNvPr descr="San Francisco, California, Área De La Bahía" id="131" name="Google Shape;131;p23"/>
          <p:cNvPicPr preferRelativeResize="0"/>
          <p:nvPr/>
        </p:nvPicPr>
        <p:blipFill rotWithShape="1">
          <a:blip r:embed="rId3">
            <a:alphaModFix/>
          </a:blip>
          <a:srcRect b="0" l="43947" r="16545" t="0"/>
          <a:stretch/>
        </p:blipFill>
        <p:spPr>
          <a:xfrm>
            <a:off x="5851900" y="0"/>
            <a:ext cx="3048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4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37" name="Google Shape;137;p24"/>
          <p:cNvSpPr txBox="1"/>
          <p:nvPr>
            <p:ph type="title"/>
          </p:nvPr>
        </p:nvSpPr>
        <p:spPr>
          <a:xfrm>
            <a:off x="1793550" y="225575"/>
            <a:ext cx="5556900" cy="5697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TWO COLUMNS TEXT</a:t>
            </a:r>
            <a:endParaRPr b="1" sz="35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  <p:sp>
        <p:nvSpPr>
          <p:cNvPr id="138" name="Google Shape;138;p24"/>
          <p:cNvSpPr txBox="1"/>
          <p:nvPr>
            <p:ph idx="1" type="subTitle"/>
          </p:nvPr>
        </p:nvSpPr>
        <p:spPr>
          <a:xfrm>
            <a:off x="798288" y="1763675"/>
            <a:ext cx="3508200" cy="275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18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Text Size</a:t>
            </a:r>
            <a:endParaRPr b="1" sz="18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The text should be readable from the end of the auditorium, so choose a well readable font and use a minimum size of 24.</a:t>
            </a:r>
            <a:endParaRPr sz="18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  <p:sp>
        <p:nvSpPr>
          <p:cNvPr id="139" name="Google Shape;139;p24"/>
          <p:cNvSpPr txBox="1"/>
          <p:nvPr>
            <p:ph idx="1" type="subTitle"/>
          </p:nvPr>
        </p:nvSpPr>
        <p:spPr>
          <a:xfrm>
            <a:off x="4837513" y="1763675"/>
            <a:ext cx="3508200" cy="275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18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Margins around the text</a:t>
            </a:r>
            <a:endParaRPr b="1" sz="18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T</a:t>
            </a:r>
            <a:r>
              <a:rPr lang="en-GB" sz="1800">
                <a:solidFill>
                  <a:srgbClr val="434343"/>
                </a:solidFill>
                <a:latin typeface="Marcellus"/>
                <a:ea typeface="Marcellus"/>
                <a:cs typeface="Marcellus"/>
                <a:sym typeface="Marcellus"/>
              </a:rPr>
              <a:t>he texts, images or graphics should not be next to the edge of the slide. The edges should be wide around the texts.</a:t>
            </a:r>
            <a:endParaRPr sz="1800">
              <a:solidFill>
                <a:srgbClr val="434343"/>
              </a:solidFill>
              <a:latin typeface="Marcellus"/>
              <a:ea typeface="Marcellus"/>
              <a:cs typeface="Marcellus"/>
              <a:sym typeface="Marcellus"/>
            </a:endParaRPr>
          </a:p>
        </p:txBody>
      </p:sp>
      <p:sp>
        <p:nvSpPr>
          <p:cNvPr id="140" name="Google Shape;140;p24"/>
          <p:cNvSpPr/>
          <p:nvPr/>
        </p:nvSpPr>
        <p:spPr>
          <a:xfrm rot="-5400000">
            <a:off x="2817900" y="2920175"/>
            <a:ext cx="3508200" cy="438000"/>
          </a:xfrm>
          <a:prstGeom prst="mathMinus">
            <a:avLst>
              <a:gd fmla="val 23520" name="adj1"/>
            </a:avLst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